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2" r:id="rId5"/>
  </p:sldIdLst>
  <p:sldSz cx="11950700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426" autoAdjust="0"/>
  </p:normalViewPr>
  <p:slideViewPr>
    <p:cSldViewPr snapToGrid="0" snapToObjects="1">
      <p:cViewPr>
        <p:scale>
          <a:sx n="145" d="100"/>
          <a:sy n="145" d="100"/>
        </p:scale>
        <p:origin x="1000" y="116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3663" y="601663"/>
            <a:ext cx="7510463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3663" y="601663"/>
            <a:ext cx="7510463" cy="422433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5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51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2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6.jpg"/><Relationship Id="rId6" Type="http://schemas.openxmlformats.org/officeDocument/2006/relationships/oleObject" Target="../embeddings/oleObject7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tags" Target="../tags/tag1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slideMaster" Target="../slideMasters/slideMaster3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6.xml"/><Relationship Id="rId2" Type="http://schemas.openxmlformats.org/officeDocument/2006/relationships/tags" Target="../tags/tag117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11:37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52724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7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781794" y="3047"/>
            <a:ext cx="9171024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7136" y="36514"/>
            <a:ext cx="397180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7991707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7991706" y="6410649"/>
            <a:ext cx="39611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11:37 AM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24890" y="3581761"/>
            <a:ext cx="8310355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24152" y="155449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24891" y="6267797"/>
            <a:ext cx="472677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0170812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11:37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7252724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8" name="think-cell Slide" r:id="rId6" imgW="524" imgH="526" progId="TCLayout.ActiveDocument.1">
                  <p:embed/>
                </p:oleObj>
              </mc:Choice>
              <mc:Fallback>
                <p:oleObj name="think-cell Slide" r:id="rId6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341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5" pos="5305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9.xml"/><Relationship Id="rId21" Type="http://schemas.openxmlformats.org/officeDocument/2006/relationships/tags" Target="../tags/tag50.xml"/><Relationship Id="rId22" Type="http://schemas.openxmlformats.org/officeDocument/2006/relationships/tags" Target="../tags/tag51.xml"/><Relationship Id="rId23" Type="http://schemas.openxmlformats.org/officeDocument/2006/relationships/tags" Target="../tags/tag52.xml"/><Relationship Id="rId24" Type="http://schemas.openxmlformats.org/officeDocument/2006/relationships/tags" Target="../tags/tag53.xml"/><Relationship Id="rId25" Type="http://schemas.openxmlformats.org/officeDocument/2006/relationships/tags" Target="../tags/tag54.xml"/><Relationship Id="rId26" Type="http://schemas.openxmlformats.org/officeDocument/2006/relationships/tags" Target="../tags/tag55.xml"/><Relationship Id="rId27" Type="http://schemas.openxmlformats.org/officeDocument/2006/relationships/tags" Target="../tags/tag56.xml"/><Relationship Id="rId28" Type="http://schemas.openxmlformats.org/officeDocument/2006/relationships/tags" Target="../tags/tag57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4.vml"/><Relationship Id="rId30" Type="http://schemas.openxmlformats.org/officeDocument/2006/relationships/tags" Target="../tags/tag59.xml"/><Relationship Id="rId31" Type="http://schemas.openxmlformats.org/officeDocument/2006/relationships/tags" Target="../tags/tag60.xml"/><Relationship Id="rId32" Type="http://schemas.openxmlformats.org/officeDocument/2006/relationships/tags" Target="../tags/tag61.xml"/><Relationship Id="rId9" Type="http://schemas.openxmlformats.org/officeDocument/2006/relationships/tags" Target="../tags/tag38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Relationship Id="rId33" Type="http://schemas.openxmlformats.org/officeDocument/2006/relationships/tags" Target="../tags/tag62.xml"/><Relationship Id="rId34" Type="http://schemas.openxmlformats.org/officeDocument/2006/relationships/tags" Target="../tags/tag63.xml"/><Relationship Id="rId35" Type="http://schemas.openxmlformats.org/officeDocument/2006/relationships/oleObject" Target="../embeddings/oleObject4.bin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tags" Target="../tags/tag42.xml"/><Relationship Id="rId14" Type="http://schemas.openxmlformats.org/officeDocument/2006/relationships/tags" Target="../tags/tag43.xml"/><Relationship Id="rId15" Type="http://schemas.openxmlformats.org/officeDocument/2006/relationships/tags" Target="../tags/tag44.xml"/><Relationship Id="rId16" Type="http://schemas.openxmlformats.org/officeDocument/2006/relationships/tags" Target="../tags/tag45.xml"/><Relationship Id="rId17" Type="http://schemas.openxmlformats.org/officeDocument/2006/relationships/tags" Target="../tags/tag46.xml"/><Relationship Id="rId18" Type="http://schemas.openxmlformats.org/officeDocument/2006/relationships/tags" Target="../tags/tag47.xml"/><Relationship Id="rId19" Type="http://schemas.openxmlformats.org/officeDocument/2006/relationships/tags" Target="../tags/tag48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7.xml"/><Relationship Id="rId47" Type="http://schemas.openxmlformats.org/officeDocument/2006/relationships/tags" Target="../tags/tag108.xml"/><Relationship Id="rId48" Type="http://schemas.openxmlformats.org/officeDocument/2006/relationships/tags" Target="../tags/tag109.xml"/><Relationship Id="rId49" Type="http://schemas.openxmlformats.org/officeDocument/2006/relationships/tags" Target="../tags/tag11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tags" Target="../tags/tag85.xml"/><Relationship Id="rId25" Type="http://schemas.openxmlformats.org/officeDocument/2006/relationships/tags" Target="../tags/tag86.xml"/><Relationship Id="rId26" Type="http://schemas.openxmlformats.org/officeDocument/2006/relationships/tags" Target="../tags/tag87.xml"/><Relationship Id="rId27" Type="http://schemas.openxmlformats.org/officeDocument/2006/relationships/tags" Target="../tags/tag88.xml"/><Relationship Id="rId28" Type="http://schemas.openxmlformats.org/officeDocument/2006/relationships/tags" Target="../tags/tag89.xml"/><Relationship Id="rId29" Type="http://schemas.openxmlformats.org/officeDocument/2006/relationships/tags" Target="../tags/tag90.xml"/><Relationship Id="rId50" Type="http://schemas.openxmlformats.org/officeDocument/2006/relationships/oleObject" Target="../embeddings/oleObject6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6.vml"/><Relationship Id="rId30" Type="http://schemas.openxmlformats.org/officeDocument/2006/relationships/tags" Target="../tags/tag91.xml"/><Relationship Id="rId31" Type="http://schemas.openxmlformats.org/officeDocument/2006/relationships/tags" Target="../tags/tag92.xml"/><Relationship Id="rId32" Type="http://schemas.openxmlformats.org/officeDocument/2006/relationships/tags" Target="../tags/tag93.xml"/><Relationship Id="rId9" Type="http://schemas.openxmlformats.org/officeDocument/2006/relationships/tags" Target="../tags/tag70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tags" Target="../tags/tag69.xml"/><Relationship Id="rId33" Type="http://schemas.openxmlformats.org/officeDocument/2006/relationships/tags" Target="../tags/tag94.xml"/><Relationship Id="rId34" Type="http://schemas.openxmlformats.org/officeDocument/2006/relationships/tags" Target="../tags/tag95.xml"/><Relationship Id="rId35" Type="http://schemas.openxmlformats.org/officeDocument/2006/relationships/tags" Target="../tags/tag96.xml"/><Relationship Id="rId36" Type="http://schemas.openxmlformats.org/officeDocument/2006/relationships/tags" Target="../tags/tag97.xml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37" Type="http://schemas.openxmlformats.org/officeDocument/2006/relationships/tags" Target="../tags/tag98.xml"/><Relationship Id="rId38" Type="http://schemas.openxmlformats.org/officeDocument/2006/relationships/tags" Target="../tags/tag99.xml"/><Relationship Id="rId39" Type="http://schemas.openxmlformats.org/officeDocument/2006/relationships/tags" Target="../tags/tag100.xml"/><Relationship Id="rId40" Type="http://schemas.openxmlformats.org/officeDocument/2006/relationships/tags" Target="../tags/tag101.xml"/><Relationship Id="rId41" Type="http://schemas.openxmlformats.org/officeDocument/2006/relationships/tags" Target="../tags/tag102.xml"/><Relationship Id="rId42" Type="http://schemas.openxmlformats.org/officeDocument/2006/relationships/tags" Target="../tags/tag103.xml"/><Relationship Id="rId43" Type="http://schemas.openxmlformats.org/officeDocument/2006/relationships/tags" Target="../tags/tag104.xml"/><Relationship Id="rId44" Type="http://schemas.openxmlformats.org/officeDocument/2006/relationships/tags" Target="../tags/tag105.xml"/><Relationship Id="rId45" Type="http://schemas.openxmlformats.org/officeDocument/2006/relationships/tags" Target="../tags/tag106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2.xml"/><Relationship Id="rId21" Type="http://schemas.openxmlformats.org/officeDocument/2006/relationships/tags" Target="../tags/tag133.xml"/><Relationship Id="rId22" Type="http://schemas.openxmlformats.org/officeDocument/2006/relationships/tags" Target="../tags/tag134.xml"/><Relationship Id="rId23" Type="http://schemas.openxmlformats.org/officeDocument/2006/relationships/tags" Target="../tags/tag135.xml"/><Relationship Id="rId24" Type="http://schemas.openxmlformats.org/officeDocument/2006/relationships/tags" Target="../tags/tag136.xml"/><Relationship Id="rId25" Type="http://schemas.openxmlformats.org/officeDocument/2006/relationships/tags" Target="../tags/tag137.xml"/><Relationship Id="rId26" Type="http://schemas.openxmlformats.org/officeDocument/2006/relationships/tags" Target="../tags/tag138.xml"/><Relationship Id="rId27" Type="http://schemas.openxmlformats.org/officeDocument/2006/relationships/tags" Target="../tags/tag139.xml"/><Relationship Id="rId28" Type="http://schemas.openxmlformats.org/officeDocument/2006/relationships/tags" Target="../tags/tag140.xml"/><Relationship Id="rId29" Type="http://schemas.openxmlformats.org/officeDocument/2006/relationships/tags" Target="../tags/tag14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9.vml"/><Relationship Id="rId30" Type="http://schemas.openxmlformats.org/officeDocument/2006/relationships/tags" Target="../tags/tag142.xml"/><Relationship Id="rId31" Type="http://schemas.openxmlformats.org/officeDocument/2006/relationships/tags" Target="../tags/tag143.xml"/><Relationship Id="rId32" Type="http://schemas.openxmlformats.org/officeDocument/2006/relationships/tags" Target="../tags/tag144.xml"/><Relationship Id="rId9" Type="http://schemas.openxmlformats.org/officeDocument/2006/relationships/tags" Target="../tags/tag121.xml"/><Relationship Id="rId6" Type="http://schemas.openxmlformats.org/officeDocument/2006/relationships/tags" Target="../tags/tag118.xml"/><Relationship Id="rId7" Type="http://schemas.openxmlformats.org/officeDocument/2006/relationships/tags" Target="../tags/tag119.xml"/><Relationship Id="rId8" Type="http://schemas.openxmlformats.org/officeDocument/2006/relationships/tags" Target="../tags/tag120.xml"/><Relationship Id="rId33" Type="http://schemas.openxmlformats.org/officeDocument/2006/relationships/tags" Target="../tags/tag145.xml"/><Relationship Id="rId34" Type="http://schemas.openxmlformats.org/officeDocument/2006/relationships/tags" Target="../tags/tag146.xml"/><Relationship Id="rId35" Type="http://schemas.openxmlformats.org/officeDocument/2006/relationships/tags" Target="../tags/tag147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1" Type="http://schemas.openxmlformats.org/officeDocument/2006/relationships/tags" Target="../tags/tag123.xml"/><Relationship Id="rId12" Type="http://schemas.openxmlformats.org/officeDocument/2006/relationships/tags" Target="../tags/tag124.xml"/><Relationship Id="rId13" Type="http://schemas.openxmlformats.org/officeDocument/2006/relationships/tags" Target="../tags/tag125.xml"/><Relationship Id="rId14" Type="http://schemas.openxmlformats.org/officeDocument/2006/relationships/tags" Target="../tags/tag126.xml"/><Relationship Id="rId15" Type="http://schemas.openxmlformats.org/officeDocument/2006/relationships/tags" Target="../tags/tag127.xml"/><Relationship Id="rId16" Type="http://schemas.openxmlformats.org/officeDocument/2006/relationships/tags" Target="../tags/tag128.xml"/><Relationship Id="rId17" Type="http://schemas.openxmlformats.org/officeDocument/2006/relationships/tags" Target="../tags/tag129.xml"/><Relationship Id="rId18" Type="http://schemas.openxmlformats.org/officeDocument/2006/relationships/tags" Target="../tags/tag130.xml"/><Relationship Id="rId19" Type="http://schemas.openxmlformats.org/officeDocument/2006/relationships/tags" Target="../tags/tag131.xml"/><Relationship Id="rId37" Type="http://schemas.openxmlformats.org/officeDocument/2006/relationships/tags" Target="../tags/tag149.xml"/><Relationship Id="rId38" Type="http://schemas.openxmlformats.org/officeDocument/2006/relationships/oleObject" Target="../embeddings/oleObject10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4004511783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4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10601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11:37 AM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58779" y="6305945"/>
            <a:ext cx="11493418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6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710601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11:37 AM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58779" y="6305945"/>
            <a:ext cx="11400268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735015" y="632865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48911186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58779" y="6305945"/>
            <a:ext cx="11493418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8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75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2" name="Oval 10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102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2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54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1.xml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455576"/>
              </p:ext>
            </p:extLst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20" y="230189"/>
            <a:ext cx="11493417" cy="738664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One of the global leader in eye care– we developed and rolled out a “customer centricity” </a:t>
            </a:r>
            <a:r>
              <a:rPr lang="en-US" altLang="ja-JP" dirty="0" err="1">
                <a:ea typeface="MS PGothic" pitchFamily="34" charset="-128"/>
              </a:rPr>
              <a:t>programme</a:t>
            </a:r>
            <a:r>
              <a:rPr lang="en-US" altLang="ja-JP" dirty="0">
                <a:ea typeface="MS PGothic" pitchFamily="34" charset="-128"/>
              </a:rPr>
              <a:t> for its cataract business in Asia to regain its growth 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45120" y="1599790"/>
            <a:ext cx="2969579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One of the largest medical device companies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specializing in eye care products 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Flattened 2016 Asia topline sales </a:t>
            </a:r>
            <a:r>
              <a:rPr lang="en-US" altLang="ja-JP" sz="1200" dirty="0">
                <a:ea typeface="MS PGothic" pitchFamily="34" charset="-128"/>
              </a:rPr>
              <a:t>after years of high growth</a:t>
            </a: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The company recognized the importance of “customer centricity” and 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engaged another consulting firm in late 2016 </a:t>
            </a:r>
            <a:r>
              <a:rPr lang="en-US" altLang="ja-JP" sz="1200" dirty="0">
                <a:ea typeface="MS PGothic" pitchFamily="34" charset="-128"/>
              </a:rPr>
              <a:t>to 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develop a new customer segmentation but couldn’t be implemented </a:t>
            </a:r>
            <a:endParaRPr lang="en-US" altLang="ja-JP" sz="1200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947104" y="1564178"/>
            <a:ext cx="3877370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Design and pilot phase</a:t>
            </a:r>
          </a:p>
          <a:p>
            <a:pPr lvl="2">
              <a:spcBef>
                <a:spcPct val="20000"/>
              </a:spcBef>
            </a:pPr>
            <a:r>
              <a:rPr lang="en-US" altLang="zh-CN" sz="1200" dirty="0"/>
              <a:t>Developed a </a:t>
            </a:r>
            <a:r>
              <a:rPr lang="en-US" altLang="zh-CN" sz="1200" b="1" dirty="0">
                <a:solidFill>
                  <a:schemeClr val="accent4"/>
                </a:solidFill>
              </a:rPr>
              <a:t>customer-needs based segmentation</a:t>
            </a:r>
            <a:r>
              <a:rPr lang="en-US" altLang="zh-CN" sz="1200" dirty="0"/>
              <a:t> </a:t>
            </a:r>
            <a:r>
              <a:rPr lang="en-US" altLang="zh-CN" sz="1200" b="1" dirty="0">
                <a:solidFill>
                  <a:schemeClr val="accent4"/>
                </a:solidFill>
              </a:rPr>
              <a:t>with local sales team </a:t>
            </a:r>
            <a:r>
              <a:rPr lang="en-US" altLang="ja-JP" sz="1200" dirty="0"/>
              <a:t>to make it more crisp and actionable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Designed a </a:t>
            </a:r>
            <a:r>
              <a:rPr lang="en-US" altLang="ja-JP" sz="1200" b="1" dirty="0">
                <a:solidFill>
                  <a:schemeClr val="accent4"/>
                </a:solidFill>
              </a:rPr>
              <a:t>j</a:t>
            </a:r>
            <a:r>
              <a:rPr lang="en-US" sz="1200" b="1" dirty="0">
                <a:solidFill>
                  <a:schemeClr val="accent4"/>
                </a:solidFill>
              </a:rPr>
              <a:t>oint account planning </a:t>
            </a:r>
            <a:r>
              <a:rPr lang="en-US" sz="1200" dirty="0"/>
              <a:t>approach and toolkit to </a:t>
            </a:r>
            <a:r>
              <a:rPr lang="en-US" sz="1200" b="1" dirty="0">
                <a:solidFill>
                  <a:schemeClr val="accent4"/>
                </a:solidFill>
              </a:rPr>
              <a:t>enable internal teams </a:t>
            </a:r>
            <a:r>
              <a:rPr lang="en-US" sz="1200" dirty="0"/>
              <a:t>(e.g. sales, marketing, medical, technical services, etc.) </a:t>
            </a:r>
            <a:r>
              <a:rPr lang="en-US" sz="1200" b="1" dirty="0">
                <a:solidFill>
                  <a:schemeClr val="accent4"/>
                </a:solidFill>
              </a:rPr>
              <a:t>to coordinate efforts </a:t>
            </a:r>
            <a:r>
              <a:rPr lang="en-US" sz="1200" dirty="0"/>
              <a:t>to best address customer needs</a:t>
            </a:r>
          </a:p>
          <a:p>
            <a:pPr lvl="2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Piloted in two districts</a:t>
            </a:r>
            <a:r>
              <a:rPr lang="en-US" altLang="ja-JP" sz="1200" dirty="0">
                <a:ea typeface="MS PGothic" pitchFamily="34" charset="-128"/>
              </a:rPr>
              <a:t> with cross-functional teams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Implementation phase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Helped develop 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a hospital master database of &gt;1000 accounts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Helped build up </a:t>
            </a: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sales capabilities in account planning </a:t>
            </a:r>
            <a:r>
              <a:rPr lang="en-US" altLang="ja-JP" sz="1200" dirty="0">
                <a:ea typeface="MS PGothic" pitchFamily="34" charset="-128"/>
              </a:rPr>
              <a:t>(e.g. launch an account planning competition leveraging its cycle meeting)</a:t>
            </a:r>
          </a:p>
          <a:p>
            <a:pPr lvl="2">
              <a:spcBef>
                <a:spcPct val="20000"/>
              </a:spcBef>
            </a:pPr>
            <a:r>
              <a:rPr lang="en-US" altLang="ja-JP" sz="1200" b="1" dirty="0">
                <a:solidFill>
                  <a:schemeClr val="accent4"/>
                </a:solidFill>
                <a:ea typeface="MS PGothic" pitchFamily="34" charset="-128"/>
              </a:rPr>
              <a:t>Conducted change management </a:t>
            </a:r>
            <a:r>
              <a:rPr lang="en-US" altLang="ja-JP" sz="1200" dirty="0">
                <a:ea typeface="MS PGothic" pitchFamily="34" charset="-128"/>
              </a:rPr>
              <a:t>(incl. new performance management) </a:t>
            </a:r>
          </a:p>
        </p:txBody>
      </p:sp>
      <p:sp>
        <p:nvSpPr>
          <p:cNvPr id="27" name="Rectangle 96"/>
          <p:cNvSpPr>
            <a:spLocks noChangeArrowheads="1"/>
          </p:cNvSpPr>
          <p:nvPr/>
        </p:nvSpPr>
        <p:spPr bwMode="gray">
          <a:xfrm>
            <a:off x="8411355" y="1599790"/>
            <a:ext cx="2674938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50000"/>
              </a:spcBef>
              <a:spcAft>
                <a:spcPts val="857"/>
              </a:spcAft>
              <a:buClr>
                <a:srgbClr val="0066B1"/>
              </a:buClr>
            </a:pPr>
            <a:r>
              <a:rPr lang="en-US" sz="1200" dirty="0"/>
              <a:t>The client is on track of recovery, with </a:t>
            </a:r>
            <a:r>
              <a:rPr lang="en-US" sz="1200" b="1" dirty="0">
                <a:solidFill>
                  <a:schemeClr val="accent4"/>
                </a:solidFill>
              </a:rPr>
              <a:t>YTD sales ~8% higher than target</a:t>
            </a:r>
          </a:p>
          <a:p>
            <a:pPr lvl="1">
              <a:spcBef>
                <a:spcPct val="50000"/>
              </a:spcBef>
              <a:spcAft>
                <a:spcPts val="857"/>
              </a:spcAft>
              <a:buClr>
                <a:srgbClr val="0066B1"/>
              </a:buClr>
            </a:pPr>
            <a:r>
              <a:rPr lang="en-US" sz="1200" b="1" dirty="0">
                <a:solidFill>
                  <a:schemeClr val="accent4"/>
                </a:solidFill>
              </a:rPr>
              <a:t>Changed </a:t>
            </a:r>
            <a:r>
              <a:rPr lang="en-US" sz="1200" dirty="0"/>
              <a:t>front-line</a:t>
            </a:r>
            <a:r>
              <a:rPr lang="en-US" sz="1200" b="1" dirty="0">
                <a:solidFill>
                  <a:schemeClr val="accent4"/>
                </a:solidFill>
              </a:rPr>
              <a:t> sales </a:t>
            </a:r>
            <a:r>
              <a:rPr lang="en-US" sz="1200" dirty="0"/>
              <a:t>from </a:t>
            </a:r>
            <a:r>
              <a:rPr lang="en-US" sz="1200" b="1" dirty="0">
                <a:solidFill>
                  <a:schemeClr val="accent4"/>
                </a:solidFill>
              </a:rPr>
              <a:t>UNHAPPY </a:t>
            </a:r>
            <a:r>
              <a:rPr lang="en-US" sz="1200" dirty="0"/>
              <a:t>to </a:t>
            </a:r>
            <a:r>
              <a:rPr lang="en-US" sz="1200" b="1" dirty="0">
                <a:solidFill>
                  <a:schemeClr val="accent4"/>
                </a:solidFill>
              </a:rPr>
              <a:t>HIGHLY MOTIVATED </a:t>
            </a:r>
            <a:r>
              <a:rPr lang="en-US" sz="1200" dirty="0"/>
              <a:t>through series of “customer centricity” initiatives</a:t>
            </a:r>
          </a:p>
          <a:p>
            <a:pPr lvl="1">
              <a:spcBef>
                <a:spcPct val="50000"/>
              </a:spcBef>
              <a:spcAft>
                <a:spcPts val="857"/>
              </a:spcAft>
              <a:buClr>
                <a:srgbClr val="0066B1"/>
              </a:buClr>
            </a:pPr>
            <a:r>
              <a:rPr lang="en-US" sz="1200" dirty="0"/>
              <a:t>Helped China head </a:t>
            </a:r>
            <a:r>
              <a:rPr lang="en-US" sz="1200" b="1" dirty="0">
                <a:solidFill>
                  <a:schemeClr val="accent4"/>
                </a:solidFill>
              </a:rPr>
              <a:t>develop sales talent and identify team(s) with strategic thinking capabilities 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xmlns="" id="{8C36C2C8-74D5-A544-9A73-633B8200F2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Pharmaceuticals and Medical Products (PMP)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xmlns="" id="{DF6967DA-5F58-FB4F-BB0B-3C184616E7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3188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PMP009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77236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3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61195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61195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61195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6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33373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7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33373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486812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519092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813246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813246"/>
            <a:ext cx="3913067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Michelle Chua\Documents\01 MICHELLE CHUA\EVENTS - PAST\EVENTS 2017\00_M&amp;S ITP\06_MCK GOT KNOWLEDGE\2017 McK Got Knowledge_Jody Tian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263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Georgia</vt:lpstr>
      <vt:lpstr>MS PGothic</vt:lpstr>
      <vt:lpstr>ＭＳ Ｐゴシック</vt:lpstr>
      <vt:lpstr>Times New Roman</vt:lpstr>
      <vt:lpstr>Arial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One of the global leader in eye care– we developed and rolled out a “customer centricity” programme for its cataract business in Asia to regain its growth 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2019-05-22T14:37:51Z</dcterms:modified>
  <cp:category/>
  <cp:contentStatus/>
  <dc:language/>
  <cp:version/>
</cp:coreProperties>
</file>