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  <p:sldMasterId id="2147483679" r:id="rId5"/>
  </p:sldMasterIdLst>
  <p:notesMasterIdLst>
    <p:notesMasterId r:id="rId7"/>
  </p:notesMasterIdLst>
  <p:handoutMasterIdLst>
    <p:handoutMasterId r:id="rId8"/>
  </p:handoutMasterIdLst>
  <p:sldIdLst>
    <p:sldId id="263" r:id="rId6"/>
  </p:sldIdLst>
  <p:sldSz cx="11950700" cy="6721475"/>
  <p:notesSz cx="6797675" cy="987266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941" autoAdjust="0"/>
  </p:normalViewPr>
  <p:slideViewPr>
    <p:cSldViewPr snapToGrid="0" snapToObjects="1">
      <p:cViewPr>
        <p:scale>
          <a:sx n="145" d="100"/>
          <a:sy n="145" d="100"/>
        </p:scale>
        <p:origin x="1248" y="90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58788" y="619125"/>
            <a:ext cx="7721601" cy="434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471" y="5304975"/>
            <a:ext cx="57927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6382" y="9494013"/>
            <a:ext cx="539269" cy="18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5585" y="109881"/>
            <a:ext cx="66" cy="12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B9D31-4F50-4DB8-BB8A-CE6D73AFC132}" type="slidenum">
              <a:rPr lang="en-US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8788" y="619125"/>
            <a:ext cx="7721601" cy="4343400"/>
          </a:xfrm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514" y="269258"/>
            <a:ext cx="5193572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38916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7950" y="1507825"/>
            <a:ext cx="55469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4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23.xml"/><Relationship Id="rId12" Type="http://schemas.openxmlformats.org/officeDocument/2006/relationships/tags" Target="../tags/tag24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tags" Target="../tags/tag2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9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8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28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tags" Target="../tags/tag32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" y="1"/>
            <a:ext cx="11943280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206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12:16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0641" y="655639"/>
            <a:ext cx="303929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Printed 10/5/2015 3:39 PM Malay Peninsula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96035" y="6435725"/>
            <a:ext cx="260395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9157926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85159" y="230189"/>
            <a:ext cx="10216142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" y="317"/>
            <a:ext cx="1195027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206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12:16 PM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20641" y="655639"/>
            <a:ext cx="303929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10/5/2015 3:39 PM Malay Peninsula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509" y="2087563"/>
            <a:ext cx="1015968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135" y="3808414"/>
            <a:ext cx="8364430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6036" y="6435725"/>
            <a:ext cx="27839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1317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12:16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1" y="655639"/>
            <a:ext cx="303929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10/5/2015 3:39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25.xml"/><Relationship Id="rId9" Type="http://schemas.openxmlformats.org/officeDocument/2006/relationships/tags" Target="../tags/tag26.xml"/><Relationship Id="rId10" Type="http://schemas.openxmlformats.org/officeDocument/2006/relationships/tags" Target="../tags/tag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tags" Target="../tags/tag47.xml"/><Relationship Id="rId21" Type="http://schemas.openxmlformats.org/officeDocument/2006/relationships/tags" Target="../tags/tag48.xml"/><Relationship Id="rId22" Type="http://schemas.openxmlformats.org/officeDocument/2006/relationships/tags" Target="../tags/tag49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37.xml"/><Relationship Id="rId11" Type="http://schemas.openxmlformats.org/officeDocument/2006/relationships/tags" Target="../tags/tag38.xml"/><Relationship Id="rId12" Type="http://schemas.openxmlformats.org/officeDocument/2006/relationships/tags" Target="../tags/tag39.xml"/><Relationship Id="rId13" Type="http://schemas.openxmlformats.org/officeDocument/2006/relationships/tags" Target="../tags/tag40.xml"/><Relationship Id="rId14" Type="http://schemas.openxmlformats.org/officeDocument/2006/relationships/tags" Target="../tags/tag41.xml"/><Relationship Id="rId15" Type="http://schemas.openxmlformats.org/officeDocument/2006/relationships/tags" Target="../tags/tag42.xml"/><Relationship Id="rId16" Type="http://schemas.openxmlformats.org/officeDocument/2006/relationships/tags" Target="../tags/tag43.xml"/><Relationship Id="rId17" Type="http://schemas.openxmlformats.org/officeDocument/2006/relationships/tags" Target="../tags/tag44.xml"/><Relationship Id="rId18" Type="http://schemas.openxmlformats.org/officeDocument/2006/relationships/tags" Target="../tags/tag45.xml"/><Relationship Id="rId19" Type="http://schemas.openxmlformats.org/officeDocument/2006/relationships/tags" Target="../tags/tag46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7.xml"/><Relationship Id="rId21" Type="http://schemas.openxmlformats.org/officeDocument/2006/relationships/tags" Target="../tags/tag68.xml"/><Relationship Id="rId22" Type="http://schemas.openxmlformats.org/officeDocument/2006/relationships/tags" Target="../tags/tag69.xml"/><Relationship Id="rId23" Type="http://schemas.openxmlformats.org/officeDocument/2006/relationships/tags" Target="../tags/tag70.xml"/><Relationship Id="rId24" Type="http://schemas.openxmlformats.org/officeDocument/2006/relationships/tags" Target="../tags/tag71.xml"/><Relationship Id="rId25" Type="http://schemas.openxmlformats.org/officeDocument/2006/relationships/tags" Target="../tags/tag72.xml"/><Relationship Id="rId26" Type="http://schemas.openxmlformats.org/officeDocument/2006/relationships/tags" Target="../tags/tag73.xml"/><Relationship Id="rId27" Type="http://schemas.openxmlformats.org/officeDocument/2006/relationships/tags" Target="../tags/tag74.xml"/><Relationship Id="rId28" Type="http://schemas.openxmlformats.org/officeDocument/2006/relationships/tags" Target="../tags/tag75.xml"/><Relationship Id="rId29" Type="http://schemas.openxmlformats.org/officeDocument/2006/relationships/tags" Target="../tags/tag7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7.vml"/><Relationship Id="rId30" Type="http://schemas.openxmlformats.org/officeDocument/2006/relationships/tags" Target="../tags/tag77.xml"/><Relationship Id="rId31" Type="http://schemas.openxmlformats.org/officeDocument/2006/relationships/tags" Target="../tags/tag78.xml"/><Relationship Id="rId32" Type="http://schemas.openxmlformats.org/officeDocument/2006/relationships/tags" Target="../tags/tag79.xml"/><Relationship Id="rId9" Type="http://schemas.openxmlformats.org/officeDocument/2006/relationships/tags" Target="../tags/tag56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33" Type="http://schemas.openxmlformats.org/officeDocument/2006/relationships/tags" Target="../tags/tag80.xml"/><Relationship Id="rId34" Type="http://schemas.openxmlformats.org/officeDocument/2006/relationships/tags" Target="../tags/tag81.xml"/><Relationship Id="rId35" Type="http://schemas.openxmlformats.org/officeDocument/2006/relationships/tags" Target="../tags/tag82.xml"/><Relationship Id="rId36" Type="http://schemas.openxmlformats.org/officeDocument/2006/relationships/tags" Target="../tags/tag83.xml"/><Relationship Id="rId10" Type="http://schemas.openxmlformats.org/officeDocument/2006/relationships/tags" Target="../tags/tag57.xml"/><Relationship Id="rId11" Type="http://schemas.openxmlformats.org/officeDocument/2006/relationships/tags" Target="../tags/tag58.xml"/><Relationship Id="rId12" Type="http://schemas.openxmlformats.org/officeDocument/2006/relationships/tags" Target="../tags/tag59.xml"/><Relationship Id="rId13" Type="http://schemas.openxmlformats.org/officeDocument/2006/relationships/tags" Target="../tags/tag60.xml"/><Relationship Id="rId14" Type="http://schemas.openxmlformats.org/officeDocument/2006/relationships/tags" Target="../tags/tag61.xml"/><Relationship Id="rId15" Type="http://schemas.openxmlformats.org/officeDocument/2006/relationships/tags" Target="../tags/tag62.xml"/><Relationship Id="rId16" Type="http://schemas.openxmlformats.org/officeDocument/2006/relationships/tags" Target="../tags/tag63.xml"/><Relationship Id="rId17" Type="http://schemas.openxmlformats.org/officeDocument/2006/relationships/tags" Target="../tags/tag64.xml"/><Relationship Id="rId18" Type="http://schemas.openxmlformats.org/officeDocument/2006/relationships/tags" Target="../tags/tag65.xml"/><Relationship Id="rId19" Type="http://schemas.openxmlformats.org/officeDocument/2006/relationships/tags" Target="../tags/tag66.xml"/><Relationship Id="rId37" Type="http://schemas.openxmlformats.org/officeDocument/2006/relationships/tags" Target="../tags/tag84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12:16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0839643" y="4114417"/>
            <a:ext cx="203581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Printed 10/5/2015 3:39 PM Malay Peninsula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1950700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464538" y="457201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691365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12:16 PM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0839643" y="4114417"/>
            <a:ext cx="203581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10/5/2015 3:39 PM Malay Peninsula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44843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691367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12:16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0839645" y="4114417"/>
            <a:ext cx="203581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10/5/2015 3:39 PM Malay Peninsula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763095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086404"/>
              </p:ext>
            </p:extLst>
          </p:nvPr>
        </p:nvGraphicFramePr>
        <p:xfrm>
          <a:off x="149622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622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Marketing Organization – Global Pharmaceutical Company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gray">
          <a:xfrm>
            <a:off x="323601" y="1337105"/>
            <a:ext cx="4034946" cy="3508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200" b="1" dirty="0">
                <a:solidFill>
                  <a:srgbClr val="000000"/>
                </a:solidFill>
              </a:rPr>
              <a:t>Context and Objectives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Client is a multinational pharmaceutical company with operations in more than 100 countries worldwide. 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This engagement aims to maximize the company’s ability to capture potential in underdeveloped markets in China by designing new organization structure and introducing new commercial model</a:t>
            </a:r>
          </a:p>
          <a:p>
            <a:pPr lvl="1"/>
            <a:endParaRPr lang="en-US" sz="1200" b="1" dirty="0">
              <a:solidFill>
                <a:srgbClr val="000000"/>
              </a:solidFill>
            </a:endParaRPr>
          </a:p>
          <a:p>
            <a:r>
              <a:rPr lang="en-US" sz="1200" b="1" dirty="0">
                <a:solidFill>
                  <a:srgbClr val="000000"/>
                </a:solidFill>
              </a:rPr>
              <a:t>Challenges</a:t>
            </a:r>
            <a:r>
              <a:rPr lang="en-US" sz="1200" dirty="0">
                <a:solidFill>
                  <a:srgbClr val="000000"/>
                </a:solidFill>
              </a:rPr>
              <a:t>:  While company has achieved continued success in China with strong market position, there are specific regionals that are under penetrated and lack of management attention in the past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“HQ- centric” way of working and “sales force centric” expansion led to a significant capability gap in addressing increasingly important local access and market development opportunity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Core value proposition became less compelling to customers/ hospital stakeholders in a changing policy environment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gray">
          <a:xfrm>
            <a:off x="9258300" y="1305258"/>
            <a:ext cx="2266951" cy="15142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Immediate implementation of new org structure and increased response loop from local to HQ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On-going and dedicated initiatives to ensure continuous evolution of new business model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gray">
          <a:xfrm>
            <a:off x="5122133" y="1306823"/>
            <a:ext cx="3664628" cy="37302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200" b="1" dirty="0">
                <a:solidFill>
                  <a:srgbClr val="000000"/>
                </a:solidFill>
              </a:rPr>
              <a:t>Key activities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Diagnose and design new organization structure to capture under developed markets in less developed regions of China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Determine elements to enable new organization and penetration into under developed market segments, including new commercial model for fastest growing lower tier hospital market and under developed provinces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Access financial implications, develop integrated expansion strategy and implementation plan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sz="1200" b="1" dirty="0">
                <a:solidFill>
                  <a:srgbClr val="000000"/>
                </a:solidFill>
              </a:rPr>
              <a:t>Changes recommended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Enable cross- functional, cross business units collaboration at regional/ provincial level; build locally rooted marketing plans and emerging market-specific sales capabilities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</a:rPr>
              <a:t>Mitigate market shaping and brand differentiation opportunities in a vibrant ecosystem with new technologies and partners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3E2C073E-5AC2-424E-B79C-B5FA24F597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PMP012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79CE5113-3F4C-7243-AAE5-D0E9CBEDED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9205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Pharmaceuticals and Medical Products (PMP)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8184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052" y="9024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9024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811" y="850654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2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4576465" y="82283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905706" y="8746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4633770" y="117627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943940" y="12603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74292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4829811" y="5774292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6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5 CASES\AstraZeneca (AZN610)_Marketing Org\2015 M&amp;S Case Study_PMP_Marketing Org_Allyn Xu and Shan H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204</TotalTime>
  <Words>286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Georgia</vt:lpstr>
      <vt:lpstr>ＭＳ Ｐゴシック</vt:lpstr>
      <vt:lpstr>Times New Roman</vt:lpstr>
      <vt:lpstr>Arial</vt:lpstr>
      <vt:lpstr>AW2014</vt:lpstr>
      <vt:lpstr>Blank</vt:lpstr>
      <vt:lpstr>Firm Format - English (US)</vt:lpstr>
      <vt:lpstr>M&amp;S Theme</vt:lpstr>
      <vt:lpstr>Firm Format - template_Grey</vt:lpstr>
      <vt:lpstr>think-cell Slide</vt:lpstr>
      <vt:lpstr>Marketing Organization – Global Pharmaceutical Company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49</cp:revision>
  <cp:lastPrinted>2015-10-05T07:39:44Z</cp:lastPrinted>
  <dcterms:created xsi:type="dcterms:W3CDTF">2014-02-06T06:04:59Z</dcterms:created>
  <dcterms:modified xsi:type="dcterms:W3CDTF">2019-05-22T14:58:46Z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