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  <p:sldMasterId id="2147483683" r:id="rId5"/>
  </p:sldMasterIdLst>
  <p:notesMasterIdLst>
    <p:notesMasterId r:id="rId7"/>
  </p:notesMasterIdLst>
  <p:handoutMasterIdLst>
    <p:handoutMasterId r:id="rId8"/>
  </p:handoutMasterIdLst>
  <p:sldIdLst>
    <p:sldId id="361" r:id="rId6"/>
  </p:sldIdLst>
  <p:sldSz cx="11950700" cy="6721475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426" autoAdjust="0"/>
  </p:normalViewPr>
  <p:slideViewPr>
    <p:cSldViewPr snapToGrid="0" snapToObjects="1">
      <p:cViewPr>
        <p:scale>
          <a:sx n="160" d="100"/>
          <a:sy n="160" d="100"/>
        </p:scale>
        <p:origin x="424" y="84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4145878" y="103012"/>
            <a:ext cx="2178481" cy="123111"/>
          </a:xfrm>
          <a:ln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PAR-ZZU941-050315-CEO PACK-1703pc Stf 1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7E40B-5A77-438A-A8C0-E0833E72173B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6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4338" y="373063"/>
            <a:ext cx="7242176" cy="4073525"/>
          </a:xfrm>
          <a:ln/>
        </p:spPr>
      </p:sp>
      <p:sp>
        <p:nvSpPr>
          <p:cNvPr id="246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158" y="4736264"/>
            <a:ext cx="5333619" cy="25387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2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Master" Target="../slideMasters/slideMaster4.xml"/><Relationship Id="rId6" Type="http://schemas.openxmlformats.org/officeDocument/2006/relationships/image" Target="../media/image7.jpg"/><Relationship Id="rId7" Type="http://schemas.openxmlformats.org/officeDocument/2006/relationships/oleObject" Target="../embeddings/oleObject9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5.emf"/><Relationship Id="rId11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12:36 PM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2836436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2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12:36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8/21/2018 12:36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1" y="655639"/>
            <a:ext cx="292387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900">
                <a:solidFill>
                  <a:srgbClr val="000000"/>
                </a:solidFill>
                <a:latin typeface="Arial"/>
              </a:rPr>
              <a:t>Printed 12/05/2016 5:13 PM AUS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template_Blue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08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95914" y="6537880"/>
            <a:ext cx="275945" cy="11980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674A11-BC3A-4DE8-9856-478F9D4FB18B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r>
              <a:rPr lang="en-AU" alt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0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oleObject" Target="../embeddings/oleObject1.bin"/><Relationship Id="rId24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20" Type="http://schemas.openxmlformats.org/officeDocument/2006/relationships/tags" Target="../tags/tag36.xml"/><Relationship Id="rId21" Type="http://schemas.openxmlformats.org/officeDocument/2006/relationships/tags" Target="../tags/tag37.xml"/><Relationship Id="rId22" Type="http://schemas.openxmlformats.org/officeDocument/2006/relationships/tags" Target="../tags/tag38.xml"/><Relationship Id="rId23" Type="http://schemas.openxmlformats.org/officeDocument/2006/relationships/oleObject" Target="../embeddings/oleObject3.bin"/><Relationship Id="rId24" Type="http://schemas.openxmlformats.org/officeDocument/2006/relationships/image" Target="../media/image1.emf"/><Relationship Id="rId10" Type="http://schemas.openxmlformats.org/officeDocument/2006/relationships/tags" Target="../tags/tag26.xml"/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tags" Target="../tags/tag31.xml"/><Relationship Id="rId16" Type="http://schemas.openxmlformats.org/officeDocument/2006/relationships/tags" Target="../tags/tag32.xml"/><Relationship Id="rId17" Type="http://schemas.openxmlformats.org/officeDocument/2006/relationships/tags" Target="../tags/tag33.xml"/><Relationship Id="rId18" Type="http://schemas.openxmlformats.org/officeDocument/2006/relationships/tags" Target="../tags/tag34.xml"/><Relationship Id="rId19" Type="http://schemas.openxmlformats.org/officeDocument/2006/relationships/tags" Target="../tags/tag3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20" Type="http://schemas.openxmlformats.org/officeDocument/2006/relationships/tags" Target="../tags/tag61.xml"/><Relationship Id="rId21" Type="http://schemas.openxmlformats.org/officeDocument/2006/relationships/tags" Target="../tags/tag62.xml"/><Relationship Id="rId22" Type="http://schemas.openxmlformats.org/officeDocument/2006/relationships/tags" Target="../tags/tag63.xml"/><Relationship Id="rId23" Type="http://schemas.openxmlformats.org/officeDocument/2006/relationships/tags" Target="../tags/tag64.xml"/><Relationship Id="rId24" Type="http://schemas.openxmlformats.org/officeDocument/2006/relationships/oleObject" Target="../embeddings/oleObject7.bin"/><Relationship Id="rId25" Type="http://schemas.openxmlformats.org/officeDocument/2006/relationships/image" Target="../media/image1.emf"/><Relationship Id="rId26" Type="http://schemas.openxmlformats.org/officeDocument/2006/relationships/oleObject" Target="../embeddings/oleObject8.bin"/><Relationship Id="rId10" Type="http://schemas.openxmlformats.org/officeDocument/2006/relationships/tags" Target="../tags/tag51.xml"/><Relationship Id="rId11" Type="http://schemas.openxmlformats.org/officeDocument/2006/relationships/tags" Target="../tags/tag52.xml"/><Relationship Id="rId12" Type="http://schemas.openxmlformats.org/officeDocument/2006/relationships/tags" Target="../tags/tag53.xml"/><Relationship Id="rId13" Type="http://schemas.openxmlformats.org/officeDocument/2006/relationships/tags" Target="../tags/tag54.xml"/><Relationship Id="rId14" Type="http://schemas.openxmlformats.org/officeDocument/2006/relationships/tags" Target="../tags/tag55.xml"/><Relationship Id="rId15" Type="http://schemas.openxmlformats.org/officeDocument/2006/relationships/tags" Target="../tags/tag56.xml"/><Relationship Id="rId16" Type="http://schemas.openxmlformats.org/officeDocument/2006/relationships/tags" Target="../tags/tag57.xml"/><Relationship Id="rId17" Type="http://schemas.openxmlformats.org/officeDocument/2006/relationships/tags" Target="../tags/tag58.xml"/><Relationship Id="rId18" Type="http://schemas.openxmlformats.org/officeDocument/2006/relationships/tags" Target="../tags/tag59.xml"/><Relationship Id="rId19" Type="http://schemas.openxmlformats.org/officeDocument/2006/relationships/tags" Target="../tags/tag60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tags" Target="../tags/tag49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84.xml"/><Relationship Id="rId21" Type="http://schemas.openxmlformats.org/officeDocument/2006/relationships/tags" Target="../tags/tag85.xml"/><Relationship Id="rId22" Type="http://schemas.openxmlformats.org/officeDocument/2006/relationships/tags" Target="../tags/tag86.xml"/><Relationship Id="rId23" Type="http://schemas.openxmlformats.org/officeDocument/2006/relationships/tags" Target="../tags/tag87.xml"/><Relationship Id="rId24" Type="http://schemas.openxmlformats.org/officeDocument/2006/relationships/tags" Target="../tags/tag88.xml"/><Relationship Id="rId25" Type="http://schemas.openxmlformats.org/officeDocument/2006/relationships/tags" Target="../tags/tag89.xml"/><Relationship Id="rId26" Type="http://schemas.openxmlformats.org/officeDocument/2006/relationships/tags" Target="../tags/tag90.xml"/><Relationship Id="rId27" Type="http://schemas.openxmlformats.org/officeDocument/2006/relationships/tags" Target="../tags/tag91.xml"/><Relationship Id="rId28" Type="http://schemas.openxmlformats.org/officeDocument/2006/relationships/tags" Target="../tags/tag92.xml"/><Relationship Id="rId29" Type="http://schemas.openxmlformats.org/officeDocument/2006/relationships/tags" Target="../tags/tag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9.vml"/><Relationship Id="rId30" Type="http://schemas.openxmlformats.org/officeDocument/2006/relationships/tags" Target="../tags/tag94.xml"/><Relationship Id="rId31" Type="http://schemas.openxmlformats.org/officeDocument/2006/relationships/tags" Target="../tags/tag95.xml"/><Relationship Id="rId32" Type="http://schemas.openxmlformats.org/officeDocument/2006/relationships/tags" Target="../tags/tag96.xml"/><Relationship Id="rId9" Type="http://schemas.openxmlformats.org/officeDocument/2006/relationships/tags" Target="../tags/tag73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tags" Target="../tags/tag72.xml"/><Relationship Id="rId33" Type="http://schemas.openxmlformats.org/officeDocument/2006/relationships/tags" Target="../tags/tag97.xml"/><Relationship Id="rId34" Type="http://schemas.openxmlformats.org/officeDocument/2006/relationships/tags" Target="../tags/tag98.xml"/><Relationship Id="rId35" Type="http://schemas.openxmlformats.org/officeDocument/2006/relationships/tags" Target="../tags/tag99.xml"/><Relationship Id="rId36" Type="http://schemas.openxmlformats.org/officeDocument/2006/relationships/tags" Target="../tags/tag100.xml"/><Relationship Id="rId10" Type="http://schemas.openxmlformats.org/officeDocument/2006/relationships/tags" Target="../tags/tag74.xml"/><Relationship Id="rId11" Type="http://schemas.openxmlformats.org/officeDocument/2006/relationships/tags" Target="../tags/tag75.xml"/><Relationship Id="rId12" Type="http://schemas.openxmlformats.org/officeDocument/2006/relationships/tags" Target="../tags/tag76.xml"/><Relationship Id="rId13" Type="http://schemas.openxmlformats.org/officeDocument/2006/relationships/tags" Target="../tags/tag77.xml"/><Relationship Id="rId14" Type="http://schemas.openxmlformats.org/officeDocument/2006/relationships/tags" Target="../tags/tag78.xml"/><Relationship Id="rId15" Type="http://schemas.openxmlformats.org/officeDocument/2006/relationships/tags" Target="../tags/tag79.xml"/><Relationship Id="rId16" Type="http://schemas.openxmlformats.org/officeDocument/2006/relationships/tags" Target="../tags/tag80.xml"/><Relationship Id="rId17" Type="http://schemas.openxmlformats.org/officeDocument/2006/relationships/tags" Target="../tags/tag81.xml"/><Relationship Id="rId18" Type="http://schemas.openxmlformats.org/officeDocument/2006/relationships/tags" Target="../tags/tag82.xml"/><Relationship Id="rId19" Type="http://schemas.openxmlformats.org/officeDocument/2006/relationships/tags" Target="../tags/tag83.xml"/><Relationship Id="rId37" Type="http://schemas.openxmlformats.org/officeDocument/2006/relationships/tags" Target="../tags/tag101.xml"/><Relationship Id="rId38" Type="http://schemas.openxmlformats.org/officeDocument/2006/relationships/oleObject" Target="../embeddings/oleObject11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12:36 PM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/>
              <a:t>Click to edit Master title style</a:t>
            </a:r>
            <a:endParaRPr lang="x-non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/>
              <a:t>Click to edit Master text styles</a:t>
            </a:r>
          </a:p>
          <a:p>
            <a:pPr lvl="1" latinLnBrk="0"/>
            <a:r>
              <a:rPr lang="x-none" dirty="0"/>
              <a:t>Second level</a:t>
            </a:r>
          </a:p>
          <a:p>
            <a:pPr lvl="2" latinLnBrk="0"/>
            <a:r>
              <a:rPr lang="x-none" dirty="0"/>
              <a:t>Third level</a:t>
            </a:r>
          </a:p>
          <a:p>
            <a:pPr lvl="3" latinLnBrk="0"/>
            <a:r>
              <a:rPr lang="x-none" dirty="0"/>
              <a:t>Fourth level</a:t>
            </a:r>
          </a:p>
          <a:p>
            <a:pPr lvl="4" latinLnBrk="0"/>
            <a:r>
              <a:rPr lang="x-none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12:36 PM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58779" y="6507559"/>
            <a:ext cx="915197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10558046" y="279401"/>
            <a:ext cx="848482" cy="997467"/>
            <a:chOff x="7835905" y="279400"/>
            <a:chExt cx="636249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10147559" y="279401"/>
            <a:ext cx="1259187" cy="730767"/>
            <a:chOff x="7540629" y="279400"/>
            <a:chExt cx="944223" cy="730767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10469129" y="250825"/>
            <a:ext cx="937398" cy="1306516"/>
            <a:chOff x="7769225" y="250825"/>
            <a:chExt cx="7029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691364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8/21/2018 12:36 PM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0879720" y="4114417"/>
            <a:ext cx="195566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>
                <a:solidFill>
                  <a:srgbClr val="000000"/>
                </a:solidFill>
                <a:latin typeface="Arial"/>
              </a:rPr>
              <a:t>Printed 12/05/2016 5:13 PM AUS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895350" rtl="0" eaLnBrk="1" fontAlgn="base" latinLnBrk="1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9828742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64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6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6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69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5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1.vml"/><Relationship Id="rId2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4806" name="Rectangle 38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789" name="Rectangle 2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58605" y="230188"/>
            <a:ext cx="8618537" cy="2923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Asia-Pacific consumer eHealth survey</a:t>
            </a:r>
          </a:p>
        </p:txBody>
      </p:sp>
      <p:sp>
        <p:nvSpPr>
          <p:cNvPr id="43" name="5. Source"/>
          <p:cNvSpPr>
            <a:spLocks noChangeArrowheads="1"/>
          </p:cNvSpPr>
          <p:nvPr/>
        </p:nvSpPr>
        <p:spPr bwMode="auto">
          <a:xfrm>
            <a:off x="158605" y="6458064"/>
            <a:ext cx="6862762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700" dirty="0">
                <a:solidFill>
                  <a:schemeClr val="accent6"/>
                </a:solidFill>
                <a:latin typeface="Arial"/>
              </a:rPr>
              <a:t>SOURCE: McKinsey internal case (Damien Bruce, Australian office) </a:t>
            </a:r>
          </a:p>
        </p:txBody>
      </p:sp>
      <p:sp>
        <p:nvSpPr>
          <p:cNvPr id="82" name="Rectangle 6"/>
          <p:cNvSpPr txBox="1">
            <a:spLocks noChangeArrowheads="1"/>
          </p:cNvSpPr>
          <p:nvPr/>
        </p:nvSpPr>
        <p:spPr bwMode="gray">
          <a:xfrm>
            <a:off x="360048" y="1421293"/>
            <a:ext cx="307480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Asia-Pacific government in the process of launching a ~$1b national eHealth record</a:t>
            </a:r>
          </a:p>
          <a:p>
            <a:pPr lvl="1">
              <a:buClr>
                <a:srgbClr val="002960"/>
              </a:buClr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Unclear of major consumer segments and how to position value proposition</a:t>
            </a:r>
          </a:p>
          <a:p>
            <a:pPr lvl="1">
              <a:buClr>
                <a:srgbClr val="002960"/>
              </a:buClr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Australian government also wanted an objective assessment of the readiness of consumers for a national </a:t>
            </a:r>
            <a:r>
              <a:rPr lang="en-US" sz="1200" dirty="0" err="1">
                <a:solidFill>
                  <a:srgbClr val="000000"/>
                </a:solidFill>
              </a:rPr>
              <a:t>eHealth</a:t>
            </a:r>
            <a:r>
              <a:rPr lang="en-US" sz="1200" dirty="0">
                <a:solidFill>
                  <a:srgbClr val="000000"/>
                </a:solidFill>
              </a:rPr>
              <a:t> record system</a:t>
            </a:r>
          </a:p>
        </p:txBody>
      </p:sp>
      <p:sp>
        <p:nvSpPr>
          <p:cNvPr id="105" name="Rectangle 45"/>
          <p:cNvSpPr>
            <a:spLocks noChangeArrowheads="1"/>
          </p:cNvSpPr>
          <p:nvPr/>
        </p:nvSpPr>
        <p:spPr bwMode="gray">
          <a:xfrm>
            <a:off x="8842749" y="1733710"/>
            <a:ext cx="20805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588" lvl="1" defTabSz="769938" eaLnBrk="0" hangingPunct="0">
              <a:buSzPct val="120000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New consumer communications strategy with tailored messaging and channels</a:t>
            </a:r>
          </a:p>
        </p:txBody>
      </p:sp>
      <p:sp>
        <p:nvSpPr>
          <p:cNvPr id="106" name="Rectangle 13"/>
          <p:cNvSpPr txBox="1">
            <a:spLocks noChangeArrowheads="1"/>
          </p:cNvSpPr>
          <p:nvPr/>
        </p:nvSpPr>
        <p:spPr bwMode="gray">
          <a:xfrm>
            <a:off x="8440235" y="1452723"/>
            <a:ext cx="6075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20000"/>
              </a:spcAft>
              <a:buClr>
                <a:srgbClr val="002960"/>
              </a:buClr>
            </a:pPr>
            <a:r>
              <a:rPr lang="en-US" sz="1200" b="1" dirty="0">
                <a:solidFill>
                  <a:srgbClr val="002960"/>
                </a:solidFill>
              </a:rPr>
              <a:t>Actions </a:t>
            </a:r>
            <a:endParaRPr lang="en-US" sz="1200" dirty="0">
              <a:solidFill>
                <a:srgbClr val="002960"/>
              </a:solidFill>
            </a:endParaRPr>
          </a:p>
        </p:txBody>
      </p:sp>
      <p:sp>
        <p:nvSpPr>
          <p:cNvPr id="53" name="Rectangle 13"/>
          <p:cNvSpPr txBox="1">
            <a:spLocks noChangeArrowheads="1"/>
          </p:cNvSpPr>
          <p:nvPr/>
        </p:nvSpPr>
        <p:spPr bwMode="gray">
          <a:xfrm>
            <a:off x="8440235" y="3444446"/>
            <a:ext cx="5546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20000"/>
              </a:spcAft>
              <a:buClr>
                <a:srgbClr val="002960"/>
              </a:buClr>
            </a:pPr>
            <a:r>
              <a:rPr lang="en-US" sz="1200" b="1" dirty="0">
                <a:solidFill>
                  <a:srgbClr val="002960"/>
                </a:solidFill>
              </a:rPr>
              <a:t>Results</a:t>
            </a:r>
            <a:endParaRPr lang="en-US" sz="1200" dirty="0">
              <a:solidFill>
                <a:srgbClr val="002960"/>
              </a:solidFill>
            </a:endParaRPr>
          </a:p>
        </p:txBody>
      </p:sp>
      <p:sp>
        <p:nvSpPr>
          <p:cNvPr id="101" name="Rectangle 41"/>
          <p:cNvSpPr>
            <a:spLocks noChangeArrowheads="1"/>
          </p:cNvSpPr>
          <p:nvPr/>
        </p:nvSpPr>
        <p:spPr bwMode="gray">
          <a:xfrm>
            <a:off x="8842749" y="3714707"/>
            <a:ext cx="208050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Validated strong foundation for adoption and use of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eHealth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record</a:t>
            </a:r>
          </a:p>
          <a:p>
            <a:pPr defTabSz="769938" eaLnBrk="0" hangingPunct="0">
              <a:lnSpc>
                <a:spcPct val="90000"/>
              </a:lnSpc>
              <a:spcAft>
                <a:spcPct val="20000"/>
              </a:spcAft>
              <a:tabLst>
                <a:tab pos="28575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Led to further $485m funding committed by Australian government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post election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8"/>
          <p:cNvSpPr txBox="1"/>
          <p:nvPr/>
        </p:nvSpPr>
        <p:spPr>
          <a:xfrm>
            <a:off x="3975405" y="1485542"/>
            <a:ext cx="356634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Designed and conducted survey of consumers in Australia across a range of dimensions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AU" sz="1200" dirty="0">
                <a:solidFill>
                  <a:srgbClr val="000000"/>
                </a:solidFill>
                <a:ea typeface="+mn-ea"/>
              </a:rPr>
              <a:t>Readiness to adopt (infrastructural, </a:t>
            </a:r>
            <a:r>
              <a:rPr lang="en-AU" sz="1200" dirty="0" err="1">
                <a:solidFill>
                  <a:srgbClr val="000000"/>
                </a:solidFill>
                <a:ea typeface="+mn-ea"/>
              </a:rPr>
              <a:t>aptitudinal</a:t>
            </a:r>
            <a:r>
              <a:rPr lang="en-AU" sz="1200" dirty="0">
                <a:solidFill>
                  <a:srgbClr val="000000"/>
                </a:solidFill>
                <a:ea typeface="+mn-ea"/>
              </a:rPr>
              <a:t>, attitudinal)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AU" sz="1200" dirty="0">
                <a:solidFill>
                  <a:srgbClr val="000000"/>
                </a:solidFill>
                <a:ea typeface="+mn-ea"/>
              </a:rPr>
              <a:t>Barriers to adoption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AU" sz="1200" dirty="0">
                <a:solidFill>
                  <a:srgbClr val="000000"/>
                </a:solidFill>
                <a:ea typeface="+mn-ea"/>
              </a:rPr>
              <a:t>Drivers of adoption</a:t>
            </a:r>
          </a:p>
          <a:p>
            <a:pPr lvl="1">
              <a:spcAft>
                <a:spcPts val="300"/>
              </a:spcAft>
              <a:buClr>
                <a:srgbClr val="002960"/>
              </a:buClr>
            </a:pPr>
            <a:r>
              <a:rPr lang="en-AU" sz="1200" dirty="0">
                <a:solidFill>
                  <a:srgbClr val="000000"/>
                </a:solidFill>
                <a:ea typeface="+mn-ea"/>
              </a:rPr>
              <a:t>Combined qualitative and quantitative primary research, secondary research, and existing perspectives from various organisations</a:t>
            </a:r>
          </a:p>
          <a:p>
            <a:pPr lvl="1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Surveyed 1,919 consumers between 13 September and 16 October 2011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AU" sz="1200" dirty="0">
                <a:solidFill>
                  <a:srgbClr val="000000"/>
                </a:solidFill>
                <a:ea typeface="+mn-ea"/>
              </a:rPr>
              <a:t>Used combination of approaches to avoid sample bias (~2% error margin)</a:t>
            </a:r>
          </a:p>
          <a:p>
            <a:pPr lvl="2">
              <a:spcAft>
                <a:spcPts val="300"/>
              </a:spcAft>
              <a:buClr>
                <a:srgbClr val="002960"/>
              </a:buClr>
            </a:pPr>
            <a:r>
              <a:rPr lang="en-AU" sz="1200" dirty="0">
                <a:solidFill>
                  <a:srgbClr val="000000"/>
                </a:solidFill>
                <a:ea typeface="+mn-ea"/>
              </a:rPr>
              <a:t>Captured key demographic lenses</a:t>
            </a:r>
            <a:endParaRPr lang="en-US" sz="1200" dirty="0">
              <a:solidFill>
                <a:srgbClr val="000000"/>
              </a:solidFill>
              <a:ea typeface="+mn-ea"/>
            </a:endParaRPr>
          </a:p>
          <a:p>
            <a:pPr lvl="1">
              <a:spcAft>
                <a:spcPts val="300"/>
              </a:spcAft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Identified 5 core consumer segments and developed a tailored engagement model to each segment 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xmlns="" id="{2B0404D3-D03A-184B-8048-9D65AD72FC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PUS001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F71696BF-2C65-BB4F-82FD-95CC2F3977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480807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Public Sector (OTHER)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4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2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61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ACCENT" val="4"/>
  <p:tag name="LINE" val="2"/>
  <p:tag name="ISNEWSLIDENUMBER" val="True"/>
  <p:tag name="PREVIOUSNAME" val="C:\Users\Anuradha Sarin\Documents\16 Case Codification process\M&amp;S Cases\ASIA_MICHELLE CHUA CASES\2016 CASES\00_Consumer Insights Cases_Naomi Y\Australian consumer ehealth survey\M&amp;S Case Study_Australian Consumer eHealth Surve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OY7pSPg2bEa.w8dbPc0rC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Firm Format - English (US)">
  <a:themeElements>
    <a:clrScheme name="Custom 1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8D8D8"/>
      </a:accent1>
      <a:accent2>
        <a:srgbClr val="00B0F0"/>
      </a:accent2>
      <a:accent3>
        <a:srgbClr val="0070C0"/>
      </a:accent3>
      <a:accent4>
        <a:srgbClr val="002060"/>
      </a:accent4>
      <a:accent5>
        <a:srgbClr val="92D05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-윤고딕150"/>
        <a:cs typeface=""/>
      </a:majorFont>
      <a:minorFont>
        <a:latin typeface="Arial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212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-윤고딕130</vt:lpstr>
      <vt:lpstr>-윤고딕150</vt:lpstr>
      <vt:lpstr>Arial Unicode MS</vt:lpstr>
      <vt:lpstr>Georgia</vt:lpstr>
      <vt:lpstr>Times New Roman</vt:lpstr>
      <vt:lpstr>Arial</vt:lpstr>
      <vt:lpstr>Firm Format - template_Blue</vt:lpstr>
      <vt:lpstr>Firm Format - template_Grey</vt:lpstr>
      <vt:lpstr>Firm Format - English (US)</vt:lpstr>
      <vt:lpstr>M&amp;S Theme</vt:lpstr>
      <vt:lpstr>1_Firm Format - template_Grey</vt:lpstr>
      <vt:lpstr>think-cell Slide</vt:lpstr>
      <vt:lpstr>Asia-Pacific consumer eHealth survey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2016-08-02T07:08:59Z</dcterms:created>
  <dcterms:modified xsi:type="dcterms:W3CDTF">2019-05-22T15:21:42Z</dcterms:modified>
  <cp:category/>
  <cp:contentStatus/>
  <dc:language/>
  <cp:version/>
</cp:coreProperties>
</file>