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67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1949113" cy="6721475"/>
  <p:notesSz cx="7099300" cy="10234613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8" autoAdjust="0"/>
    <p:restoredTop sz="96814" autoAdjust="0"/>
  </p:normalViewPr>
  <p:slideViewPr>
    <p:cSldViewPr snapToGrid="0" snapToObjects="1">
      <p:cViewPr>
        <p:scale>
          <a:sx n="117" d="100"/>
          <a:sy n="117" d="100"/>
        </p:scale>
        <p:origin x="5120" y="176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0719" y="549825"/>
            <a:ext cx="6647971" cy="3739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4896" y="5499465"/>
            <a:ext cx="6049780" cy="126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5558" y="9842082"/>
            <a:ext cx="563197" cy="19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98690" y="117994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3/23/2018 10:48 AM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 userDrawn="1"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3/23/2018 10:48 AM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 userDrawn="1"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105695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465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2967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9" Type="http://schemas.openxmlformats.org/officeDocument/2006/relationships/image" Target="../media/image1.emf"/><Relationship Id="rId21" Type="http://schemas.openxmlformats.org/officeDocument/2006/relationships/tags" Target="../tags/tag37.xml"/><Relationship Id="rId34" Type="http://schemas.openxmlformats.org/officeDocument/2006/relationships/tags" Target="../tags/tag50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tags" Target="../tags/tag49.xml"/><Relationship Id="rId38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tags" Target="../tags/tag4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37" Type="http://schemas.openxmlformats.org/officeDocument/2006/relationships/tags" Target="../tags/tag53.xml"/><Relationship Id="rId5" Type="http://schemas.openxmlformats.org/officeDocument/2006/relationships/vmlDrawing" Target="../drawings/vmlDrawing3.v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36" Type="http://schemas.openxmlformats.org/officeDocument/2006/relationships/tags" Target="../tags/tag52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tags" Target="../tags/tag47.xml"/><Relationship Id="rId4" Type="http://schemas.openxmlformats.org/officeDocument/2006/relationships/theme" Target="../theme/theme2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tags" Target="../tags/tag51.xml"/><Relationship Id="rId8" Type="http://schemas.openxmlformats.org/officeDocument/2006/relationships/tags" Target="../tags/tag24.xml"/><Relationship Id="rId3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7159466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689790" y="1940592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3/23/2018 10:48 AM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gray">
          <a:xfrm>
            <a:off x="158758" y="6305945"/>
            <a:ext cx="11398754" cy="325438"/>
            <a:chOff x="75" y="3936"/>
            <a:chExt cx="5385" cy="20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/>
              </a:pPr>
              <a:r>
                <a:rPr lang="en-US" sz="8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63"/>
              <a:ext cx="4702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93713" indent="-493713" defTabSz="1193860">
                <a:tabLst/>
              </a:pPr>
              <a:r>
                <a:rPr lang="en-US" sz="8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689790" y="1940592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3/23/2018 10:48 AM Central European Standard Time</a:t>
            </a:r>
            <a:endParaRPr lang="en-US" sz="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gray">
          <a:xfrm>
            <a:off x="158758" y="6305945"/>
            <a:ext cx="11398754" cy="325438"/>
            <a:chOff x="75" y="3936"/>
            <a:chExt cx="5385" cy="20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63"/>
              <a:ext cx="4702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93713" indent="-493713" defTabSz="1193860"/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446400" lvl="2" indent="-248400"/>
            <a:r>
              <a:rPr lang="en-US" dirty="0"/>
              <a:t>Third level</a:t>
            </a:r>
          </a:p>
          <a:p>
            <a:pPr marL="615600" lvl="3" indent="-154800"/>
            <a:r>
              <a:rPr lang="en-US" dirty="0"/>
              <a:t>Fourth level</a:t>
            </a:r>
          </a:p>
          <a:p>
            <a:pPr marL="748800" lvl="4" indent="-12960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 userDrawn="1"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 userDrawn="1"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72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1193860" rtl="0" eaLnBrk="0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 hidden="1">
            <a:extLst>
              <a:ext uri="{FF2B5EF4-FFF2-40B4-BE49-F238E27FC236}">
                <a16:creationId xmlns:a16="http://schemas.microsoft.com/office/drawing/2014/main" id="{6E13AE3B-CB55-4BD2-BDD7-618DC5797D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075" y="2125"/>
          <a:ext cx="2074" cy="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2" name="Object 21" hidden="1">
                        <a:extLst>
                          <a:ext uri="{FF2B5EF4-FFF2-40B4-BE49-F238E27FC236}">
                            <a16:creationId xmlns:a16="http://schemas.microsoft.com/office/drawing/2014/main" id="{6E13AE3B-CB55-4BD2-BDD7-618DC5797D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5" y="2125"/>
                        <a:ext cx="2074" cy="2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9AA083-AF7C-4F3A-921C-4E8C2C63641B}"/>
              </a:ext>
            </a:extLst>
          </p:cNvPr>
          <p:cNvSpPr txBox="1">
            <a:spLocks/>
          </p:cNvSpPr>
          <p:nvPr/>
        </p:nvSpPr>
        <p:spPr>
          <a:xfrm>
            <a:off x="3379258" y="1543891"/>
            <a:ext cx="4810800" cy="35086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024" lvl="1" indent="-195987" defTabSz="9135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2648" lvl="3" indent="-158733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lvl="4" indent="-128016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b="1" dirty="0">
                <a:cs typeface="Arial" panose="020B0604020202020204" pitchFamily="34" charset="0"/>
              </a:rPr>
              <a:t>Built growth agenda: </a:t>
            </a:r>
            <a:r>
              <a:rPr lang="en-US" dirty="0"/>
              <a:t>Built new marketing plan centered on growth opportunities in e-commerce conversion, digital marketing execution, brand marketing design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cs typeface="Arial" panose="020B0604020202020204" pitchFamily="34" charset="0"/>
              </a:rPr>
              <a:t>Launched war rooms: </a:t>
            </a:r>
            <a:r>
              <a:rPr lang="en-US" dirty="0"/>
              <a:t>Created five cross-functional war rooms with marketing, IT, product, and creative – launching 12+ tests per week in digital marketing and </a:t>
            </a:r>
            <a:br>
              <a:rPr lang="en-US" dirty="0"/>
            </a:br>
            <a:r>
              <a:rPr lang="en-US" dirty="0"/>
              <a:t>e-commerce tactics</a:t>
            </a:r>
            <a:endParaRPr lang="en-US" b="1" dirty="0"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b="1" dirty="0">
                <a:cs typeface="Arial" panose="020B0604020202020204" pitchFamily="34" charset="0"/>
              </a:rPr>
              <a:t>Re-organized and changed operating model: </a:t>
            </a:r>
            <a:r>
              <a:rPr lang="en-US" dirty="0"/>
              <a:t>Re-organized marketing, creative, and ecommerce organizations under one CDO, and developed more efficient planning and creative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4A4CB-1A16-40D1-A765-23B35F6D13E4}"/>
              </a:ext>
            </a:extLst>
          </p:cNvPr>
          <p:cNvSpPr txBox="1">
            <a:spLocks/>
          </p:cNvSpPr>
          <p:nvPr/>
        </p:nvSpPr>
        <p:spPr>
          <a:xfrm>
            <a:off x="361436" y="1543891"/>
            <a:ext cx="2661190" cy="320087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024" lvl="1" indent="-195987" defTabSz="9135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2648" lvl="3" indent="-158733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lvl="4" indent="-128016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/>
              <a:t>Iconic US fashion retailer with lagging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Marketing key component of larger RTS engagement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Marketing function historically lacked strong leadership, operated under siloed waterfall model, and did not focus significant time / energy on digital marketing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A9CC7-4E7E-4205-A708-0C0D179ABE10}"/>
              </a:ext>
            </a:extLst>
          </p:cNvPr>
          <p:cNvSpPr txBox="1">
            <a:spLocks/>
          </p:cNvSpPr>
          <p:nvPr/>
        </p:nvSpPr>
        <p:spPr>
          <a:xfrm>
            <a:off x="8596169" y="1543891"/>
            <a:ext cx="2991509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sz="1600" baseline="0">
                <a:latin typeface="+mn-lt"/>
              </a:defRPr>
            </a:lvl1pPr>
            <a:lvl2pPr marL="192024" lvl="1" indent="-195987" defTabSz="9135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2648" lvl="3" indent="-158733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lvl="4" indent="-128016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b="1" dirty="0">
                <a:cs typeface="Arial" panose="020B0604020202020204" pitchFamily="34" charset="0"/>
              </a:rPr>
              <a:t>Identified $75M opportunity </a:t>
            </a:r>
            <a:r>
              <a:rPr lang="en-US" dirty="0">
                <a:cs typeface="Arial" panose="020B0604020202020204" pitchFamily="34" charset="0"/>
              </a:rPr>
              <a:t>in EBITA growth </a:t>
            </a:r>
          </a:p>
          <a:p>
            <a:pPr lvl="1"/>
            <a:endParaRPr lang="en-US" b="1" dirty="0">
              <a:cs typeface="Arial" panose="020B0604020202020204" pitchFamily="34" charset="0"/>
            </a:endParaRPr>
          </a:p>
          <a:p>
            <a:pPr lvl="1"/>
            <a:r>
              <a:rPr lang="en-US" b="1" dirty="0">
                <a:cs typeface="Arial" panose="020B0604020202020204" pitchFamily="34" charset="0"/>
              </a:rPr>
              <a:t>Proved $50M in EBITDA growth in first 6 months </a:t>
            </a:r>
            <a:r>
              <a:rPr lang="en-US" dirty="0">
                <a:cs typeface="Arial" panose="020B0604020202020204" pitchFamily="34" charset="0"/>
              </a:rPr>
              <a:t>of test-and-learn program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817B061-AC4A-40C2-98BE-52444A98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20" y="230189"/>
            <a:ext cx="11491891" cy="30777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Case </a:t>
            </a:r>
            <a:r>
              <a:rPr lang="pl-PL" dirty="0" err="1"/>
              <a:t>study</a:t>
            </a:r>
            <a:r>
              <a:rPr lang="pl-PL" dirty="0"/>
              <a:t>: </a:t>
            </a:r>
            <a:r>
              <a:rPr lang="en-US" dirty="0"/>
              <a:t>Iconic Fashion Retailer</a:t>
            </a:r>
            <a:r>
              <a:rPr lang="pl-PL" dirty="0"/>
              <a:t>-</a:t>
            </a:r>
            <a:r>
              <a:rPr lang="en-US" dirty="0"/>
              <a:t> Improving marketing performance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43B997-ED56-4615-8F74-554624F3C1BE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AutoShape 250">
            <a:extLst>
              <a:ext uri="{FF2B5EF4-FFF2-40B4-BE49-F238E27FC236}">
                <a16:creationId xmlns:a16="http://schemas.microsoft.com/office/drawing/2014/main" id="{E9043F0A-C25C-4E53-B723-8E9D70262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264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AutoShape 250">
            <a:extLst>
              <a:ext uri="{FF2B5EF4-FFF2-40B4-BE49-F238E27FC236}">
                <a16:creationId xmlns:a16="http://schemas.microsoft.com/office/drawing/2014/main" id="{1B8C1303-8A65-4A4E-A214-8113AB65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Situation</a:t>
            </a:r>
          </a:p>
        </p:txBody>
      </p:sp>
      <p:sp>
        <p:nvSpPr>
          <p:cNvPr id="50" name="AutoShape 250">
            <a:extLst>
              <a:ext uri="{FF2B5EF4-FFF2-40B4-BE49-F238E27FC236}">
                <a16:creationId xmlns:a16="http://schemas.microsoft.com/office/drawing/2014/main" id="{2D751EA8-A12C-49ED-8A77-F63BB982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258" y="1026933"/>
            <a:ext cx="4857948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51" name="Chevron 29">
            <a:extLst>
              <a:ext uri="{FF2B5EF4-FFF2-40B4-BE49-F238E27FC236}">
                <a16:creationId xmlns:a16="http://schemas.microsoft.com/office/drawing/2014/main" id="{04DC9247-C8A6-4DFE-A99F-38F58A35D36F}"/>
              </a:ext>
            </a:extLst>
          </p:cNvPr>
          <p:cNvSpPr/>
          <p:nvPr/>
        </p:nvSpPr>
        <p:spPr>
          <a:xfrm>
            <a:off x="3125912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2" name="Chevron 31">
            <a:extLst>
              <a:ext uri="{FF2B5EF4-FFF2-40B4-BE49-F238E27FC236}">
                <a16:creationId xmlns:a16="http://schemas.microsoft.com/office/drawing/2014/main" id="{7D3C3878-D151-4057-93C9-ECC7BB4D375D}"/>
              </a:ext>
            </a:extLst>
          </p:cNvPr>
          <p:cNvSpPr/>
          <p:nvPr/>
        </p:nvSpPr>
        <p:spPr>
          <a:xfrm>
            <a:off x="8311918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867F5E-AB12-49AD-9525-F6B90B6793EE}"/>
              </a:ext>
            </a:extLst>
          </p:cNvPr>
          <p:cNvCxnSpPr/>
          <p:nvPr/>
        </p:nvCxnSpPr>
        <p:spPr>
          <a:xfrm>
            <a:off x="839311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0DDE8F-E83E-4FAB-BB4B-6470E703663C}"/>
              </a:ext>
            </a:extLst>
          </p:cNvPr>
          <p:cNvCxnSpPr/>
          <p:nvPr/>
        </p:nvCxnSpPr>
        <p:spPr>
          <a:xfrm>
            <a:off x="319246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F3E907A5-75D5-9140-A93D-62D2613F1C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06955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RET033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8BC1839-2CA9-2244-A2EB-5CB5EAC74A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Retail/Apparel and Hospitality (CONSUMER)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North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America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PREVIOUSNAME" val="Presentation3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Wide</Template>
  <TotalTime>0</TotalTime>
  <Words>135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Georgia</vt:lpstr>
      <vt:lpstr>Firm Format - template_Blue</vt:lpstr>
      <vt:lpstr>Firm Format - template_Grey</vt:lpstr>
      <vt:lpstr>think-cell Slide</vt:lpstr>
      <vt:lpstr>Case study: Iconic Fashion Retailer- Improving marketing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2018-03-23T09:48:17Z</dcterms:created>
  <dcterms:modified xsi:type="dcterms:W3CDTF">2019-01-28T12:18:40Z</dcterms:modified>
  <cp:category/>
  <cp:contentStatus/>
  <dc:language/>
  <cp:version/>
</cp:coreProperties>
</file>