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711" r:id="rId2"/>
  </p:sldIdLst>
  <p:sldSz cx="8961438" cy="6721475"/>
  <p:notesSz cx="7315200" cy="96012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E6E6"/>
    <a:srgbClr val="FFFFFF"/>
    <a:srgbClr val="C5C5C5"/>
    <a:srgbClr val="C9DFFF"/>
    <a:srgbClr val="A4A4A4"/>
    <a:srgbClr val="F3C78D"/>
    <a:srgbClr val="E7F1FF"/>
    <a:srgbClr val="F3F8FF"/>
    <a:srgbClr val="0049A6"/>
    <a:srgbClr val="97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41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328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461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5238" y="582613"/>
            <a:ext cx="4530725" cy="3397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97666" y="4655765"/>
            <a:ext cx="6177768" cy="24622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91814" y="8324397"/>
            <a:ext cx="183619" cy="169277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8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12:50 PM Central European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Printed 9/26/2016 6:04 AM India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7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oleObject" Target="../embeddings/oleObject1.bin"/><Relationship Id="rId5" Type="http://schemas.openxmlformats.org/officeDocument/2006/relationships/theme" Target="../theme/theme1.x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827975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0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12:50 PM Central European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Printed 9/26/2016 6:04 AM India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x-none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7915092" y="279400"/>
            <a:ext cx="763755" cy="997467"/>
            <a:chOff x="7835905" y="279400"/>
            <a:chExt cx="763755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7607284" y="279400"/>
            <a:ext cx="1071563" cy="730251"/>
            <a:chOff x="7540629" y="279400"/>
            <a:chExt cx="1071563" cy="730251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7848417" y="250825"/>
            <a:ext cx="830430" cy="1306516"/>
            <a:chOff x="7769225" y="250825"/>
            <a:chExt cx="830430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702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Object 6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1289250"/>
              </p:ext>
            </p:extLst>
          </p:nvPr>
        </p:nvGraphicFramePr>
        <p:xfrm>
          <a:off x="1121521" y="84148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756" name="think-cell Slide" r:id="rId5" imgW="393" imgH="394" progId="TCLayout.ActiveDocument.1">
                  <p:embed/>
                </p:oleObj>
              </mc:Choice>
              <mc:Fallback>
                <p:oleObj name="think-cell Slide" r:id="rId5" imgW="393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521" y="84148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6155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Asian retailer leveraged machine learning to identify 1,000 new profitable locations within 3 weeks</a:t>
            </a:r>
          </a:p>
        </p:txBody>
      </p:sp>
      <p:pic>
        <p:nvPicPr>
          <p:cNvPr id="39" name="Picture 90" descr="Image result for situati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0" b="11964"/>
          <a:stretch/>
        </p:blipFill>
        <p:spPr bwMode="auto">
          <a:xfrm>
            <a:off x="119063" y="1448551"/>
            <a:ext cx="2189571" cy="8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8"/>
          <a:srcRect b="16953"/>
          <a:stretch/>
        </p:blipFill>
        <p:spPr>
          <a:xfrm>
            <a:off x="2571830" y="1448551"/>
            <a:ext cx="2999076" cy="8057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9"/>
          <a:srcRect t="20966" b="6950"/>
          <a:stretch/>
        </p:blipFill>
        <p:spPr>
          <a:xfrm>
            <a:off x="5834102" y="1448551"/>
            <a:ext cx="2903498" cy="80575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19063" y="2142938"/>
            <a:ext cx="2189571" cy="4158271"/>
          </a:xfrm>
          <a:prstGeom prst="rect">
            <a:avLst/>
          </a:prstGeom>
          <a:solidFill>
            <a:srgbClr val="E6E6E6">
              <a:alpha val="6980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71830" y="2142938"/>
            <a:ext cx="2999076" cy="4158271"/>
          </a:xfrm>
          <a:prstGeom prst="rect">
            <a:avLst/>
          </a:prstGeom>
          <a:solidFill>
            <a:srgbClr val="E6E6E6">
              <a:alpha val="6980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24598" y="2142938"/>
            <a:ext cx="2913002" cy="4158271"/>
          </a:xfrm>
          <a:prstGeom prst="rect">
            <a:avLst/>
          </a:prstGeom>
          <a:solidFill>
            <a:srgbClr val="E6E6E6">
              <a:alpha val="6980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34102" y="1156024"/>
            <a:ext cx="290349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latin typeface="+mn-lt"/>
              </a:defRPr>
            </a:lvl1pPr>
            <a:lvl2pPr marL="1587" lvl="1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latin typeface="+mn-lt"/>
              </a:defRPr>
            </a:lvl2pPr>
            <a:lvl3pPr marL="126206" lvl="2" indent="-126206" defTabSz="895395" eaLnBrk="1" latinLnBrk="0" hangingPunct="1"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latin typeface="+mn-lt"/>
              </a:defRPr>
            </a:lvl3pPr>
            <a:lvl4pPr marL="263129" lvl="3" indent="-136922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lvl="4" indent="-171450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0" dirty="0">
                <a:solidFill>
                  <a:schemeClr val="accent2"/>
                </a:solidFill>
                <a:latin typeface="Georgia" panose="02040502050405020303" pitchFamily="18" charset="0"/>
              </a:rPr>
              <a:t>Impact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9062" y="1156024"/>
            <a:ext cx="217201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latin typeface="+mn-lt"/>
              </a:defRPr>
            </a:lvl1pPr>
            <a:lvl2pPr marL="1587" lvl="1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latin typeface="+mn-lt"/>
              </a:defRPr>
            </a:lvl2pPr>
            <a:lvl3pPr marL="126206" lvl="2" indent="-126206" defTabSz="895395" eaLnBrk="1" latinLnBrk="0" hangingPunct="1"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latin typeface="+mn-lt"/>
              </a:defRPr>
            </a:lvl3pPr>
            <a:lvl4pPr marL="263129" lvl="3" indent="-136922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lvl="4" indent="-171450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0" dirty="0">
                <a:solidFill>
                  <a:schemeClr val="accent2"/>
                </a:solidFill>
                <a:latin typeface="Georgia" panose="02040502050405020303" pitchFamily="18" charset="0"/>
              </a:rPr>
              <a:t>Situation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1830" y="1156024"/>
            <a:ext cx="299907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latin typeface="+mn-lt"/>
              </a:defRPr>
            </a:lvl1pPr>
            <a:lvl2pPr marL="1587" lvl="1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latin typeface="+mn-lt"/>
              </a:defRPr>
            </a:lvl2pPr>
            <a:lvl3pPr marL="126206" lvl="2" indent="-126206" defTabSz="895395" eaLnBrk="1" latinLnBrk="0" hangingPunct="1"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latin typeface="+mn-lt"/>
              </a:defRPr>
            </a:lvl3pPr>
            <a:lvl4pPr marL="263129" lvl="3" indent="-136922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lvl="4" indent="-171450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0" dirty="0">
                <a:solidFill>
                  <a:schemeClr val="accent2"/>
                </a:solidFill>
                <a:latin typeface="Georgia" panose="02040502050405020303" pitchFamily="18" charset="0"/>
              </a:rPr>
              <a:t>Unlocking the value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291082" y="2254310"/>
            <a:ext cx="293544" cy="338464"/>
            <a:chOff x="6694123" y="1666876"/>
            <a:chExt cx="270635" cy="312050"/>
          </a:xfrm>
          <a:solidFill>
            <a:schemeClr val="accent6"/>
          </a:solidFill>
        </p:grpSpPr>
        <p:grpSp>
          <p:nvGrpSpPr>
            <p:cNvPr id="55" name="Group 54"/>
            <p:cNvGrpSpPr/>
            <p:nvPr/>
          </p:nvGrpSpPr>
          <p:grpSpPr>
            <a:xfrm>
              <a:off x="6694123" y="1666876"/>
              <a:ext cx="180223" cy="312050"/>
              <a:chOff x="4816185" y="1082675"/>
              <a:chExt cx="710739" cy="1230621"/>
            </a:xfrm>
            <a:grpFill/>
          </p:grpSpPr>
          <p:sp>
            <p:nvSpPr>
              <p:cNvPr id="73" name="Freeform 234"/>
              <p:cNvSpPr>
                <a:spLocks/>
              </p:cNvSpPr>
              <p:nvPr/>
            </p:nvSpPr>
            <p:spPr bwMode="auto">
              <a:xfrm>
                <a:off x="5170894" y="1389996"/>
                <a:ext cx="356030" cy="308649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74" name="Freeform 252"/>
              <p:cNvSpPr>
                <a:spLocks/>
              </p:cNvSpPr>
              <p:nvPr/>
            </p:nvSpPr>
            <p:spPr bwMode="auto">
              <a:xfrm>
                <a:off x="4816185" y="2005975"/>
                <a:ext cx="354705" cy="307321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75" name="Freeform 274"/>
              <p:cNvSpPr>
                <a:spLocks/>
              </p:cNvSpPr>
              <p:nvPr/>
            </p:nvSpPr>
            <p:spPr bwMode="auto">
              <a:xfrm>
                <a:off x="4994204" y="1698651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77" name="Freeform 340"/>
              <p:cNvSpPr>
                <a:spLocks/>
              </p:cNvSpPr>
              <p:nvPr/>
            </p:nvSpPr>
            <p:spPr bwMode="auto">
              <a:xfrm>
                <a:off x="4994204" y="1082675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78" name="Freeform 914"/>
              <p:cNvSpPr>
                <a:spLocks/>
              </p:cNvSpPr>
              <p:nvPr/>
            </p:nvSpPr>
            <p:spPr bwMode="auto">
              <a:xfrm>
                <a:off x="4816185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79" name="Freeform 940"/>
              <p:cNvSpPr>
                <a:spLocks/>
              </p:cNvSpPr>
              <p:nvPr/>
            </p:nvSpPr>
            <p:spPr bwMode="auto">
              <a:xfrm>
                <a:off x="4994204" y="1389996"/>
                <a:ext cx="354705" cy="308649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80" name="Freeform 966"/>
              <p:cNvSpPr>
                <a:spLocks/>
              </p:cNvSpPr>
              <p:nvPr/>
            </p:nvSpPr>
            <p:spPr bwMode="auto">
              <a:xfrm>
                <a:off x="5170894" y="1698651"/>
                <a:ext cx="356030" cy="307321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81" name="Freeform 1016"/>
              <p:cNvSpPr>
                <a:spLocks/>
              </p:cNvSpPr>
              <p:nvPr/>
            </p:nvSpPr>
            <p:spPr bwMode="auto">
              <a:xfrm>
                <a:off x="4994204" y="2005975"/>
                <a:ext cx="354705" cy="307321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784872" y="1666876"/>
              <a:ext cx="179886" cy="312050"/>
              <a:chOff x="5170891" y="1082675"/>
              <a:chExt cx="709410" cy="1230621"/>
            </a:xfrm>
            <a:grpFill/>
          </p:grpSpPr>
          <p:sp>
            <p:nvSpPr>
              <p:cNvPr id="60" name="Freeform 236"/>
              <p:cNvSpPr>
                <a:spLocks/>
              </p:cNvSpPr>
              <p:nvPr/>
            </p:nvSpPr>
            <p:spPr bwMode="auto">
              <a:xfrm>
                <a:off x="5170891" y="2005975"/>
                <a:ext cx="354705" cy="307321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62" name="Freeform 238"/>
              <p:cNvSpPr>
                <a:spLocks/>
              </p:cNvSpPr>
              <p:nvPr/>
            </p:nvSpPr>
            <p:spPr bwMode="auto">
              <a:xfrm>
                <a:off x="5525596" y="1389996"/>
                <a:ext cx="354705" cy="308649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63" name="Freeform 280"/>
              <p:cNvSpPr>
                <a:spLocks/>
              </p:cNvSpPr>
              <p:nvPr/>
            </p:nvSpPr>
            <p:spPr bwMode="auto">
              <a:xfrm>
                <a:off x="5347577" y="1698651"/>
                <a:ext cx="356030" cy="307321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347577" y="1082675"/>
                <a:ext cx="356030" cy="307321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66" name="Freeform 913"/>
              <p:cNvSpPr>
                <a:spLocks/>
              </p:cNvSpPr>
              <p:nvPr/>
            </p:nvSpPr>
            <p:spPr bwMode="auto">
              <a:xfrm>
                <a:off x="5170891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69" name="Freeform 939"/>
              <p:cNvSpPr>
                <a:spLocks/>
              </p:cNvSpPr>
              <p:nvPr/>
            </p:nvSpPr>
            <p:spPr bwMode="auto">
              <a:xfrm>
                <a:off x="5347577" y="1389996"/>
                <a:ext cx="356030" cy="308649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70" name="Freeform 965"/>
              <p:cNvSpPr>
                <a:spLocks/>
              </p:cNvSpPr>
              <p:nvPr/>
            </p:nvSpPr>
            <p:spPr bwMode="auto">
              <a:xfrm>
                <a:off x="5525596" y="1698651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71" name="Freeform 1010"/>
              <p:cNvSpPr>
                <a:spLocks/>
              </p:cNvSpPr>
              <p:nvPr/>
            </p:nvSpPr>
            <p:spPr bwMode="auto">
              <a:xfrm>
                <a:off x="5347577" y="2005975"/>
                <a:ext cx="356030" cy="307321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5536888" y="2254310"/>
            <a:ext cx="293544" cy="338464"/>
            <a:chOff x="6694123" y="1666876"/>
            <a:chExt cx="270635" cy="312050"/>
          </a:xfrm>
          <a:solidFill>
            <a:schemeClr val="accent6"/>
          </a:solidFill>
        </p:grpSpPr>
        <p:grpSp>
          <p:nvGrpSpPr>
            <p:cNvPr id="83" name="Group 82"/>
            <p:cNvGrpSpPr/>
            <p:nvPr/>
          </p:nvGrpSpPr>
          <p:grpSpPr>
            <a:xfrm>
              <a:off x="6694123" y="1666876"/>
              <a:ext cx="180223" cy="312050"/>
              <a:chOff x="4816185" y="1082675"/>
              <a:chExt cx="710739" cy="1230621"/>
            </a:xfrm>
            <a:grpFill/>
          </p:grpSpPr>
          <p:sp>
            <p:nvSpPr>
              <p:cNvPr id="96" name="Freeform 234"/>
              <p:cNvSpPr>
                <a:spLocks/>
              </p:cNvSpPr>
              <p:nvPr/>
            </p:nvSpPr>
            <p:spPr bwMode="auto">
              <a:xfrm>
                <a:off x="5170894" y="1389996"/>
                <a:ext cx="356030" cy="308649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97" name="Freeform 252"/>
              <p:cNvSpPr>
                <a:spLocks/>
              </p:cNvSpPr>
              <p:nvPr/>
            </p:nvSpPr>
            <p:spPr bwMode="auto">
              <a:xfrm>
                <a:off x="4816185" y="2005975"/>
                <a:ext cx="354705" cy="307321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98" name="Freeform 274"/>
              <p:cNvSpPr>
                <a:spLocks/>
              </p:cNvSpPr>
              <p:nvPr/>
            </p:nvSpPr>
            <p:spPr bwMode="auto">
              <a:xfrm>
                <a:off x="4994204" y="1698651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99" name="Freeform 340"/>
              <p:cNvSpPr>
                <a:spLocks/>
              </p:cNvSpPr>
              <p:nvPr/>
            </p:nvSpPr>
            <p:spPr bwMode="auto">
              <a:xfrm>
                <a:off x="4994204" y="1082675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100" name="Freeform 914"/>
              <p:cNvSpPr>
                <a:spLocks/>
              </p:cNvSpPr>
              <p:nvPr/>
            </p:nvSpPr>
            <p:spPr bwMode="auto">
              <a:xfrm>
                <a:off x="4816185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101" name="Freeform 940"/>
              <p:cNvSpPr>
                <a:spLocks/>
              </p:cNvSpPr>
              <p:nvPr/>
            </p:nvSpPr>
            <p:spPr bwMode="auto">
              <a:xfrm>
                <a:off x="4994204" y="1389996"/>
                <a:ext cx="354705" cy="308649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102" name="Freeform 966"/>
              <p:cNvSpPr>
                <a:spLocks/>
              </p:cNvSpPr>
              <p:nvPr/>
            </p:nvSpPr>
            <p:spPr bwMode="auto">
              <a:xfrm>
                <a:off x="5170894" y="1698651"/>
                <a:ext cx="356030" cy="307321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103" name="Freeform 1016"/>
              <p:cNvSpPr>
                <a:spLocks/>
              </p:cNvSpPr>
              <p:nvPr/>
            </p:nvSpPr>
            <p:spPr bwMode="auto">
              <a:xfrm>
                <a:off x="4994204" y="2005975"/>
                <a:ext cx="354705" cy="307321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784872" y="1666876"/>
              <a:ext cx="179886" cy="312050"/>
              <a:chOff x="5170891" y="1082675"/>
              <a:chExt cx="709410" cy="1230621"/>
            </a:xfrm>
            <a:grpFill/>
          </p:grpSpPr>
          <p:sp>
            <p:nvSpPr>
              <p:cNvPr id="85" name="Freeform 236"/>
              <p:cNvSpPr>
                <a:spLocks/>
              </p:cNvSpPr>
              <p:nvPr/>
            </p:nvSpPr>
            <p:spPr bwMode="auto">
              <a:xfrm>
                <a:off x="5170891" y="2005975"/>
                <a:ext cx="354705" cy="307321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86" name="Freeform 238"/>
              <p:cNvSpPr>
                <a:spLocks/>
              </p:cNvSpPr>
              <p:nvPr/>
            </p:nvSpPr>
            <p:spPr bwMode="auto">
              <a:xfrm>
                <a:off x="5525596" y="1389996"/>
                <a:ext cx="354705" cy="308649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87" name="Freeform 280"/>
              <p:cNvSpPr>
                <a:spLocks/>
              </p:cNvSpPr>
              <p:nvPr/>
            </p:nvSpPr>
            <p:spPr bwMode="auto">
              <a:xfrm>
                <a:off x="5347577" y="1698651"/>
                <a:ext cx="356030" cy="307321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89" name="Freeform 333"/>
              <p:cNvSpPr>
                <a:spLocks/>
              </p:cNvSpPr>
              <p:nvPr/>
            </p:nvSpPr>
            <p:spPr bwMode="auto">
              <a:xfrm>
                <a:off x="5347577" y="1082675"/>
                <a:ext cx="356030" cy="307321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92" name="Freeform 913"/>
              <p:cNvSpPr>
                <a:spLocks/>
              </p:cNvSpPr>
              <p:nvPr/>
            </p:nvSpPr>
            <p:spPr bwMode="auto">
              <a:xfrm>
                <a:off x="5170891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93" name="Freeform 939"/>
              <p:cNvSpPr>
                <a:spLocks/>
              </p:cNvSpPr>
              <p:nvPr/>
            </p:nvSpPr>
            <p:spPr bwMode="auto">
              <a:xfrm>
                <a:off x="5347577" y="1389996"/>
                <a:ext cx="356030" cy="308649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94" name="Freeform 965"/>
              <p:cNvSpPr>
                <a:spLocks/>
              </p:cNvSpPr>
              <p:nvPr/>
            </p:nvSpPr>
            <p:spPr bwMode="auto">
              <a:xfrm>
                <a:off x="5525596" y="1698651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  <p:sp>
            <p:nvSpPr>
              <p:cNvPr id="95" name="Freeform 1010"/>
              <p:cNvSpPr>
                <a:spLocks/>
              </p:cNvSpPr>
              <p:nvPr/>
            </p:nvSpPr>
            <p:spPr bwMode="auto">
              <a:xfrm>
                <a:off x="5347577" y="2005975"/>
                <a:ext cx="356030" cy="307321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67211" tIns="33605" rIns="67211" bIns="3360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97" dirty="0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2658007" y="2317794"/>
            <a:ext cx="2814468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ts val="0"/>
              </a:spcBef>
            </a:pPr>
            <a:r>
              <a:rPr lang="en-AU" sz="1200" b="1" dirty="0"/>
              <a:t>Used powerful AI-powered research platform</a:t>
            </a:r>
            <a:r>
              <a:rPr lang="en-AU" sz="1200" dirty="0"/>
              <a:t> – to create a model that </a:t>
            </a:r>
            <a:r>
              <a:rPr lang="en-US" sz="1200" dirty="0"/>
              <a:t>to </a:t>
            </a:r>
            <a:r>
              <a:rPr lang="en-US" sz="1200" b="1" dirty="0"/>
              <a:t>extract key performance drivers</a:t>
            </a:r>
          </a:p>
          <a:p>
            <a:pPr lvl="1">
              <a:spcBef>
                <a:spcPts val="0"/>
              </a:spcBef>
            </a:pPr>
            <a:endParaRPr lang="en-US" sz="1200" dirty="0"/>
          </a:p>
          <a:p>
            <a:pPr lvl="1">
              <a:spcBef>
                <a:spcPts val="0"/>
              </a:spcBef>
            </a:pPr>
            <a:r>
              <a:rPr lang="en-US" sz="1200" dirty="0"/>
              <a:t>Input data included e.g. </a:t>
            </a:r>
            <a:r>
              <a:rPr lang="en-US" sz="1200" b="1" dirty="0"/>
              <a:t>store data </a:t>
            </a:r>
            <a:r>
              <a:rPr lang="en-US" sz="1200" dirty="0"/>
              <a:t>(profit, labor cost, rental), </a:t>
            </a:r>
            <a:r>
              <a:rPr lang="en-US" sz="1200" b="1" dirty="0"/>
              <a:t>overlaid with 150,000 retail store locations </a:t>
            </a:r>
            <a:r>
              <a:rPr lang="en-US" sz="1200" dirty="0"/>
              <a:t>as well as </a:t>
            </a:r>
            <a:r>
              <a:rPr lang="en-US" sz="1200" b="1" dirty="0"/>
              <a:t>demographics</a:t>
            </a:r>
            <a:r>
              <a:rPr lang="en-US" sz="1200" dirty="0"/>
              <a:t> (land price, income) and </a:t>
            </a:r>
            <a:r>
              <a:rPr lang="en-AU" sz="1200" b="1" dirty="0"/>
              <a:t>geospatial data for hundreds of thousands of points of interest</a:t>
            </a:r>
          </a:p>
          <a:p>
            <a:pPr lvl="1">
              <a:spcBef>
                <a:spcPts val="0"/>
              </a:spcBef>
            </a:pPr>
            <a:endParaRPr lang="en-AU" sz="1200" dirty="0"/>
          </a:p>
          <a:p>
            <a:pPr lvl="1">
              <a:spcBef>
                <a:spcPts val="0"/>
              </a:spcBef>
            </a:pPr>
            <a:r>
              <a:rPr lang="en-AU" sz="1200" b="1" dirty="0"/>
              <a:t>Identified drivers that determine </a:t>
            </a:r>
            <a:r>
              <a:rPr lang="en-AU" sz="1200" dirty="0"/>
              <a:t>(higher or lower) </a:t>
            </a:r>
            <a:r>
              <a:rPr lang="en-AU" sz="1200" b="1" dirty="0"/>
              <a:t>store performance</a:t>
            </a:r>
            <a:endParaRPr lang="en-US" sz="1200" b="1" dirty="0"/>
          </a:p>
          <a:p>
            <a:pPr marL="195262" lvl="2" indent="0">
              <a:spcBef>
                <a:spcPts val="0"/>
              </a:spcBef>
              <a:buNone/>
            </a:pP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1874" y="2317794"/>
            <a:ext cx="275229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200" dirty="0"/>
              <a:t>Captured</a:t>
            </a:r>
            <a:r>
              <a:rPr lang="en-US" sz="1200" b="1" dirty="0"/>
              <a:t> a decade of learning in 3 weeks</a:t>
            </a:r>
          </a:p>
          <a:p>
            <a:pPr lvl="1">
              <a:spcBef>
                <a:spcPts val="0"/>
              </a:spcBef>
            </a:pPr>
            <a:endParaRPr lang="en-US" sz="1200" dirty="0"/>
          </a:p>
          <a:p>
            <a:pPr lvl="1">
              <a:spcBef>
                <a:spcPts val="0"/>
              </a:spcBef>
            </a:pPr>
            <a:r>
              <a:rPr lang="en-US" sz="1200" b="1" dirty="0"/>
              <a:t>1,000 new profitable locations identified!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87548" y="2317794"/>
            <a:ext cx="2005104" cy="2210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675"/>
              </a:spcAft>
            </a:pPr>
            <a:r>
              <a:rPr lang="en-AU" sz="1200" dirty="0"/>
              <a:t>Asian retailer </a:t>
            </a:r>
            <a:r>
              <a:rPr lang="en-AU" sz="1200" b="1" dirty="0"/>
              <a:t>seeking to rapidly roll out a new kind of store </a:t>
            </a:r>
            <a:r>
              <a:rPr lang="en-AU" sz="1200" dirty="0"/>
              <a:t>building on a 600 strong base of existing stores</a:t>
            </a:r>
          </a:p>
          <a:p>
            <a:pPr lvl="1">
              <a:spcBef>
                <a:spcPts val="0"/>
              </a:spcBef>
              <a:spcAft>
                <a:spcPts val="675"/>
              </a:spcAft>
            </a:pPr>
            <a:r>
              <a:rPr lang="en-AU" sz="1200" dirty="0"/>
              <a:t>However, </a:t>
            </a:r>
            <a:r>
              <a:rPr lang="en-AU" sz="1200" b="1" dirty="0"/>
              <a:t>recent store openings had been disappointing</a:t>
            </a:r>
          </a:p>
          <a:p>
            <a:pPr lvl="1">
              <a:spcBef>
                <a:spcPts val="0"/>
              </a:spcBef>
              <a:spcAft>
                <a:spcPts val="675"/>
              </a:spcAft>
            </a:pPr>
            <a:r>
              <a:rPr lang="en-AU" sz="1200" dirty="0"/>
              <a:t>They puzzle with </a:t>
            </a:r>
            <a:r>
              <a:rPr lang="en-AU" sz="1200" b="1" dirty="0"/>
              <a:t>which factors among hundreds really drive profitability</a:t>
            </a:r>
            <a:endParaRPr lang="en-US" sz="1200" b="1" dirty="0"/>
          </a:p>
        </p:txBody>
      </p:sp>
      <p:pic>
        <p:nvPicPr>
          <p:cNvPr id="36" name="Picture 3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085562" y="4090523"/>
            <a:ext cx="2404913" cy="2091753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188681" y="4568800"/>
            <a:ext cx="1962309" cy="1706783"/>
          </a:xfrm>
          <a:prstGeom prst="rect">
            <a:avLst/>
          </a:prstGeom>
        </p:spPr>
      </p:pic>
      <p:pic>
        <p:nvPicPr>
          <p:cNvPr id="51" name="image2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305" y="5429114"/>
            <a:ext cx="1049556" cy="684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11" descr="Inline image 1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53583" y="5333012"/>
            <a:ext cx="834596" cy="7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>
            <a:spLocks/>
          </p:cNvSpPr>
          <p:nvPr/>
        </p:nvSpPr>
        <p:spPr bwMode="gray">
          <a:xfrm>
            <a:off x="4720980" y="5326484"/>
            <a:ext cx="751495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SzPct val="100000"/>
              <a:defRPr kumimoji="1" lang="ja-JP" sz="1400"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kumimoji="1" lang="ja-JP" sz="1400"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kumimoji="1" lang="ja-JP" sz="1400"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kumimoji="1" lang="ja-JP" sz="1400"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kumimoji="1" lang="ja-JP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lang="ja-JP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lang="ja-JP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lang="ja-JP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lang="ja-JP" baseline="0">
                <a:latin typeface="+mn-lt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000" dirty="0">
                <a:solidFill>
                  <a:schemeClr val="accent2"/>
                </a:solidFill>
              </a:rPr>
              <a:t>Ran Machine Learning Feature Discovery Approach</a:t>
            </a:r>
          </a:p>
        </p:txBody>
      </p:sp>
      <p:sp>
        <p:nvSpPr>
          <p:cNvPr id="61" name="Rectangle 13">
            <a:extLst>
              <a:ext uri="{FF2B5EF4-FFF2-40B4-BE49-F238E27FC236}">
                <a16:creationId xmlns:a16="http://schemas.microsoft.com/office/drawing/2014/main" id="{C6CD0159-3F4D-2C4B-AAA9-15D70739BF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RET050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4" name="Rectangle 13">
            <a:extLst>
              <a:ext uri="{FF2B5EF4-FFF2-40B4-BE49-F238E27FC236}">
                <a16:creationId xmlns:a16="http://schemas.microsoft.com/office/drawing/2014/main" id="{38E6882F-D35C-B844-9C83-13EF741781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77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ACCENT" val="4"/>
  <p:tag name="LINE" val="2"/>
  <p:tag name="THINKCELLPRESENTATIONDONOTDELETE" val="&lt;?xml version=&quot;1.0&quot; encoding=&quot;UTF-16&quot; standalone=&quot;yes&quot;?&gt;&lt;root reqver=&quot;23045&quot;&gt;&lt;version val=&quot;2417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07044100000000020000E+000&quot;&gt;&lt;m_msothmcolidx val=&quot;0&quot;/&gt;&lt;m_rgb r=&quot;66&quot; g=&quot;66&quot; b=&quot;66&quot;/&gt;&lt;m_nBrightness val=&quot;0&quot;/&gt;&lt;/elem&gt;&lt;elem m_fUsage=&quot;1.89999999999999990000E+000&quot;&gt;&lt;m_msothmcolidx val=&quot;0&quot;/&gt;&lt;m_rgb r=&quot;F2&quot; g=&quot;7F&quot; b=&quot;00&quot;/&gt;&lt;m_nBrightness val=&quot;0&quot;/&gt;&lt;/elem&gt;&lt;elem m_fUsage=&quot;6.56100000000000130000E-001&quot;&gt;&lt;m_msothmcolidx val=&quot;0&quot;/&gt;&lt;m_rgb r=&quot;CD&quot; g=&quot;20&quot; b=&quot;2C&quot;/&gt;&lt;m_nBrightness val=&quot;0&quot;/&gt;&lt;/elem&gt;&lt;elem m_fUsage=&quot;5.9049000000000018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THINKCELLUNDODONOTDELETE" val="0"/>
  <p:tag name="ISNEWSLIDENUMBER" val="True"/>
  <p:tag name="PREVIOUSNAME" val="C:\Users\Anuradha Sarin\Documents\16 Case Codification process\M&amp;S Cases\ASIA_MICHELLE CHUA CASES\2016 CASES\Aeon_New Stores Expansion leveraging Sparkbeyond\S-Asian Retailer Store Location Optimizatio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161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Firm Format - template_Blue</vt:lpstr>
      <vt:lpstr>think-cell Slide</vt:lpstr>
      <vt:lpstr>Asian retailer leveraged machine learning to identify 1,000 new profitable locations within 3 weeks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2016-08-31T13:17:54Z</dcterms:created>
  <dcterms:modified xsi:type="dcterms:W3CDTF">2019-03-27T03:40:34Z</dcterms:modified>
  <cp:category/>
  <cp:contentStatus/>
  <dc:language/>
  <cp:version/>
</cp:coreProperties>
</file>