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9" r:id="rId2"/>
  </p:sldIdLst>
  <p:sldSz cx="11949113" cy="6721475"/>
  <p:notesSz cx="7099300" cy="1023461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814" autoAdjust="0"/>
  </p:normalViewPr>
  <p:slideViewPr>
    <p:cSldViewPr snapToGrid="0" snapToObjects="1">
      <p:cViewPr varScale="1">
        <p:scale>
          <a:sx n="125" d="100"/>
          <a:sy n="125" d="100"/>
        </p:scale>
        <p:origin x="176" y="200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1FC86-5B13-431D-802A-525A12EB754B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949587" y="103073"/>
            <a:ext cx="1158972" cy="123111"/>
          </a:xfrm>
          <a:ln/>
        </p:spPr>
        <p:txBody>
          <a:bodyPr/>
          <a:lstStyle/>
          <a:p>
            <a:r>
              <a:rPr lang="cs-CZ">
                <a:solidFill>
                  <a:prstClr val="black"/>
                </a:solidFill>
              </a:rPr>
              <a:t>TVM-AAA123-20090203-</a:t>
            </a:r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732213" y="1265238"/>
            <a:ext cx="14919326" cy="8393112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974" y="356456"/>
            <a:ext cx="4434509" cy="246221"/>
          </a:xfrm>
        </p:spPr>
        <p:txBody>
          <a:bodyPr/>
          <a:lstStyle/>
          <a:p>
            <a:endParaRPr lang="en-US"/>
          </a:p>
        </p:txBody>
      </p:sp>
      <p:sp>
        <p:nvSpPr>
          <p:cNvPr id="219140" name="McK Separator"/>
          <p:cNvSpPr>
            <a:spLocks noChangeShapeType="1"/>
          </p:cNvSpPr>
          <p:nvPr/>
        </p:nvSpPr>
        <p:spPr bwMode="gray">
          <a:xfrm>
            <a:off x="616227" y="1498434"/>
            <a:ext cx="61191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07" tIns="47604" rIns="95207" bIns="47604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3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image" Target="../media/image3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5.xml"/><Relationship Id="rId7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37941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DA00EA2-E6FB-4876-9D82-9C9A59C0B90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 err="1">
              <a:solidFill>
                <a:schemeClr val="tx1"/>
              </a:solidFill>
              <a:latin typeface="Verdana Pro Cond SemiBold" panose="020B0706030504040204" pitchFamily="34" charset="0"/>
              <a:ea typeface="+mj-ea"/>
              <a:cs typeface="+mj-cs"/>
              <a:sym typeface="Verdana Pro Cond SemiBold" panose="020B0706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0B18B8-5DAF-4BA8-87C0-6BE6939235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9"/>
            <a:ext cx="11949113" cy="6721376"/>
          </a:xfrm>
          <a:prstGeom prst="rect">
            <a:avLst/>
          </a:prstGeom>
        </p:spPr>
      </p:pic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1024466" y="1691591"/>
            <a:ext cx="83092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000" noProof="0" dirty="0"/>
            </a:lvl1pPr>
          </a:lstStyle>
          <a:p>
            <a:pPr lvl="0">
              <a:buClr>
                <a:schemeClr val="tx2"/>
              </a:buClr>
            </a:pPr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24466" y="2730435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>
              <a:defRPr lang="en-US" sz="1400" kern="1200" noProof="0" dirty="0">
                <a:solidFill>
                  <a:schemeClr val="accent6"/>
                </a:solidFill>
                <a:latin typeface="Verdana Pro Light" panose="020B030403050404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3D92DD-A966-4329-BFA0-88DBC529AB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800" y="553999"/>
            <a:ext cx="9899650" cy="1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8B4812E-C12C-4644-B539-A6233739FCB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661" y="185536"/>
            <a:ext cx="1226822" cy="6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76CDD63-B98A-419C-9802-235BB70640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2836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4DF71A-3D74-481E-BBF0-0F8D60B5DDD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 dirty="0" err="1">
              <a:solidFill>
                <a:schemeClr val="tx1"/>
              </a:solidFill>
              <a:latin typeface="Verdana Pro Cond SemiBold" panose="020B0706030504040204" pitchFamily="34" charset="0"/>
              <a:ea typeface="+mj-ea"/>
              <a:cs typeface="+mj-cs"/>
              <a:sym typeface="Verdana Pro Cond SemiBold" panose="020B0706030504040204" pitchFamily="34" charset="0"/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A8FFC6E-FAB6-4086-AD9F-33A101E9A512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1402017" y="6348090"/>
            <a:ext cx="24846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l"/>
            <a:fld id="{42C328C1-A84F-4A39-A664-DBA00541A8C6}" type="slidenum">
              <a:rPr lang="en-US" sz="1000" b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lvl="0" algn="l"/>
              <a:t>‹#›</a:t>
            </a:fld>
            <a:endParaRPr lang="en-US" sz="1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itle Placeholder 2">
            <a:extLst>
              <a:ext uri="{FF2B5EF4-FFF2-40B4-BE49-F238E27FC236}">
                <a16:creationId xmlns:a16="http://schemas.microsoft.com/office/drawing/2014/main" id="{3CB74C11-66A8-46F3-B9A5-75BABB02608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304800" y="296663"/>
            <a:ext cx="113456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tx2"/>
              </a:buClr>
            </a:pP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EC66E3-D39D-47D2-A39E-9A0066C6A1BB}"/>
              </a:ext>
            </a:extLst>
          </p:cNvPr>
          <p:cNvGrpSpPr/>
          <p:nvPr userDrawn="1"/>
        </p:nvGrpSpPr>
        <p:grpSpPr>
          <a:xfrm>
            <a:off x="304800" y="5903975"/>
            <a:ext cx="11345682" cy="688761"/>
            <a:chOff x="304800" y="5903975"/>
            <a:chExt cx="11345682" cy="68876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3EB2EF-3F1E-4B10-97EB-2340F6BBA675}"/>
                </a:ext>
              </a:extLst>
            </p:cNvPr>
            <p:cNvSpPr txBox="1"/>
            <p:nvPr userDrawn="1"/>
          </p:nvSpPr>
          <p:spPr bwMode="gray">
            <a:xfrm>
              <a:off x="4632722" y="6340395"/>
              <a:ext cx="2689839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100" dirty="0">
                  <a:latin typeface="Verdana Pro Light" panose="020B0304030504040204" pitchFamily="34" charset="0"/>
                </a:rPr>
                <a:t>Marketing &amp; Sales Practice Meeting 2018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C345E5-336B-49BD-8749-B214202B1BA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662629" y="6256367"/>
              <a:ext cx="9987853" cy="15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08F48DB-7F85-4ACE-B7C8-18136997B0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903975"/>
              <a:ext cx="1226822" cy="688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77871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0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A5BA210-95AD-4581-B6F5-C06B0D0E8F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 dirty="0" err="1">
              <a:solidFill>
                <a:schemeClr val="tx1"/>
              </a:solidFill>
              <a:latin typeface="Verdana Pro Cond SemiBold" panose="020B0706030504040204" pitchFamily="34" charset="0"/>
              <a:ea typeface="+mj-ea"/>
              <a:cs typeface="+mj-cs"/>
              <a:sym typeface="Verdana Pro Cond SemiBold" panose="020B070603050404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FC314ED-2928-4FDB-9E12-1592DD0E861E}"/>
              </a:ext>
            </a:extLst>
          </p:cNvPr>
          <p:cNvSpPr/>
          <p:nvPr userDrawn="1"/>
        </p:nvSpPr>
        <p:spPr>
          <a:xfrm>
            <a:off x="1" y="1"/>
            <a:ext cx="11949112" cy="6729941"/>
          </a:xfrm>
          <a:custGeom>
            <a:avLst/>
            <a:gdLst>
              <a:gd name="connsiteX0" fmla="*/ 0 w 11949112"/>
              <a:gd name="connsiteY0" fmla="*/ 0 h 6729941"/>
              <a:gd name="connsiteX1" fmla="*/ 11949112 w 11949112"/>
              <a:gd name="connsiteY1" fmla="*/ 0 h 6729941"/>
              <a:gd name="connsiteX2" fmla="*/ 11949112 w 11949112"/>
              <a:gd name="connsiteY2" fmla="*/ 6729941 h 6729941"/>
              <a:gd name="connsiteX3" fmla="*/ 0 w 11949112"/>
              <a:gd name="connsiteY3" fmla="*/ 6729941 h 672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9112" h="6729941">
                <a:moveTo>
                  <a:pt x="0" y="0"/>
                </a:moveTo>
                <a:lnTo>
                  <a:pt x="11949112" y="0"/>
                </a:lnTo>
                <a:lnTo>
                  <a:pt x="11949112" y="6729941"/>
                </a:lnTo>
                <a:lnTo>
                  <a:pt x="0" y="6729941"/>
                </a:lnTo>
                <a:close/>
              </a:path>
            </a:pathLst>
          </a:custGeom>
          <a:blipFill dpi="0" rotWithShape="1">
            <a:blip r:embed="rId7">
              <a:alphaModFix amt="20000"/>
            </a:blip>
            <a:srcRect/>
            <a:stretch>
              <a:fillRect l="-62135" t="-146633" r="-84697" b="1"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2A94EBB3-9675-404A-BF53-988468B8C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296663"/>
            <a:ext cx="113456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tx2"/>
              </a:buClr>
            </a:pPr>
            <a:endParaRPr lang="en-US" noProof="0" dirty="0"/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A3776221-7358-4E0A-B7AF-BACE08FC30AB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1402017" y="6348090"/>
            <a:ext cx="24846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l"/>
            <a:fld id="{42C328C1-A84F-4A39-A664-DBA00541A8C6}" type="slidenum">
              <a:rPr lang="en-US" sz="1000" b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lvl="0" algn="l"/>
              <a:t>‹#›</a:t>
            </a:fld>
            <a:endParaRPr lang="en-US" sz="1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62E600-7372-40FE-9DE1-44DB4AC4AE83}"/>
              </a:ext>
            </a:extLst>
          </p:cNvPr>
          <p:cNvGrpSpPr/>
          <p:nvPr userDrawn="1"/>
        </p:nvGrpSpPr>
        <p:grpSpPr>
          <a:xfrm>
            <a:off x="304800" y="5903975"/>
            <a:ext cx="11345682" cy="688761"/>
            <a:chOff x="304800" y="5903975"/>
            <a:chExt cx="11345682" cy="6887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07E342-F002-45AB-8B3F-6D9130E82DB5}"/>
                </a:ext>
              </a:extLst>
            </p:cNvPr>
            <p:cNvSpPr txBox="1"/>
            <p:nvPr userDrawn="1"/>
          </p:nvSpPr>
          <p:spPr bwMode="gray">
            <a:xfrm>
              <a:off x="4632722" y="6340395"/>
              <a:ext cx="2689839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100" dirty="0">
                  <a:latin typeface="Verdana Pro Light" panose="020B0304030504040204" pitchFamily="34" charset="0"/>
                </a:rPr>
                <a:t>Marketing &amp; Sales Practice Meeting 2018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0AF5B5-4309-4196-BD7F-3C1C288FBFE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662629" y="6256367"/>
              <a:ext cx="9987853" cy="15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BAB818F-07F4-4994-A738-9A51FEC488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903975"/>
              <a:ext cx="1226822" cy="688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0776608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296663"/>
            <a:ext cx="113456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buClr>
                <a:schemeClr val="tx2"/>
              </a:buClr>
            </a:pP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304800" y="105602"/>
            <a:ext cx="61234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000" cap="all" baseline="0" noProof="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304800" y="784265"/>
            <a:ext cx="113456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defPPr>
              <a:defRPr lang="en-US"/>
            </a:defPPr>
            <a:lvl1pPr defTabSz="895350">
              <a:defRPr sz="1800"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lvl="0"/>
            <a:r>
              <a:rPr lang="en-US" noProof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97475" y="5815239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>
            <a:defPPr>
              <a:defRPr lang="en-US"/>
            </a:defPPr>
            <a:lvl1pPr marL="85725" indent="-85725" algn="r" defTabSz="895350">
              <a:defRPr sz="800" baseline="0">
                <a:solidFill>
                  <a:schemeClr val="accent6"/>
                </a:solidFill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lvl="0"/>
            <a:r>
              <a:rPr lang="en-US" noProof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97476" y="5998531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/>
          <a:p>
            <a:pPr marL="493713" lvl="0" indent="-493713" algn="r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  <p:custDataLst>
              <p:tags r:id="rId8"/>
            </p:custDataLst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70" name="Sticker" hidden="1">
            <a:extLst>
              <a:ext uri="{FF2B5EF4-FFF2-40B4-BE49-F238E27FC236}">
                <a16:creationId xmlns:a16="http://schemas.microsoft.com/office/drawing/2014/main" id="{C05DC709-F46A-4B28-8109-98DC9085D76C}"/>
              </a:ext>
            </a:extLst>
          </p:cNvPr>
          <p:cNvGrpSpPr/>
          <p:nvPr userDrawn="1"/>
        </p:nvGrpSpPr>
        <p:grpSpPr bwMode="gray">
          <a:xfrm>
            <a:off x="11052113" y="296663"/>
            <a:ext cx="598370" cy="181588"/>
            <a:chOff x="8292017" y="285750"/>
            <a:chExt cx="448758" cy="181588"/>
          </a:xfrm>
        </p:grpSpPr>
        <p:sp>
          <p:nvSpPr>
            <p:cNvPr id="71" name="StickerRectangle">
              <a:extLst>
                <a:ext uri="{FF2B5EF4-FFF2-40B4-BE49-F238E27FC236}">
                  <a16:creationId xmlns:a16="http://schemas.microsoft.com/office/drawing/2014/main" id="{BEEAE48E-0992-41D6-8DD7-2CF047D4EC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292017" y="285750"/>
              <a:ext cx="448758" cy="18158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1000" baseline="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STICKER</a:t>
              </a:r>
            </a:p>
          </p:txBody>
        </p:sp>
        <p:cxnSp>
          <p:nvCxnSpPr>
            <p:cNvPr id="72" name="AutoShape 31">
              <a:extLst>
                <a:ext uri="{FF2B5EF4-FFF2-40B4-BE49-F238E27FC236}">
                  <a16:creationId xmlns:a16="http://schemas.microsoft.com/office/drawing/2014/main" id="{6705538B-4628-45C9-83BC-3FB0032383BC}"/>
                </a:ext>
              </a:extLst>
            </p:cNvPr>
            <p:cNvCxnSpPr>
              <a:cxnSpLocks noChangeShapeType="1"/>
              <a:stCxn id="71" idx="2"/>
              <a:endCxn id="71" idx="4"/>
            </p:cNvCxnSpPr>
            <p:nvPr/>
          </p:nvCxnSpPr>
          <p:spPr bwMode="gray">
            <a:xfrm>
              <a:off x="8292017" y="285750"/>
              <a:ext cx="0" cy="18158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32">
              <a:extLst>
                <a:ext uri="{FF2B5EF4-FFF2-40B4-BE49-F238E27FC236}">
                  <a16:creationId xmlns:a16="http://schemas.microsoft.com/office/drawing/2014/main" id="{3C0C6503-14F8-45D1-ADAA-A4B4F49454A0}"/>
                </a:ext>
              </a:extLst>
            </p:cNvPr>
            <p:cNvCxnSpPr>
              <a:cxnSpLocks noChangeShapeType="1"/>
              <a:stCxn id="71" idx="4"/>
              <a:endCxn id="71" idx="6"/>
            </p:cNvCxnSpPr>
            <p:nvPr/>
          </p:nvCxnSpPr>
          <p:spPr bwMode="gray">
            <a:xfrm>
              <a:off x="8292017" y="467338"/>
              <a:ext cx="448758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lang="en-US" sz="2800" b="0" kern="0" baseline="0" noProof="0" dirty="0">
          <a:solidFill>
            <a:schemeClr val="tx1"/>
          </a:solidFill>
          <a:latin typeface="Verdana Pro Cond SemiBold" panose="020B0706030504040204" pitchFamily="34" charset="0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4000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94400" indent="-190800" algn="l" defTabSz="895350" rtl="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446400" indent="-248400" algn="l" defTabSz="895350" rtl="0" eaLnBrk="1" fontAlgn="base" latinLnBrk="0" hangingPunct="1">
        <a:spcBef>
          <a:spcPct val="10000"/>
        </a:spcBef>
        <a:spcAft>
          <a:spcPct val="0"/>
        </a:spcAft>
        <a:buClr>
          <a:schemeClr val="tx1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615600" indent="-154800" algn="l" defTabSz="895350" rtl="0" eaLnBrk="1" fontAlgn="base" latinLnBrk="0" hangingPunct="1">
        <a:spcBef>
          <a:spcPct val="5000"/>
        </a:spcBef>
        <a:spcAft>
          <a:spcPct val="0"/>
        </a:spcAft>
        <a:buClr>
          <a:schemeClr val="tx1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48800" indent="-129600" algn="l" defTabSz="895350" rtl="0" eaLnBrk="1" fontAlgn="base" latinLnBrk="0" hangingPunct="1">
        <a:spcBef>
          <a:spcPct val="3000"/>
        </a:spcBef>
        <a:spcAft>
          <a:spcPct val="0"/>
        </a:spcAft>
        <a:buClr>
          <a:schemeClr val="tx1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21" name="Rectangle 9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228214"/>
              </p:ext>
            </p:extLst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8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18121" name="Rectangle 9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5439D16-C39B-40BC-AFD7-8DD43747BF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dirty="0" err="1">
              <a:solidFill>
                <a:schemeClr val="tx1"/>
              </a:solidFill>
              <a:latin typeface="Verdana Pro Cond SemiBold" panose="020B0706030504040204" pitchFamily="34" charset="0"/>
              <a:ea typeface="+mj-ea"/>
              <a:cs typeface="+mj-cs"/>
              <a:sym typeface="Verdana Pro Cond SemiBold" panose="020B0706030504040204" pitchFamily="34" charset="0"/>
            </a:endParaRPr>
          </a:p>
        </p:txBody>
      </p:sp>
      <p:sp>
        <p:nvSpPr>
          <p:cNvPr id="218122" name="Rectangle 10"/>
          <p:cNvSpPr>
            <a:spLocks noGrp="1" noChangeArrowheads="1"/>
          </p:cNvSpPr>
          <p:nvPr>
            <p:ph type="title"/>
          </p:nvPr>
        </p:nvSpPr>
        <p:spPr>
          <a:xfrm>
            <a:off x="254286" y="158750"/>
            <a:ext cx="11093828" cy="8617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Helvetica" pitchFamily="2" charset="0"/>
              </a:rPr>
              <a:t>Fast Food Case Study  – Created unified global strategy to drive consistent brand message and overall growth for a global QSR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9B3593-84AF-41F3-A0D7-02329B2CCA74}"/>
              </a:ext>
            </a:extLst>
          </p:cNvPr>
          <p:cNvGrpSpPr/>
          <p:nvPr/>
        </p:nvGrpSpPr>
        <p:grpSpPr>
          <a:xfrm>
            <a:off x="518615" y="1278019"/>
            <a:ext cx="11088805" cy="5315672"/>
            <a:chOff x="1493837" y="1059498"/>
            <a:chExt cx="8961438" cy="5315672"/>
          </a:xfrm>
        </p:grpSpPr>
        <p:sp>
          <p:nvSpPr>
            <p:cNvPr id="21" name="Rectangle 20"/>
            <p:cNvSpPr/>
            <p:nvPr/>
          </p:nvSpPr>
          <p:spPr>
            <a:xfrm>
              <a:off x="7660323" y="1278019"/>
              <a:ext cx="2794952" cy="3874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" name="AutoShape 249"/>
            <p:cNvCxnSpPr>
              <a:cxnSpLocks noChangeShapeType="1"/>
            </p:cNvCxnSpPr>
            <p:nvPr/>
          </p:nvCxnSpPr>
          <p:spPr bwMode="auto">
            <a:xfrm>
              <a:off x="1493837" y="1278018"/>
              <a:ext cx="8961438" cy="0"/>
            </a:xfrm>
            <a:prstGeom prst="straightConnector1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AutoShape 2"/>
            <p:cNvSpPr>
              <a:spLocks noChangeArrowheads="1"/>
            </p:cNvSpPr>
            <p:nvPr/>
          </p:nvSpPr>
          <p:spPr bwMode="gray">
            <a:xfrm>
              <a:off x="1727565" y="1059498"/>
              <a:ext cx="716543" cy="2185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0" tIns="0" rIns="0" bIns="18288" anchor="b" anchorCtr="0">
              <a:spAutoFit/>
            </a:bodyPr>
            <a:lstStyle>
              <a:lvl1pPr marL="131763" indent="-131763"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SzPct val="120000"/>
              </a:pPr>
              <a:r>
                <a:rPr lang="en-US" sz="1300" b="1" dirty="0">
                  <a:latin typeface="+mn-lt"/>
                </a:rPr>
                <a:t>Situation</a:t>
              </a:r>
            </a:p>
          </p:txBody>
        </p:sp>
        <p:sp>
          <p:nvSpPr>
            <p:cNvPr id="18" name="AutoShape 2"/>
            <p:cNvSpPr>
              <a:spLocks noChangeArrowheads="1"/>
            </p:cNvSpPr>
            <p:nvPr/>
          </p:nvSpPr>
          <p:spPr bwMode="gray">
            <a:xfrm>
              <a:off x="4397315" y="1059498"/>
              <a:ext cx="613951" cy="2185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0" tIns="0" rIns="0" bIns="18288" anchor="b" anchorCtr="0">
              <a:spAutoFit/>
            </a:bodyPr>
            <a:lstStyle>
              <a:lvl1pPr marL="131763" indent="-131763"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SzPct val="120000"/>
              </a:pPr>
              <a:r>
                <a:rPr lang="en-US" sz="1300" b="1" dirty="0">
                  <a:latin typeface="+mn-lt"/>
                </a:rPr>
                <a:t>Actions</a:t>
              </a:r>
            </a:p>
          </p:txBody>
        </p:sp>
        <p:sp>
          <p:nvSpPr>
            <p:cNvPr id="19" name="AutoShape 2"/>
            <p:cNvSpPr>
              <a:spLocks noChangeArrowheads="1"/>
            </p:cNvSpPr>
            <p:nvPr/>
          </p:nvSpPr>
          <p:spPr bwMode="gray">
            <a:xfrm>
              <a:off x="7779829" y="1059498"/>
              <a:ext cx="538609" cy="2185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  <a:extLst/>
          </p:spPr>
          <p:txBody>
            <a:bodyPr wrap="none" lIns="0" tIns="0" rIns="0" bIns="18288" anchor="b" anchorCtr="0">
              <a:spAutoFit/>
            </a:bodyPr>
            <a:lstStyle>
              <a:lvl1pPr marL="131763" indent="-131763"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1pPr>
              <a:lvl2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4pPr>
              <a:lvl5pPr defTabSz="895350"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5pPr>
              <a:lvl6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6pPr>
              <a:lvl7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7pPr>
              <a:lvl8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8pPr>
              <a:lvl9pPr defTabSz="895350" fontAlgn="base">
                <a:spcBef>
                  <a:spcPct val="0"/>
                </a:spcBef>
                <a:spcAft>
                  <a:spcPct val="0"/>
                </a:spcAft>
                <a:tabLst>
                  <a:tab pos="800100" algn="dec"/>
                </a:tabLst>
                <a:defRPr sz="2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SzPct val="120000"/>
              </a:pPr>
              <a:r>
                <a:rPr lang="en-US" sz="1300" b="1" dirty="0">
                  <a:latin typeface="+mn-lt"/>
                </a:rPr>
                <a:t>Impact</a:t>
              </a:r>
            </a:p>
          </p:txBody>
        </p:sp>
        <p:sp>
          <p:nvSpPr>
            <p:cNvPr id="4" name="TextBox 3"/>
            <p:cNvSpPr txBox="1">
              <a:spLocks/>
            </p:cNvSpPr>
            <p:nvPr/>
          </p:nvSpPr>
          <p:spPr>
            <a:xfrm>
              <a:off x="1727565" y="1419967"/>
              <a:ext cx="2441720" cy="443198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spcAft>
                  <a:spcPts val="60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00" baseline="0"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dirty="0"/>
                <a:t>Client experiencing share decline in a growing and increasingly competitive market</a:t>
              </a:r>
            </a:p>
            <a:p>
              <a:pPr lvl="1"/>
              <a:r>
                <a:rPr lang="en-US" dirty="0"/>
                <a:t>Organization facing  challenges aligning globally on growth priorities – each geography pushing individual agenda, weakening global brand message and diluting opportunities for growth</a:t>
              </a:r>
            </a:p>
            <a:p>
              <a:pPr lvl="1"/>
              <a:r>
                <a:rPr lang="en-US" dirty="0"/>
                <a:t>Blurred understanding of true competitive set and what actions were necessary to successfully steal share for sustainable long term growth </a:t>
              </a:r>
            </a:p>
            <a:p>
              <a:pPr lvl="1"/>
              <a:r>
                <a:rPr lang="en-US" dirty="0"/>
                <a:t>Unfocused innovation pipeline chasing opportunities that were not clearly addressing consumer drivers to obtain incremental growth</a:t>
              </a: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7779829" y="1419966"/>
              <a:ext cx="1978778" cy="315471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spcAft>
                  <a:spcPts val="60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00" baseline="0"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dirty="0"/>
                <a:t>Global alignment on strategic priorities to achieve growth goals</a:t>
              </a:r>
            </a:p>
            <a:p>
              <a:pPr lvl="1"/>
              <a:r>
                <a:rPr lang="en-US" dirty="0"/>
                <a:t>Adoption of aggressive but achievable growth targets by market with detailed plans on how to achieve growth target both near term and long term</a:t>
              </a:r>
            </a:p>
            <a:p>
              <a:pPr lvl="1"/>
              <a:r>
                <a:rPr lang="en-US" dirty="0"/>
                <a:t>Reallocation of resources to focus on winning big in few strategic priorities to maximize growth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97315" y="1419967"/>
              <a:ext cx="3154485" cy="495520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spcAft>
                  <a:spcPts val="60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300" baseline="0"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dirty="0"/>
                <a:t>Developed consumer-backed view of the Informal Eating Out (</a:t>
              </a:r>
              <a:r>
                <a:rPr lang="en-US" dirty="0" err="1"/>
                <a:t>IEO</a:t>
              </a:r>
              <a:r>
                <a:rPr lang="en-US" dirty="0"/>
                <a:t>) industry at individual country level as well as rolled up global view</a:t>
              </a:r>
            </a:p>
            <a:p>
              <a:pPr lvl="2"/>
              <a:r>
                <a:rPr lang="en-US" sz="1300" dirty="0"/>
                <a:t>Defined stronghold and stretch consumer segments and need states</a:t>
              </a:r>
            </a:p>
            <a:p>
              <a:pPr lvl="2"/>
              <a:r>
                <a:rPr lang="en-US" sz="1300" dirty="0"/>
                <a:t>Assessed appropriate consumer consideration set for different Eating Out occasions (including time of day, party size, etc.)</a:t>
              </a:r>
            </a:p>
            <a:p>
              <a:pPr lvl="2"/>
              <a:r>
                <a:rPr lang="en-US" sz="1300" dirty="0"/>
                <a:t>Outlined differences in consumer preference by market, including brand’s ability to stretch  </a:t>
              </a:r>
            </a:p>
            <a:p>
              <a:pPr lvl="1"/>
              <a:r>
                <a:rPr lang="en-US" dirty="0"/>
                <a:t>Performed qualitative and quantitative analysis of ability to capture share within market </a:t>
              </a:r>
            </a:p>
            <a:p>
              <a:pPr lvl="2"/>
              <a:r>
                <a:rPr lang="en-US" sz="1300" dirty="0"/>
                <a:t>Assessed consumer drivers by market type to ensure that resources are aligned with growth goals and market maturity</a:t>
              </a:r>
            </a:p>
            <a:p>
              <a:pPr lvl="2"/>
              <a:r>
                <a:rPr lang="en-US" sz="1300" dirty="0"/>
                <a:t>Highlighted white space and details of what to address in order to capture market share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899BC74-6CA2-B54B-9E39-E85D092EC4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1601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RET062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4CEB06C-FA29-D846-99D9-2C2F9E6517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North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America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62842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2" val="True"/>
  <p:tag name="MTBTACCENT" val="Text"/>
  <p:tag name="THINKCELLUNDODONOTDELETE" val="0"/>
  <p:tag name="PREVIOUSNAME" val="C:\Users\Anuradha Sarin\Documents\16 Case Codification process\0000_Golden Marketing and Sales_Cases\CPG026_Created unified global strategy to drive consistent brand message and overall growth for a global QSR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7MNCKXTS2Nik6WOKkJJ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wdCpwjShiQAgcZ1Ah0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a2bEp1SbuZQCsWD4Azu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zeT9pcT0S_pbWV4iwA1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McKinsey Grey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BAAA8DA-AFC5-4F8A-BF34-733F303E9EE7}" vid="{C83A2FBA-1D83-4DE4-A7E3-439E0B148B1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268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Verdana</vt:lpstr>
      <vt:lpstr>Verdana Pro Cond SemiBold</vt:lpstr>
      <vt:lpstr>Verdana Pro Light</vt:lpstr>
      <vt:lpstr>Firm Format - template_Blue</vt:lpstr>
      <vt:lpstr>think-cell Slide</vt:lpstr>
      <vt:lpstr>Fast Food Case Study  – Created unified global strategy to drive consistent brand message and overall growth for a global QSR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2018-09-20T13:29:45Z</dcterms:created>
  <dcterms:modified xsi:type="dcterms:W3CDTF">2019-03-12T05:21:11Z</dcterms:modified>
  <cp:category/>
  <cp:contentStatus/>
  <dc:language/>
  <cp:version/>
</cp:coreProperties>
</file>