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4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0" r:id="rId2"/>
    <p:sldMasterId id="2147483674" r:id="rId3"/>
  </p:sldMasterIdLst>
  <p:notesMasterIdLst>
    <p:notesMasterId r:id="rId5"/>
  </p:notesMasterIdLst>
  <p:sldIdLst>
    <p:sldId id="257" r:id="rId4"/>
  </p:sldIdLst>
  <p:sldSz cx="11950700" cy="6721475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1" autoAdjust="0"/>
    <p:restoredTop sz="94681"/>
  </p:normalViewPr>
  <p:slideViewPr>
    <p:cSldViewPr snapToGrid="0">
      <p:cViewPr>
        <p:scale>
          <a:sx n="150" d="100"/>
          <a:sy n="150" d="100"/>
        </p:scale>
        <p:origin x="13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9C5D-A733-47AB-935B-09E8995C45E5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9E2AD-0FFE-4AFE-8F56-647A8764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8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8" name="TitleRectangle"/>
          <p:cNvSpPr txBox="1">
            <a:spLocks/>
          </p:cNvSpPr>
          <p:nvPr/>
        </p:nvSpPr>
        <p:spPr>
          <a:xfrm>
            <a:off x="2779676" y="0"/>
            <a:ext cx="9168906" cy="3575976"/>
          </a:xfrm>
          <a:prstGeom prst="rect">
            <a:avLst/>
          </a:prstGeom>
          <a:solidFill>
            <a:srgbClr val="002960">
              <a:alpha val="92000"/>
            </a:srgbClr>
          </a:solidFill>
        </p:spPr>
        <p:txBody>
          <a:bodyPr vert="horz" wrap="square" lIns="216000" tIns="1440000" rIns="216000" bIns="108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0"/>
              </a:spcAft>
              <a:buFont typeface="Arial" pitchFamily="34" charset="0"/>
              <a:buNone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Wingdings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3200" baseline="0" dirty="0">
                <a:solidFill>
                  <a:srgbClr val="00ADEF"/>
                </a:solidFill>
                <a:latin typeface="+mn-lt"/>
              </a:rPr>
              <a:t>
              </a:t>
            </a:r>
            <a:br>
              <a:rPr lang="en-US" sz="3200" baseline="0" dirty="0">
                <a:solidFill>
                  <a:srgbClr val="00ADEF"/>
                </a:solidFill>
                <a:latin typeface="+mn-lt"/>
              </a:rPr>
            </a:br>
            <a:endParaRPr lang="en-US" sz="3200" baseline="0" dirty="0">
              <a:solidFill>
                <a:srgbClr val="00ADEF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7991706" y="6410649"/>
            <a:ext cx="39589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10/29/2018 11:39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2819401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1" y="3227411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3" name="LogoImage"/>
          <p:cNvSpPr>
            <a:spLocks noEditPoints="1"/>
          </p:cNvSpPr>
          <p:nvPr/>
        </p:nvSpPr>
        <p:spPr bwMode="white">
          <a:xfrm>
            <a:off x="3026000" y="182926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English (United States)" hidden="1"/>
          <p:cNvSpPr>
            <a:spLocks noChangeArrowheads="1"/>
          </p:cNvSpPr>
          <p:nvPr/>
        </p:nvSpPr>
        <p:spPr bwMode="black">
          <a:xfrm>
            <a:off x="3024891" y="6287785"/>
            <a:ext cx="4726774" cy="36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804000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1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4D78890-30B2-4A6C-81D1-412B5BD9D96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757289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4D78890-30B2-4A6C-81D1-412B5BD9D9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0807878" y="36514"/>
            <a:ext cx="846438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532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DDBB262-AE06-461A-BFB9-5D562CF2D1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751679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DDBB262-AE06-461A-BFB9-5D562CF2D1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0807878" y="36514"/>
            <a:ext cx="846438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366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CD038-68AD-4CCC-A440-58581D3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BBC07-13A3-4286-9051-AA208246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81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5953802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18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tags" Target="../tags/tag19.xml"/><Relationship Id="rId25" Type="http://schemas.openxmlformats.org/officeDocument/2006/relationships/tags" Target="../tags/tag20.xml"/><Relationship Id="rId26" Type="http://schemas.openxmlformats.org/officeDocument/2006/relationships/tags" Target="../tags/tag21.xml"/><Relationship Id="rId27" Type="http://schemas.openxmlformats.org/officeDocument/2006/relationships/tags" Target="../tags/tag22.xml"/><Relationship Id="rId28" Type="http://schemas.openxmlformats.org/officeDocument/2006/relationships/tags" Target="../tags/tag23.xml"/><Relationship Id="rId29" Type="http://schemas.openxmlformats.org/officeDocument/2006/relationships/tags" Target="../tags/tag2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30" Type="http://schemas.openxmlformats.org/officeDocument/2006/relationships/tags" Target="../tags/tag25.xml"/><Relationship Id="rId31" Type="http://schemas.openxmlformats.org/officeDocument/2006/relationships/tags" Target="../tags/tag26.xml"/><Relationship Id="rId32" Type="http://schemas.openxmlformats.org/officeDocument/2006/relationships/tags" Target="../tags/tag27.xml"/><Relationship Id="rId9" Type="http://schemas.openxmlformats.org/officeDocument/2006/relationships/tags" Target="../tags/tag4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Relationship Id="rId33" Type="http://schemas.openxmlformats.org/officeDocument/2006/relationships/tags" Target="../tags/tag28.xml"/><Relationship Id="rId34" Type="http://schemas.openxmlformats.org/officeDocument/2006/relationships/tags" Target="../tags/tag29.xml"/><Relationship Id="rId35" Type="http://schemas.openxmlformats.org/officeDocument/2006/relationships/tags" Target="../tags/tag3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3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20" Type="http://schemas.openxmlformats.org/officeDocument/2006/relationships/tags" Target="../tags/tag50.xml"/><Relationship Id="rId21" Type="http://schemas.openxmlformats.org/officeDocument/2006/relationships/tags" Target="../tags/tag51.xml"/><Relationship Id="rId22" Type="http://schemas.openxmlformats.org/officeDocument/2006/relationships/tags" Target="../tags/tag52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40.xml"/><Relationship Id="rId11" Type="http://schemas.openxmlformats.org/officeDocument/2006/relationships/tags" Target="../tags/tag41.xml"/><Relationship Id="rId12" Type="http://schemas.openxmlformats.org/officeDocument/2006/relationships/tags" Target="../tags/tag42.xml"/><Relationship Id="rId13" Type="http://schemas.openxmlformats.org/officeDocument/2006/relationships/tags" Target="../tags/tag43.xml"/><Relationship Id="rId14" Type="http://schemas.openxmlformats.org/officeDocument/2006/relationships/tags" Target="../tags/tag44.xml"/><Relationship Id="rId15" Type="http://schemas.openxmlformats.org/officeDocument/2006/relationships/tags" Target="../tags/tag45.xml"/><Relationship Id="rId16" Type="http://schemas.openxmlformats.org/officeDocument/2006/relationships/tags" Target="../tags/tag46.xml"/><Relationship Id="rId17" Type="http://schemas.openxmlformats.org/officeDocument/2006/relationships/tags" Target="../tags/tag47.xml"/><Relationship Id="rId18" Type="http://schemas.openxmlformats.org/officeDocument/2006/relationships/tags" Target="../tags/tag48.xml"/><Relationship Id="rId19" Type="http://schemas.openxmlformats.org/officeDocument/2006/relationships/tags" Target="../tags/tag49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5.v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70.xml"/><Relationship Id="rId21" Type="http://schemas.openxmlformats.org/officeDocument/2006/relationships/tags" Target="../tags/tag71.xml"/><Relationship Id="rId22" Type="http://schemas.openxmlformats.org/officeDocument/2006/relationships/tags" Target="../tags/tag72.xml"/><Relationship Id="rId23" Type="http://schemas.openxmlformats.org/officeDocument/2006/relationships/tags" Target="../tags/tag73.xml"/><Relationship Id="rId24" Type="http://schemas.openxmlformats.org/officeDocument/2006/relationships/tags" Target="../tags/tag74.xml"/><Relationship Id="rId25" Type="http://schemas.openxmlformats.org/officeDocument/2006/relationships/tags" Target="../tags/tag75.xml"/><Relationship Id="rId26" Type="http://schemas.openxmlformats.org/officeDocument/2006/relationships/tags" Target="../tags/tag76.xml"/><Relationship Id="rId27" Type="http://schemas.openxmlformats.org/officeDocument/2006/relationships/tags" Target="../tags/tag77.xml"/><Relationship Id="rId28" Type="http://schemas.openxmlformats.org/officeDocument/2006/relationships/tags" Target="../tags/tag78.xml"/><Relationship Id="rId29" Type="http://schemas.openxmlformats.org/officeDocument/2006/relationships/tags" Target="../tags/tag7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7.vml"/><Relationship Id="rId30" Type="http://schemas.openxmlformats.org/officeDocument/2006/relationships/tags" Target="../tags/tag80.xml"/><Relationship Id="rId31" Type="http://schemas.openxmlformats.org/officeDocument/2006/relationships/tags" Target="../tags/tag81.xml"/><Relationship Id="rId32" Type="http://schemas.openxmlformats.org/officeDocument/2006/relationships/tags" Target="../tags/tag82.xml"/><Relationship Id="rId9" Type="http://schemas.openxmlformats.org/officeDocument/2006/relationships/tags" Target="../tags/tag59.xml"/><Relationship Id="rId6" Type="http://schemas.openxmlformats.org/officeDocument/2006/relationships/tags" Target="../tags/tag56.xml"/><Relationship Id="rId7" Type="http://schemas.openxmlformats.org/officeDocument/2006/relationships/tags" Target="../tags/tag57.xml"/><Relationship Id="rId8" Type="http://schemas.openxmlformats.org/officeDocument/2006/relationships/tags" Target="../tags/tag58.xml"/><Relationship Id="rId33" Type="http://schemas.openxmlformats.org/officeDocument/2006/relationships/tags" Target="../tags/tag83.xml"/><Relationship Id="rId34" Type="http://schemas.openxmlformats.org/officeDocument/2006/relationships/tags" Target="../tags/tag84.xml"/><Relationship Id="rId35" Type="http://schemas.openxmlformats.org/officeDocument/2006/relationships/tags" Target="../tags/tag85.xml"/><Relationship Id="rId36" Type="http://schemas.openxmlformats.org/officeDocument/2006/relationships/tags" Target="../tags/tag86.xml"/><Relationship Id="rId10" Type="http://schemas.openxmlformats.org/officeDocument/2006/relationships/tags" Target="../tags/tag60.xml"/><Relationship Id="rId11" Type="http://schemas.openxmlformats.org/officeDocument/2006/relationships/tags" Target="../tags/tag61.xml"/><Relationship Id="rId12" Type="http://schemas.openxmlformats.org/officeDocument/2006/relationships/tags" Target="../tags/tag62.xml"/><Relationship Id="rId13" Type="http://schemas.openxmlformats.org/officeDocument/2006/relationships/tags" Target="../tags/tag63.xml"/><Relationship Id="rId14" Type="http://schemas.openxmlformats.org/officeDocument/2006/relationships/tags" Target="../tags/tag64.xml"/><Relationship Id="rId15" Type="http://schemas.openxmlformats.org/officeDocument/2006/relationships/tags" Target="../tags/tag65.xml"/><Relationship Id="rId16" Type="http://schemas.openxmlformats.org/officeDocument/2006/relationships/tags" Target="../tags/tag66.xml"/><Relationship Id="rId17" Type="http://schemas.openxmlformats.org/officeDocument/2006/relationships/tags" Target="../tags/tag67.xml"/><Relationship Id="rId18" Type="http://schemas.openxmlformats.org/officeDocument/2006/relationships/tags" Target="../tags/tag68.xml"/><Relationship Id="rId19" Type="http://schemas.openxmlformats.org/officeDocument/2006/relationships/tags" Target="../tags/tag69.xml"/><Relationship Id="rId37" Type="http://schemas.openxmlformats.org/officeDocument/2006/relationships/tags" Target="../tags/tag87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35616610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69733" y="1940591"/>
            <a:ext cx="237565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10/29/2018 11:39 AM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0772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SlideBottomBar" hidden="1"/>
          <p:cNvSpPr/>
          <p:nvPr/>
        </p:nvSpPr>
        <p:spPr>
          <a:xfrm>
            <a:off x="11252056" y="618212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doc id" hidden="1"/>
          <p:cNvSpPr txBox="1">
            <a:spLocks noChangeArrowheads="1"/>
          </p:cNvSpPr>
          <p:nvPr/>
        </p:nvSpPr>
        <p:spPr bwMode="white">
          <a:xfrm>
            <a:off x="10807878" y="36514"/>
            <a:ext cx="846438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grpSp>
        <p:nvGrpSpPr>
          <p:cNvPr id="63" name="LegendLines" hidden="1"/>
          <p:cNvGrpSpPr/>
          <p:nvPr/>
        </p:nvGrpSpPr>
        <p:grpSpPr>
          <a:xfrm>
            <a:off x="10070565" y="267816"/>
            <a:ext cx="1345750" cy="761545"/>
            <a:chOff x="7607284" y="279400"/>
            <a:chExt cx="1009134" cy="761545"/>
          </a:xfrm>
        </p:grpSpPr>
        <p:sp>
          <p:nvSpPr>
            <p:cNvPr id="64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5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6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7" name="Legend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8" name="Legend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0" name="LegendBoxes" hidden="1"/>
          <p:cNvGrpSpPr/>
          <p:nvPr/>
        </p:nvGrpSpPr>
        <p:grpSpPr>
          <a:xfrm>
            <a:off x="10481274" y="267920"/>
            <a:ext cx="935043" cy="1028245"/>
            <a:chOff x="5894005" y="919828"/>
            <a:chExt cx="701158" cy="1028245"/>
          </a:xfrm>
        </p:grpSpPr>
        <p:sp>
          <p:nvSpPr>
            <p:cNvPr id="71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2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3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egend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6" name="Legend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>
          <a:xfrm>
            <a:off x="10392359" y="267415"/>
            <a:ext cx="1023959" cy="1317003"/>
            <a:chOff x="5894005" y="2695123"/>
            <a:chExt cx="767833" cy="1317003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98" name="Oval 9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98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5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3236035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9.vml"/><Relationship Id="rId2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3964522"/>
              </p:ext>
            </p:extLst>
          </p:nvPr>
        </p:nvGraphicFramePr>
        <p:xfrm>
          <a:off x="149622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220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1A71300A-7C69-48A9-8B35-1C93C8C0C7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360049" y="1431092"/>
            <a:ext cx="1709738" cy="34163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sz="1200" dirty="0"/>
              <a:t>$2B+ multi-brand, global footwear &amp; accessories player facing margin pressures and </a:t>
            </a:r>
            <a:br>
              <a:rPr lang="en-US" sz="1200" dirty="0"/>
            </a:br>
            <a:r>
              <a:rPr lang="en-US" sz="1200" dirty="0"/>
              <a:t>starved for growth</a:t>
            </a:r>
          </a:p>
          <a:p>
            <a:pPr lvl="1">
              <a:spcBef>
                <a:spcPct val="25000"/>
              </a:spcBef>
            </a:pPr>
            <a:r>
              <a:rPr lang="en-US" sz="1200" dirty="0"/>
              <a:t>Had recently driven a cost reduction program to improve operating margin </a:t>
            </a:r>
            <a:br>
              <a:rPr lang="en-US" sz="1200" dirty="0"/>
            </a:br>
            <a:r>
              <a:rPr lang="en-US" sz="1200" dirty="0"/>
              <a:t>100-200bps</a:t>
            </a:r>
          </a:p>
          <a:p>
            <a:pPr lvl="1">
              <a:spcBef>
                <a:spcPct val="25000"/>
              </a:spcBef>
            </a:pPr>
            <a:r>
              <a:rPr lang="en-US" sz="1200" dirty="0"/>
              <a:t>Looking for a partner to help drive a step change in operational performance to free up additional capital and help reset the growth trajectory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97795AD-6E4C-44F1-A9B8-6FC33338C2DF}"/>
              </a:ext>
            </a:extLst>
          </p:cNvPr>
          <p:cNvSpPr txBox="1">
            <a:spLocks/>
          </p:cNvSpPr>
          <p:nvPr/>
        </p:nvSpPr>
        <p:spPr>
          <a:xfrm>
            <a:off x="8672492" y="1431091"/>
            <a:ext cx="2646443" cy="35599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Combination of strategy and growth levers expected to drive </a:t>
            </a:r>
            <a:r>
              <a:rPr lang="en-US" sz="1200" b="1" dirty="0"/>
              <a:t>10% y/y growth by 2020, </a:t>
            </a:r>
            <a:r>
              <a:rPr lang="en-US" sz="1200" dirty="0"/>
              <a:t>driven by heavy shift in channel and market focus and investment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Line of site to </a:t>
            </a:r>
            <a:r>
              <a:rPr lang="en-US" sz="1200" b="1" dirty="0"/>
              <a:t>400bps+ of run-rate OM improvement</a:t>
            </a:r>
            <a:r>
              <a:rPr lang="en-US" sz="1200" dirty="0"/>
              <a:t>, including $70M+ in SG&amp;A reduc-tion and </a:t>
            </a:r>
            <a:r>
              <a:rPr lang="en-US" sz="1200" b="1" dirty="0"/>
              <a:t>$130M+ gross margin improvement (largely driven by revenue levers)</a:t>
            </a:r>
            <a:r>
              <a:rPr lang="en-US" sz="1200" dirty="0"/>
              <a:t>, freeing up significant capital to fund reinvestment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Significant </a:t>
            </a:r>
            <a:r>
              <a:rPr lang="en-US" sz="1200" b="1" dirty="0"/>
              <a:t>simplification of business</a:t>
            </a:r>
            <a:r>
              <a:rPr lang="en-US" sz="1200" dirty="0"/>
              <a:t>, including common (and shared) practices and vendors across business, reduction in low-value complexity (e.g., 30% reduction in SKUs), and streamlines op model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76BFEF7-00C6-4ABD-AFA4-958F1628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Transforming a global footwear brand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2437237" y="1413372"/>
            <a:ext cx="5976659" cy="4895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5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b="1" dirty="0"/>
              <a:t>Assess &amp; Aspire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Conducted holistic performance diagnostic with a heavy emphasis on growth (strategic and commercial levers) and the operating model and capability enablers required to deliver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Set a 3yr performance aspiration and defined the transforma-tion program to accelerate and maximize value capture</a:t>
            </a:r>
          </a:p>
          <a:p>
            <a:pPr marL="15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b="1" dirty="0"/>
              <a:t>Executing the Transformation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Stood up 20+ workstreams led by 150+ initiative owners with a heavy emphasis on growth (and cost to fund growth) - e.g. </a:t>
            </a:r>
          </a:p>
          <a:p>
            <a:pPr marL="398463" lvl="2">
              <a:spcBef>
                <a:spcPts val="200"/>
              </a:spcBef>
              <a:spcAft>
                <a:spcPts val="0"/>
              </a:spcAft>
            </a:pPr>
            <a:r>
              <a:rPr lang="en-US" sz="1200" b="1" dirty="0"/>
              <a:t>Brand strategy </a:t>
            </a:r>
            <a:r>
              <a:rPr lang="en-US" sz="1200" dirty="0"/>
              <a:t>– consumer-backed plan to redefine and/or strengthen top brands</a:t>
            </a:r>
          </a:p>
          <a:p>
            <a:pPr marL="398463" lvl="2">
              <a:spcBef>
                <a:spcPts val="200"/>
              </a:spcBef>
              <a:spcAft>
                <a:spcPts val="0"/>
              </a:spcAft>
            </a:pPr>
            <a:r>
              <a:rPr lang="en-US" sz="1200" b="1" dirty="0"/>
              <a:t>E-commerce &amp; digital marketing </a:t>
            </a:r>
            <a:r>
              <a:rPr lang="en-US" sz="1200" dirty="0"/>
              <a:t>– agile approach to improve marketing ROI and improve conversion funnel performance</a:t>
            </a:r>
          </a:p>
          <a:p>
            <a:pPr marL="398463" lvl="2">
              <a:spcBef>
                <a:spcPts val="200"/>
              </a:spcBef>
              <a:spcAft>
                <a:spcPts val="0"/>
              </a:spcAft>
            </a:pPr>
            <a:r>
              <a:rPr lang="en-US" sz="1200" b="1" dirty="0"/>
              <a:t>Pricing</a:t>
            </a:r>
            <a:r>
              <a:rPr lang="en-US" sz="1200" dirty="0"/>
              <a:t> – use heuristic modeling and derived elasticities to optimize retail price</a:t>
            </a:r>
          </a:p>
          <a:p>
            <a:pPr marL="398463" lvl="2">
              <a:spcBef>
                <a:spcPts val="200"/>
              </a:spcBef>
              <a:spcAft>
                <a:spcPts val="0"/>
              </a:spcAft>
            </a:pPr>
            <a:r>
              <a:rPr lang="en-US" sz="1200" b="1" dirty="0"/>
              <a:t>Trade</a:t>
            </a:r>
            <a:r>
              <a:rPr lang="en-US" sz="1200" dirty="0"/>
              <a:t> – comprehensive approach to optimize trade to drive growth with priority accounts and channels</a:t>
            </a:r>
          </a:p>
          <a:p>
            <a:pPr marL="398463" lvl="2">
              <a:spcBef>
                <a:spcPts val="200"/>
              </a:spcBef>
              <a:spcAft>
                <a:spcPts val="0"/>
              </a:spcAft>
            </a:pPr>
            <a:r>
              <a:rPr lang="en-US" sz="1200" b="1" dirty="0"/>
              <a:t>Product design and innovation</a:t>
            </a:r>
            <a:r>
              <a:rPr lang="en-US" sz="1200" dirty="0"/>
              <a:t> – insight driven design-to-value product development 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Established a </a:t>
            </a:r>
            <a:r>
              <a:rPr lang="en-US" sz="1200" b="1" dirty="0"/>
              <a:t>Transformation Office </a:t>
            </a:r>
            <a:r>
              <a:rPr lang="en-US" sz="1200" dirty="0"/>
              <a:t>to drive transparency, accountability, and speed up decision making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Embedded </a:t>
            </a:r>
            <a:r>
              <a:rPr lang="en-US" sz="1200" b="1" dirty="0"/>
              <a:t>new capabilities </a:t>
            </a:r>
            <a:r>
              <a:rPr lang="en-US" sz="1200" dirty="0"/>
              <a:t>(e.g., consumer insights engine, revenue management CoE, growth playbook)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 sz="1200" dirty="0"/>
              <a:t>Adopted </a:t>
            </a:r>
            <a:r>
              <a:rPr lang="en-US" sz="1200" b="1" dirty="0"/>
              <a:t>organizational and operating model changes </a:t>
            </a:r>
            <a:r>
              <a:rPr lang="en-US" sz="1200" dirty="0"/>
              <a:t>and new ways of working to improve organizational health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AF0AF4-34FB-4249-98B3-6C302AF9D0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18936" y="-1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l-PL" sz="1000" dirty="0">
                <a:solidFill>
                  <a:schemeClr val="bg1"/>
                </a:solidFill>
              </a:rPr>
              <a:t>RET064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E012E-4578-48CD-9162-9299BB407C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160813" cy="14492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>
                <a:solidFill>
                  <a:schemeClr val="bg1"/>
                </a:solidFill>
              </a:rPr>
              <a:t>RETAIL CONSUMER| </a:t>
            </a:r>
            <a:r>
              <a:rPr lang="pl-PL" sz="1000" dirty="0" err="1">
                <a:solidFill>
                  <a:schemeClr val="bg1"/>
                </a:solidFill>
              </a:rPr>
              <a:t>AMERICA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361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237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2183891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496015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2241196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534249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1904539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2514407" y="6008373"/>
            <a:ext cx="5672860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61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VIOUSNAME" val="C:\Users\Anuradha Sarin\Desktop\RET064_Transforming a global footwear brand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I0bUWuTZCcyTKDOe1B4Q"/>
</p:tagLst>
</file>

<file path=ppt/theme/theme1.xml><?xml version="1.0" encoding="utf-8"?>
<a:theme xmlns:a="http://schemas.openxmlformats.org/drawingml/2006/main" name="1_Firm Format - templat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LOP - normal" id="{884107A2-67B5-4728-A2AA-FBFCDAA11846}" vid="{53DAF64C-D014-47FF-AB08-CB280DF65A38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335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Georgia</vt:lpstr>
      <vt:lpstr>Times New Roman</vt:lpstr>
      <vt:lpstr>Arial</vt:lpstr>
      <vt:lpstr>1_Firm Format - template</vt:lpstr>
      <vt:lpstr>M&amp;S Theme</vt:lpstr>
      <vt:lpstr>Firm Format - template_Grey</vt:lpstr>
      <vt:lpstr>think-cell Slide</vt:lpstr>
      <vt:lpstr>Case Study: Transforming a global footwear brand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Transforming an athletic apparel brand</dc:title>
  <dc:creator>Julie F Hayes</dc:creator>
  <cp:lastModifiedBy>Petra Vincent</cp:lastModifiedBy>
  <cp:revision>4</cp:revision>
  <dcterms:created xsi:type="dcterms:W3CDTF">2018-10-26T15:15:08Z</dcterms:created>
  <dcterms:modified xsi:type="dcterms:W3CDTF">2019-05-22T17:59:50Z</dcterms:modified>
</cp:coreProperties>
</file>