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381" r:id="rId3"/>
  </p:sldIdLst>
  <p:sldSz cx="8961438" cy="6721475"/>
  <p:notesSz cx="7077075" cy="9363075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8" userDrawn="1">
          <p15:clr>
            <a:srgbClr val="A4A3A4"/>
          </p15:clr>
        </p15:guide>
        <p15:guide id="2" pos="975" userDrawn="1">
          <p15:clr>
            <a:srgbClr val="A4A3A4"/>
          </p15:clr>
        </p15:guide>
        <p15:guide id="4" pos="2573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799" userDrawn="1">
          <p15:clr>
            <a:srgbClr val="A4A3A4"/>
          </p15:clr>
        </p15:guide>
        <p15:guide id="7" pos="136" userDrawn="1">
          <p15:clr>
            <a:srgbClr val="A4A3A4"/>
          </p15:clr>
        </p15:guide>
        <p15:guide id="8" pos="327" userDrawn="1">
          <p15:clr>
            <a:srgbClr val="A4A3A4"/>
          </p15:clr>
        </p15:guide>
        <p15:guide id="9" orient="horz" pos="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y Murphy" initials="SM" lastIdx="5" clrIdx="0">
    <p:extLst>
      <p:ext uri="{19B8F6BF-5375-455C-9EA6-DF929625EA0E}">
        <p15:presenceInfo xmlns:p15="http://schemas.microsoft.com/office/powerpoint/2012/main" userId="S-1-5-21-602162358-1897051121-1417001333-24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8206"/>
    <a:srgbClr val="5B7AA8"/>
    <a:srgbClr val="66C2CA"/>
    <a:srgbClr val="808080"/>
    <a:srgbClr val="2BABE2"/>
    <a:srgbClr val="B5BD33"/>
    <a:srgbClr val="33879C"/>
    <a:srgbClr val="DDC833"/>
    <a:srgbClr val="D4D8D6"/>
    <a:srgbClr val="E9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 autoAdjust="0"/>
    <p:restoredTop sz="95501" autoAdjust="0"/>
  </p:normalViewPr>
  <p:slideViewPr>
    <p:cSldViewPr snapToGrid="0" snapToObjects="1">
      <p:cViewPr varScale="1">
        <p:scale>
          <a:sx n="127" d="100"/>
          <a:sy n="127" d="100"/>
        </p:scale>
        <p:origin x="1600" y="176"/>
      </p:cViewPr>
      <p:guideLst>
        <p:guide orient="horz" pos="2888"/>
        <p:guide pos="975"/>
        <p:guide pos="2573"/>
        <p:guide pos="2934"/>
        <p:guide pos="2799"/>
        <p:guide pos="136"/>
        <p:guide pos="327"/>
        <p:guide orient="horz" pos="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2" y="108"/>
      </p:cViewPr>
      <p:guideLst>
        <p:guide orient="horz" pos="2949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0" y="585788"/>
            <a:ext cx="5495925" cy="4121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3097" y="5031153"/>
            <a:ext cx="603084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15724" y="8993849"/>
            <a:ext cx="5614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77094" y="9746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684213" y="496888"/>
            <a:ext cx="5294312" cy="3970337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>
          <a:xfrm>
            <a:off x="684830" y="4798219"/>
            <a:ext cx="5293079" cy="166199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256028" y="973613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80C829-15E8-4A36-94CE-F16EFAD63C96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7436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" b="2981"/>
          <a:stretch/>
        </p:blipFill>
        <p:spPr>
          <a:xfrm>
            <a:off x="0" y="0"/>
            <a:ext cx="8961438" cy="6721476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 userDrawn="1"/>
        </p:nvSpPr>
        <p:spPr bwMode="auto">
          <a:xfrm>
            <a:off x="505619" y="3071934"/>
            <a:ext cx="19264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aseline="0" noProof="0" dirty="0">
                <a:solidFill>
                  <a:schemeClr val="bg1"/>
                </a:solidFill>
                <a:latin typeface="+mn-lt"/>
              </a:rPr>
              <a:t>Document type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2811996" y="5940791"/>
            <a:ext cx="19264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aseline="0" noProof="0" dirty="0">
                <a:solidFill>
                  <a:schemeClr val="tx1"/>
                </a:solidFill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1252937" y="254877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2822754" y="4958778"/>
            <a:ext cx="5616574" cy="338554"/>
          </a:xfrm>
          <a:prstGeom prst="rect">
            <a:avLst/>
          </a:prstGeo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811996" y="5568987"/>
            <a:ext cx="561657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" y="49446"/>
            <a:ext cx="1024143" cy="6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8270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8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>
                <a:solidFill>
                  <a:schemeClr val="tx2"/>
                </a:solidFill>
              </a:rPr>
              <a:pPr lvl="0"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solidFill>
                  <a:schemeClr val="tx2"/>
                </a:solidFill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19063" y="230188"/>
            <a:ext cx="8057197" cy="2923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92443"/>
          </a:xfr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en-US" noProof="0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73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84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Arial" pitchFamily="34" charset="0"/>
              </a:rPr>
              <a:t>WORKING DRAFT</a:t>
            </a:r>
          </a:p>
        </p:txBody>
      </p:sp>
      <p:sp>
        <p:nvSpPr>
          <p:cNvPr id="13463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/>
            <a:endParaRPr lang="en-US" sz="8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468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pitchFamily="34" charset="0"/>
              </a:rPr>
              <a:t>Last Modified 1/14/2018 7:51 PM Central European Standard Time</a:t>
            </a:r>
            <a:endParaRPr lang="en-US" sz="9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469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8212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Printed 11/04/2011 15:55:17 W. Europe Standard Time</a:t>
            </a:r>
          </a:p>
        </p:txBody>
      </p:sp>
      <p:grpSp>
        <p:nvGrpSpPr>
          <p:cNvPr id="13513" name="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13332" name="Title Elements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Document type</a:t>
              </a:r>
            </a:p>
          </p:txBody>
        </p:sp>
        <p:sp>
          <p:nvSpPr>
            <p:cNvPr id="13333" name="Title Elements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Date</a:t>
              </a:r>
            </a:p>
          </p:txBody>
        </p:sp>
        <p:sp>
          <p:nvSpPr>
            <p:cNvPr id="13352" name="Title Elements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hangingPunct="0"/>
              <a:r>
                <a:rPr lang="en-US" sz="800" dirty="0">
                  <a:solidFill>
                    <a:srgbClr val="000000"/>
                  </a:solidFill>
                </a:rPr>
                <a:t>CONFIDENTIAL AND PROPRIETARY</a:t>
              </a:r>
            </a:p>
            <a:p>
              <a:pPr eaLnBrk="0" hangingPunct="0"/>
              <a:r>
                <a:rPr lang="en-US" sz="800" dirty="0">
                  <a:solidFill>
                    <a:srgbClr val="000000"/>
                  </a:solidFill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3474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475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477" name="Rectangle 1189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3510" name="TitleBottomBar"/>
          <p:cNvGrpSpPr>
            <a:grpSpLocks/>
          </p:cNvGrpSpPr>
          <p:nvPr/>
        </p:nvGrpSpPr>
        <p:grpSpPr bwMode="auto">
          <a:xfrm>
            <a:off x="2193925" y="6300788"/>
            <a:ext cx="6767513" cy="420687"/>
            <a:chOff x="1382" y="3969"/>
            <a:chExt cx="4263" cy="265"/>
          </a:xfrm>
        </p:grpSpPr>
        <p:sp>
          <p:nvSpPr>
            <p:cNvPr id="13422" name="Rectangle 1134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13480" name="Picture 119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507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73A55828-5FB6-460A-9CEF-68F49E5E1D3C}" type="slidenum">
              <a:rPr lang="en-US" sz="1000" smtClean="0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0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F57583C6-F99B-48B7-A4E0-71441ADF1322}" type="slidenum">
              <a:rPr lang="en-US" sz="1000" smtClean="0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0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5.xml"/><Relationship Id="rId7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7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4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169569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 userDrawn="1"/>
        </p:nvGrpSpPr>
        <p:grpSpPr>
          <a:xfrm>
            <a:off x="0" y="906463"/>
            <a:ext cx="8961438" cy="1236662"/>
            <a:chOff x="0" y="906463"/>
            <a:chExt cx="8961438" cy="1236662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V="1">
              <a:off x="0" y="906463"/>
              <a:ext cx="8961438" cy="123666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5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906463"/>
              <a:ext cx="896143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 userDrawn="1"/>
        </p:nvSpPr>
        <p:spPr>
          <a:xfrm>
            <a:off x="0" y="0"/>
            <a:ext cx="8961438" cy="242432"/>
          </a:xfrm>
          <a:prstGeom prst="rect">
            <a:avLst/>
          </a:prstGeom>
          <a:gradFill flip="none" rotWithShape="1">
            <a:gsLst>
              <a:gs pos="0">
                <a:srgbClr val="E9EBEA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6" y="6324599"/>
            <a:ext cx="4690882" cy="396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24599"/>
            <a:ext cx="7088188" cy="396875"/>
          </a:xfrm>
          <a:prstGeom prst="rect">
            <a:avLst/>
          </a:prstGeom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47045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1/14/2018 7:51 PM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46806" y="4114417"/>
            <a:ext cx="168956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Printed 1/5/2016 3:35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solidFill>
                    <a:srgbClr val="2BABE2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solidFill>
                  <a:schemeClr val="tx2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296689"/>
            <a:ext cx="8961438" cy="27432"/>
          </a:xfrm>
          <a:prstGeom prst="rect">
            <a:avLst/>
          </a:prstGeom>
          <a:solidFill>
            <a:srgbClr val="2BABE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6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98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1076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1032" name="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347" name="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Slide Elements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1 Footnote</a:t>
              </a:r>
            </a:p>
          </p:txBody>
        </p:sp>
        <p:sp>
          <p:nvSpPr>
            <p:cNvPr id="1154" name="Slide Elements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09600" indent="-609600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85813" indent="-14287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936625" indent="-14922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073150" indent="-134938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1223963" indent="-14922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16811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1383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25955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0527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1303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7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08" name="Working Draft" hidden="1"/>
          <p:cNvSpPr txBox="1">
            <a:spLocks noChangeArrowheads="1"/>
          </p:cNvSpPr>
          <p:nvPr/>
        </p:nvSpPr>
        <p:spPr bwMode="auto">
          <a:xfrm rot="5400000">
            <a:off x="7747044" y="1932918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Arial" pitchFamily="34" charset="0"/>
              </a:rPr>
              <a:t>Last Modified 1/14/2018 7:51 PM Central European Standard Time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09" name="Printed" hidden="1"/>
          <p:cNvSpPr txBox="1">
            <a:spLocks noChangeArrowheads="1"/>
          </p:cNvSpPr>
          <p:nvPr/>
        </p:nvSpPr>
        <p:spPr bwMode="auto">
          <a:xfrm rot="5400000">
            <a:off x="8403473" y="4217065"/>
            <a:ext cx="9762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Arial" pitchFamily="34" charset="0"/>
              </a:rPr>
              <a:t>Printed 11/04/2011 15:55:17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10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12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684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2pPr>
      <a:lvl3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3pPr>
      <a:lvl4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4pPr>
      <a:lvl5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9pPr>
    </p:titleStyle>
    <p:bodyStyle>
      <a:lvl1pPr algn="l" defTabSz="895350" rtl="0" fontAlgn="base">
        <a:spcBef>
          <a:spcPct val="0"/>
        </a:spcBef>
        <a:spcAft>
          <a:spcPct val="0"/>
        </a:spcAft>
        <a:buClr>
          <a:schemeClr val="tx2"/>
        </a:buClr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 b="0">
          <a:solidFill>
            <a:schemeClr val="tx1"/>
          </a:solidFill>
          <a:latin typeface="+mn-lt"/>
        </a:defRPr>
      </a:lvl2pPr>
      <a:lvl3pPr marL="457200" indent="-261938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 b="0">
          <a:solidFill>
            <a:schemeClr val="tx1"/>
          </a:solidFill>
          <a:latin typeface="+mn-lt"/>
        </a:defRPr>
      </a:lvl3pPr>
      <a:lvl4pPr marL="614363" indent="-1555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 b="0">
          <a:solidFill>
            <a:schemeClr val="tx1"/>
          </a:solidFill>
          <a:latin typeface="+mn-lt"/>
        </a:defRPr>
      </a:lvl4pPr>
      <a:lvl5pPr marL="7461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 b="0">
          <a:solidFill>
            <a:schemeClr val="tx1"/>
          </a:solidFill>
          <a:latin typeface="+mn-lt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oleObject" Target="../embeddings/oleObject5.bin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5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3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200" b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gray">
          <a:xfrm>
            <a:off x="5950177" y="1067383"/>
            <a:ext cx="2845476" cy="5135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3027592" y="1067383"/>
            <a:ext cx="2845476" cy="5135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117933" y="1067383"/>
            <a:ext cx="2845476" cy="5135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548" name="Rectangle 1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17933" y="230188"/>
            <a:ext cx="8618537" cy="292388"/>
          </a:xfrm>
        </p:spPr>
        <p:txBody>
          <a:bodyPr/>
          <a:lstStyle/>
          <a:p>
            <a:r>
              <a:rPr lang="pl-PL" dirty="0" err="1"/>
              <a:t>Holistic</a:t>
            </a:r>
            <a:r>
              <a:rPr lang="pl-PL" dirty="0"/>
              <a:t> </a:t>
            </a:r>
            <a:r>
              <a:rPr lang="pl-PL" dirty="0" err="1"/>
              <a:t>commercial</a:t>
            </a:r>
            <a:r>
              <a:rPr lang="pl-PL" dirty="0"/>
              <a:t> </a:t>
            </a:r>
            <a:r>
              <a:rPr lang="pl-PL" dirty="0" err="1"/>
              <a:t>multi-year</a:t>
            </a:r>
            <a:r>
              <a:rPr lang="pl-PL" dirty="0"/>
              <a:t> </a:t>
            </a:r>
            <a:r>
              <a:rPr lang="pl-PL" dirty="0" err="1"/>
              <a:t>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117933" y="1067383"/>
            <a:ext cx="2845476" cy="33832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gray">
          <a:xfrm>
            <a:off x="190132" y="1136520"/>
            <a:ext cx="1400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200" b="1">
                <a:solidFill>
                  <a:srgbClr val="002960"/>
                </a:solidFill>
                <a:latin typeface="Arial"/>
              </a:rPr>
              <a:t>Client </a:t>
            </a:r>
            <a:r>
              <a:rPr lang="pl-PL" sz="1200" b="1">
                <a:solidFill>
                  <a:srgbClr val="002960"/>
                </a:solidFill>
                <a:latin typeface="Arial"/>
              </a:rPr>
              <a:t>description</a:t>
            </a:r>
            <a:endParaRPr lang="en-US" sz="1200" b="1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3027592" y="1067383"/>
            <a:ext cx="2845476" cy="33832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gray">
          <a:xfrm>
            <a:off x="3122905" y="1136520"/>
            <a:ext cx="17764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200" b="1" dirty="0">
                <a:solidFill>
                  <a:srgbClr val="002960"/>
                </a:solidFill>
                <a:latin typeface="Arial"/>
              </a:rPr>
              <a:t>McKinsey Approach</a:t>
            </a:r>
          </a:p>
        </p:txBody>
      </p:sp>
      <p:sp>
        <p:nvSpPr>
          <p:cNvPr id="35" name="Freeform 22"/>
          <p:cNvSpPr>
            <a:spLocks/>
          </p:cNvSpPr>
          <p:nvPr/>
        </p:nvSpPr>
        <p:spPr bwMode="gray">
          <a:xfrm>
            <a:off x="117933" y="832277"/>
            <a:ext cx="2845476" cy="185737"/>
          </a:xfrm>
          <a:custGeom>
            <a:avLst/>
            <a:gdLst>
              <a:gd name="T0" fmla="*/ 0 w 2069"/>
              <a:gd name="T1" fmla="*/ 129 h 195"/>
              <a:gd name="T2" fmla="*/ 1874 w 2069"/>
              <a:gd name="T3" fmla="*/ 129 h 195"/>
              <a:gd name="T4" fmla="*/ 1874 w 2069"/>
              <a:gd name="T5" fmla="*/ 0 h 195"/>
              <a:gd name="T6" fmla="*/ 2069 w 2069"/>
              <a:gd name="T7" fmla="*/ 195 h 195"/>
              <a:gd name="T8" fmla="*/ 0 w 2069"/>
              <a:gd name="T9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195">
                <a:moveTo>
                  <a:pt x="0" y="129"/>
                </a:moveTo>
                <a:lnTo>
                  <a:pt x="1874" y="129"/>
                </a:lnTo>
                <a:lnTo>
                  <a:pt x="1874" y="0"/>
                </a:lnTo>
                <a:lnTo>
                  <a:pt x="2069" y="195"/>
                </a:lnTo>
                <a:lnTo>
                  <a:pt x="0" y="195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endParaRPr lang="en-US" sz="1300" b="1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gray">
          <a:xfrm>
            <a:off x="5950177" y="956102"/>
            <a:ext cx="2845476" cy="6191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37" name="Freeform 22"/>
          <p:cNvSpPr>
            <a:spLocks/>
          </p:cNvSpPr>
          <p:nvPr/>
        </p:nvSpPr>
        <p:spPr bwMode="gray">
          <a:xfrm>
            <a:off x="3027592" y="832277"/>
            <a:ext cx="2845476" cy="185737"/>
          </a:xfrm>
          <a:custGeom>
            <a:avLst/>
            <a:gdLst>
              <a:gd name="T0" fmla="*/ 0 w 2069"/>
              <a:gd name="T1" fmla="*/ 129 h 195"/>
              <a:gd name="T2" fmla="*/ 1874 w 2069"/>
              <a:gd name="T3" fmla="*/ 129 h 195"/>
              <a:gd name="T4" fmla="*/ 1874 w 2069"/>
              <a:gd name="T5" fmla="*/ 0 h 195"/>
              <a:gd name="T6" fmla="*/ 2069 w 2069"/>
              <a:gd name="T7" fmla="*/ 195 h 195"/>
              <a:gd name="T8" fmla="*/ 0 w 2069"/>
              <a:gd name="T9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195">
                <a:moveTo>
                  <a:pt x="0" y="129"/>
                </a:moveTo>
                <a:lnTo>
                  <a:pt x="1874" y="129"/>
                </a:lnTo>
                <a:lnTo>
                  <a:pt x="1874" y="0"/>
                </a:lnTo>
                <a:lnTo>
                  <a:pt x="2069" y="195"/>
                </a:lnTo>
                <a:lnTo>
                  <a:pt x="0" y="195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endParaRPr lang="en-US" sz="1300" b="1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5950177" y="1067383"/>
            <a:ext cx="2845476" cy="33832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gray">
          <a:xfrm>
            <a:off x="5996151" y="1136520"/>
            <a:ext cx="17764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Client Impact</a:t>
            </a: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gray">
          <a:xfrm>
            <a:off x="156157" y="1461861"/>
            <a:ext cx="2756452" cy="28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 leading 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European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universal Telco operator and part of big media holding</a:t>
            </a:r>
            <a:endParaRPr lang="pl-PL" sz="9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$5 mln in revenues and 75 mln users</a:t>
            </a:r>
          </a:p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Wide portfolio of owned TMT companies</a:t>
            </a:r>
            <a:endParaRPr lang="pl-PL" sz="950" b="1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spcBef>
                <a:spcPts val="600"/>
              </a:spcBef>
              <a:buClr>
                <a:srgbClr val="002960"/>
              </a:buClr>
              <a:defRPr sz="1800"/>
            </a:pPr>
            <a:r>
              <a:rPr lang="pl-PL" sz="9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Challenge:</a:t>
            </a:r>
          </a:p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acing tough times on falling market and rapidly changing environment</a:t>
            </a:r>
          </a:p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Continuous price wars lead to 13% yearly ARPU erosion and ~50% churn</a:t>
            </a:r>
          </a:p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Multiple threats from existing and new MVNO players coming from banking, retail and digital</a:t>
            </a:r>
            <a:endParaRPr lang="pl-PL" sz="9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spcBef>
                <a:spcPts val="600"/>
              </a:spcBef>
              <a:buClr>
                <a:srgbClr val="002960"/>
              </a:buClr>
              <a:defRPr sz="1800"/>
            </a:pPr>
            <a:r>
              <a:rPr lang="en-US" sz="9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pl-PL" sz="9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9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600"/>
              </a:spcBef>
              <a:buClr>
                <a:srgbClr val="002960"/>
              </a:buClr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</a:t>
            </a:r>
            <a:r>
              <a:rPr lang="en-US" sz="950"/>
              <a:t>olistic commercial multi-year transformation </a:t>
            </a:r>
            <a:r>
              <a:rPr lang="pl-PL" sz="950"/>
              <a:t>to distort </a:t>
            </a:r>
            <a:r>
              <a:rPr lang="en-US" sz="950"/>
              <a:t>the trend in the tough environment</a:t>
            </a:r>
            <a:endParaRPr lang="en-US" sz="9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gray">
          <a:xfrm>
            <a:off x="3069999" y="1449161"/>
            <a:ext cx="2798539" cy="500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95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Conducted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5</a:t>
            </a:r>
            <a:r>
              <a:rPr lang="pl-PL" sz="95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yr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strategy towards fixing falling B2C market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</a:t>
            </a:r>
            <a:endParaRPr lang="en-US" sz="950" b="1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Defined new </a:t>
            </a:r>
            <a:r>
              <a:rPr lang="pl-PL" sz="95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pricing</a:t>
            </a:r>
            <a:r>
              <a:rPr lang="pl-PL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approach with conservative discounting to drive baseline up to 10%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Developed aggressive FMC strategy based on new technologies </a:t>
            </a:r>
            <a:r>
              <a:rPr lang="pl-PL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&amp;</a:t>
            </a: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partnerships to drive market share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Formalized company position with new incumbents</a:t>
            </a:r>
          </a:p>
          <a:p>
            <a:pPr>
              <a:spcBef>
                <a:spcPct val="50000"/>
              </a:spcBef>
            </a:pPr>
            <a:r>
              <a:rPr lang="pl-PL" sz="95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Build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sz="95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ig</a:t>
            </a:r>
            <a:r>
              <a:rPr lang="en-US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Data capabilities to drive old base profitability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</a:t>
            </a:r>
            <a:endParaRPr lang="en-US" sz="950" b="1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Created 3</a:t>
            </a:r>
            <a:r>
              <a:rPr lang="en-US" altLang="en-US" sz="950" dirty="0">
                <a:cs typeface="Arial" panose="020B0604020202020204" pitchFamily="34" charset="0"/>
              </a:rPr>
              <a:t>60</a:t>
            </a:r>
            <a:r>
              <a:rPr lang="en-US" altLang="en-US" sz="950" baseline="30000" dirty="0">
                <a:cs typeface="Arial" panose="020B0604020202020204" pitchFamily="34" charset="0"/>
              </a:rPr>
              <a:t>o</a:t>
            </a: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customer view based on own data enriched with two biggest </a:t>
            </a:r>
            <a:r>
              <a:rPr lang="pl-PL" sz="95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european</a:t>
            </a:r>
            <a:r>
              <a:rPr lang="pl-PL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social networks’ data and prioritized big data uses-cases for implementation to increase revenue by 5%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Designed formation of advanced analytics Center of Excellence</a:t>
            </a:r>
          </a:p>
          <a:p>
            <a:pPr>
              <a:spcBef>
                <a:spcPct val="50000"/>
              </a:spcBef>
            </a:pPr>
            <a:r>
              <a:rPr lang="pl-PL" sz="95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Optimized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95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hannels</a:t>
            </a:r>
            <a:r>
              <a:rPr lang="en-US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mix 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&amp;</a:t>
            </a:r>
            <a:r>
              <a:rPr lang="en-US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effectiveness to fix acquisition</a:t>
            </a:r>
            <a:r>
              <a:rPr lang="pl-PL" sz="95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</a:t>
            </a:r>
            <a:endParaRPr lang="en-US" sz="950" b="1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171450" lvl="1" indent="-171450"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950" dirty="0">
                <a:cs typeface="Arial" panose="020B0604020202020204" pitchFamily="34" charset="0"/>
              </a:rPr>
              <a:t>Developed optimal channels </a:t>
            </a:r>
            <a:r>
              <a:rPr lang="pl-PL" altLang="en-US" sz="950" dirty="0">
                <a:cs typeface="Arial" panose="020B0604020202020204" pitchFamily="34" charset="0"/>
              </a:rPr>
              <a:t>&amp;</a:t>
            </a:r>
            <a:r>
              <a:rPr lang="en-US" altLang="en-US" sz="950" dirty="0">
                <a:cs typeface="Arial" panose="020B0604020202020204" pitchFamily="34" charset="0"/>
              </a:rPr>
              <a:t> tariffs mix on a region level using Contribution Margin solution mod</a:t>
            </a:r>
            <a:r>
              <a:rPr lang="pl-PL" altLang="en-US" sz="950" dirty="0">
                <a:cs typeface="Arial" panose="020B0604020202020204" pitchFamily="34" charset="0"/>
              </a:rPr>
              <a:t>el; and </a:t>
            </a:r>
            <a:r>
              <a:rPr lang="pl-PL" altLang="en-US" sz="950" dirty="0" err="1">
                <a:cs typeface="Arial" panose="020B0604020202020204" pitchFamily="34" charset="0"/>
              </a:rPr>
              <a:t>determined</a:t>
            </a:r>
            <a:r>
              <a:rPr lang="pl-PL" altLang="en-US" sz="950" dirty="0">
                <a:cs typeface="Arial" panose="020B0604020202020204" pitchFamily="34" charset="0"/>
              </a:rPr>
              <a:t> major</a:t>
            </a:r>
            <a:r>
              <a:rPr lang="en-US" altLang="en-US" sz="950" dirty="0">
                <a:cs typeface="Arial" panose="020B0604020202020204" pitchFamily="34" charset="0"/>
              </a:rPr>
              <a:t> areas for channels efficiency improvement</a:t>
            </a:r>
            <a:endParaRPr lang="pl-PL" altLang="en-US" sz="950" dirty="0">
              <a:cs typeface="Arial" panose="020B0604020202020204" pitchFamily="34" charset="0"/>
            </a:endParaRPr>
          </a:p>
          <a:p>
            <a:pPr marL="0" lvl="1">
              <a:spcBef>
                <a:spcPts val="500"/>
              </a:spcBef>
              <a:buSzPct val="120000"/>
            </a:pPr>
            <a:r>
              <a:rPr lang="en-US" altLang="en-US" sz="950" b="1" dirty="0">
                <a:cs typeface="Arial" panose="020B0604020202020204" pitchFamily="34" charset="0"/>
              </a:rPr>
              <a:t>Commercial RTS readiness</a:t>
            </a:r>
            <a:r>
              <a:rPr lang="pl-PL" altLang="en-US" sz="950" b="1" dirty="0">
                <a:cs typeface="Arial" panose="020B0604020202020204" pitchFamily="34" charset="0"/>
              </a:rPr>
              <a:t>:</a:t>
            </a:r>
            <a:r>
              <a:rPr lang="en-US" altLang="en-US" sz="950" b="1" dirty="0">
                <a:cs typeface="Arial" panose="020B0604020202020204" pitchFamily="34" charset="0"/>
              </a:rPr>
              <a:t> </a:t>
            </a:r>
          </a:p>
          <a:p>
            <a:pPr marL="171450" lvl="1" indent="-171450"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950" dirty="0">
                <a:cs typeface="Arial" panose="020B0604020202020204" pitchFamily="34" charset="0"/>
              </a:rPr>
              <a:t>Identified initiatives to strengthen cash-flow by $0.5 </a:t>
            </a:r>
            <a:r>
              <a:rPr lang="en-US" altLang="en-US" sz="950" dirty="0" err="1">
                <a:cs typeface="Arial" panose="020B0604020202020204" pitchFamily="34" charset="0"/>
              </a:rPr>
              <a:t>bln</a:t>
            </a:r>
            <a:r>
              <a:rPr lang="en-US" altLang="en-US" sz="950" dirty="0">
                <a:cs typeface="Arial" panose="020B0604020202020204" pitchFamily="34" charset="0"/>
              </a:rPr>
              <a:t> by 2020</a:t>
            </a:r>
          </a:p>
          <a:p>
            <a:pPr marL="171450" lvl="1" indent="-171450"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950" dirty="0">
                <a:cs typeface="Arial" panose="020B0604020202020204" pitchFamily="34" charset="0"/>
              </a:rPr>
              <a:t>Strengthened top-level management team </a:t>
            </a:r>
            <a:r>
              <a:rPr lang="pl-PL" altLang="en-US" sz="950" dirty="0">
                <a:cs typeface="Arial" panose="020B0604020202020204" pitchFamily="34" charset="0"/>
              </a:rPr>
              <a:t>&amp; </a:t>
            </a:r>
            <a:r>
              <a:rPr lang="en-US" altLang="en-US" sz="950" dirty="0">
                <a:cs typeface="Arial" panose="020B0604020202020204" pitchFamily="34" charset="0"/>
              </a:rPr>
              <a:t>prepared organization for turnaround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10940" y="590549"/>
            <a:ext cx="1241174" cy="212366"/>
            <a:chOff x="7496426" y="285750"/>
            <a:chExt cx="1241174" cy="212366"/>
          </a:xfrm>
        </p:grpSpPr>
        <p:sp>
          <p:nvSpPr>
            <p:cNvPr id="22" name="StickerRectangle"/>
            <p:cNvSpPr>
              <a:spLocks noChangeArrowheads="1"/>
            </p:cNvSpPr>
            <p:nvPr/>
          </p:nvSpPr>
          <p:spPr bwMode="auto">
            <a:xfrm>
              <a:off x="7496426" y="285750"/>
              <a:ext cx="124117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1200" b="1" dirty="0">
                  <a:solidFill>
                    <a:srgbClr val="808080"/>
                  </a:solidFill>
                  <a:latin typeface="Arial"/>
                </a:rPr>
                <a:t>CASE EXAMPLE</a:t>
              </a:r>
            </a:p>
          </p:txBody>
        </p:sp>
        <p:cxnSp>
          <p:nvCxnSpPr>
            <p:cNvPr id="23" name="AutoShape 31"/>
            <p:cNvCxnSpPr>
              <a:cxnSpLocks noChangeShapeType="1"/>
              <a:stCxn id="22" idx="2"/>
              <a:endCxn id="22" idx="4"/>
            </p:cNvCxnSpPr>
            <p:nvPr/>
          </p:nvCxnSpPr>
          <p:spPr bwMode="auto">
            <a:xfrm>
              <a:off x="7496426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2"/>
            <p:cNvCxnSpPr>
              <a:cxnSpLocks noChangeShapeType="1"/>
              <a:stCxn id="22" idx="4"/>
              <a:endCxn id="22" idx="6"/>
            </p:cNvCxnSpPr>
            <p:nvPr/>
          </p:nvCxnSpPr>
          <p:spPr bwMode="auto">
            <a:xfrm>
              <a:off x="7496426" y="498116"/>
              <a:ext cx="124117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ectangle 10"/>
          <p:cNvSpPr>
            <a:spLocks noChangeArrowheads="1"/>
          </p:cNvSpPr>
          <p:nvPr/>
        </p:nvSpPr>
        <p:spPr bwMode="gray">
          <a:xfrm>
            <a:off x="5992813" y="1461861"/>
            <a:ext cx="2721201" cy="183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587" lvl="1" defTabSz="895350">
              <a:spcBef>
                <a:spcPts val="600"/>
              </a:spcBef>
              <a:buClr>
                <a:srgbClr val="002960"/>
              </a:buClr>
              <a:buSzPct val="125000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to increase 20-30% OIBDA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2017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strengthen company’s market position in 2018-20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by:</a:t>
            </a:r>
          </a:p>
          <a:p>
            <a:pPr marL="173037" lvl="1" indent="-171450" defTabSz="895350">
              <a:spcBef>
                <a:spcPts val="600"/>
              </a:spcBef>
              <a:buClr>
                <a:srgbClr val="002960"/>
              </a:buCl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“Fixing the market” and shifting from price wars by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tightening pricing and offering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10-15%</a:t>
            </a:r>
          </a:p>
          <a:p>
            <a:pPr marL="173037" lvl="1" indent="-171450" defTabSz="895350">
              <a:spcBef>
                <a:spcPts val="600"/>
              </a:spcBef>
              <a:buClr>
                <a:srgbClr val="002960"/>
              </a:buCl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quality of acquisition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optimizing channels and devices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 using Contribution Margin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5-7%</a:t>
            </a:r>
            <a:endParaRPr lang="en-US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037" lvl="1" indent="-171450" defTabSz="895350">
              <a:spcBef>
                <a:spcPts val="600"/>
              </a:spcBef>
              <a:buClr>
                <a:srgbClr val="002960"/>
              </a:buCl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 from old base by using big data advanced analytics on own data enriched by external sources</a:t>
            </a:r>
            <a:r>
              <a:rPr lang="pl-PL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5-7%</a:t>
            </a:r>
            <a:endParaRPr lang="en-US" sz="9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74B3810-9F04-A44C-B6CD-497C4F9C08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Telecommunications (TMT)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861CE036-260F-2542-89FA-7D7ABC725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TEL006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81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False"/>
  <p:tag name="NEWNAMES" val="True"/>
  <p:tag name="PREVIOUSNAME" val="C:\Users\Anuradha Sarin\Documents\13 Sales Compass\13 B_ S&amp;C Case Library\Cases 2017-18\201808_MegaF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qSCAA.lESFQ4VP6wZL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Firm Format - English (US)">
  <a:themeElements>
    <a:clrScheme name="Z_Op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4D8D6"/>
      </a:accent1>
      <a:accent2>
        <a:srgbClr val="2BABE2"/>
      </a:accent2>
      <a:accent3>
        <a:srgbClr val="0066CC"/>
      </a:accent3>
      <a:accent4>
        <a:srgbClr val="002960"/>
      </a:accent4>
      <a:accent5>
        <a:srgbClr val="B5BD33"/>
      </a:accent5>
      <a:accent6>
        <a:srgbClr val="808080"/>
      </a:accent6>
      <a:hlink>
        <a:srgbClr val="0066CC"/>
      </a:hlink>
      <a:folHlink>
        <a:srgbClr val="33879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s_Op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2BABE2"/>
        </a:accent1>
        <a:accent2>
          <a:srgbClr val="66C4CA"/>
        </a:accent2>
        <a:accent3>
          <a:srgbClr val="33879C"/>
        </a:accent3>
        <a:accent4>
          <a:srgbClr val="0066CC"/>
        </a:accent4>
        <a:accent5>
          <a:srgbClr val="002960"/>
        </a:accent5>
        <a:accent6>
          <a:srgbClr val="808080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_Op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D4D8D6"/>
        </a:accent1>
        <a:accent2>
          <a:srgbClr val="2BABE2"/>
        </a:accent2>
        <a:accent3>
          <a:srgbClr val="0066CC"/>
        </a:accent3>
        <a:accent4>
          <a:srgbClr val="002960"/>
        </a:accent4>
        <a:accent5>
          <a:srgbClr val="B5BD33"/>
        </a:accent5>
        <a:accent6>
          <a:srgbClr val="808080"/>
        </a:accent6>
        <a:hlink>
          <a:srgbClr val="0066CC"/>
        </a:hlink>
        <a:folHlink>
          <a:srgbClr val="3387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lor Schem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Schem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Schem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31373</TotalTime>
  <Words>334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Times New Roman</vt:lpstr>
      <vt:lpstr>Wingdings</vt:lpstr>
      <vt:lpstr>Firm Format - English (US)</vt:lpstr>
      <vt:lpstr>Blank</vt:lpstr>
      <vt:lpstr>think-cell Slide</vt:lpstr>
      <vt:lpstr>Holistic commercial multi-year transformation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Shelly Murphy</dc:creator>
  <cp:lastModifiedBy>Petra Vincent</cp:lastModifiedBy>
  <cp:revision>1081</cp:revision>
  <cp:lastPrinted>2016-01-05T20:35:26Z</cp:lastPrinted>
  <dcterms:created xsi:type="dcterms:W3CDTF">2015-10-09T14:49:38Z</dcterms:created>
  <dcterms:modified xsi:type="dcterms:W3CDTF">2019-03-12T05:02:53Z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