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525" r:id="rId3"/>
  </p:sldIdLst>
  <p:sldSz cx="8961438" cy="6721475"/>
  <p:notesSz cx="6811963" cy="99425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p Gerritsen" initials="JG" lastIdx="1" clrIdx="0">
    <p:extLst>
      <p:ext uri="{19B8F6BF-5375-455C-9EA6-DF929625EA0E}">
        <p15:presenceInfo xmlns:p15="http://schemas.microsoft.com/office/powerpoint/2012/main" userId="S-1-5-21-602162358-1897051121-1417001333-2850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622300"/>
            <a:ext cx="5832475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9"/>
            <a:ext cx="5804922" cy="127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3" y="9555300"/>
            <a:ext cx="540403" cy="19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71" y="11111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Date</a:t>
              </a:r>
            </a:p>
          </p:txBody>
        </p:sp>
        <p:sp>
          <p:nvSpPr>
            <p:cNvPr id="11" name="Disclaimer-English (US)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8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4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Title Elements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Title Elements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Title Elements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8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5817" y="1243162"/>
            <a:ext cx="8469122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8432654" y="6536605"/>
            <a:ext cx="282285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Page </a:t>
            </a:r>
            <a:fld id="{89D06DFF-97DA-42D8-94A6-87C53C3F38B2}" type="slidenum">
              <a:rPr lang="en-US" smtClean="0">
                <a:solidFill>
                  <a:srgbClr val="002960"/>
                </a:solidFill>
              </a:rPr>
              <a:pPr>
                <a:buClr>
                  <a:srgbClr val="002960"/>
                </a:buClr>
              </a:pPr>
              <a:t>‹#›</a:t>
            </a:fld>
            <a:endParaRPr lang="en-US">
              <a:solidFill>
                <a:srgbClr val="0029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45816" y="6536605"/>
            <a:ext cx="282285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set date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198434" y="6536605"/>
            <a:ext cx="564571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Copyright © Infineon Technologies AG 2013.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1EAD765F-DE75-411F-B78D-91C291AB00DA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688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1.emf"/><Relationship Id="rId5" Type="http://schemas.openxmlformats.org/officeDocument/2006/relationships/theme" Target="../theme/theme1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0036389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9" r:id="rId3"/>
    <p:sldLayoutId id="2147483671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7619947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Slide Elements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Slide Elements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8957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048000" y="814963"/>
            <a:ext cx="5913437" cy="5490587"/>
            <a:chOff x="2609744" y="254305"/>
            <a:chExt cx="6351693" cy="6051245"/>
          </a:xfrm>
        </p:grpSpPr>
        <p:pic>
          <p:nvPicPr>
            <p:cNvPr id="234528" name="Picture 32"/>
            <p:cNvPicPr>
              <a:picLocks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b="44480"/>
            <a:stretch/>
          </p:blipFill>
          <p:spPr bwMode="auto">
            <a:xfrm flipH="1">
              <a:off x="2609744" y="254305"/>
              <a:ext cx="6351693" cy="605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Rectangle 75"/>
            <p:cNvSpPr>
              <a:spLocks/>
            </p:cNvSpPr>
            <p:nvPr/>
          </p:nvSpPr>
          <p:spPr>
            <a:xfrm>
              <a:off x="2609744" y="254305"/>
              <a:ext cx="6351693" cy="605124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err="1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63879" y="896176"/>
            <a:ext cx="776176" cy="551873"/>
            <a:chOff x="8961438" y="1833225"/>
            <a:chExt cx="715390" cy="553359"/>
          </a:xfrm>
          <a:solidFill>
            <a:schemeClr val="accent3"/>
          </a:solidFill>
        </p:grpSpPr>
        <p:sp>
          <p:nvSpPr>
            <p:cNvPr id="71" name="Freeform 35"/>
            <p:cNvSpPr>
              <a:spLocks/>
            </p:cNvSpPr>
            <p:nvPr/>
          </p:nvSpPr>
          <p:spPr bwMode="auto">
            <a:xfrm>
              <a:off x="8961438" y="2032868"/>
              <a:ext cx="715390" cy="353716"/>
            </a:xfrm>
            <a:custGeom>
              <a:avLst/>
              <a:gdLst>
                <a:gd name="T0" fmla="*/ 374 w 419"/>
                <a:gd name="T1" fmla="*/ 175 h 207"/>
                <a:gd name="T2" fmla="*/ 369 w 419"/>
                <a:gd name="T3" fmla="*/ 170 h 207"/>
                <a:gd name="T4" fmla="*/ 369 w 419"/>
                <a:gd name="T5" fmla="*/ 3 h 207"/>
                <a:gd name="T6" fmla="*/ 366 w 419"/>
                <a:gd name="T7" fmla="*/ 2 h 207"/>
                <a:gd name="T8" fmla="*/ 289 w 419"/>
                <a:gd name="T9" fmla="*/ 79 h 207"/>
                <a:gd name="T10" fmla="*/ 285 w 419"/>
                <a:gd name="T11" fmla="*/ 87 h 207"/>
                <a:gd name="T12" fmla="*/ 285 w 419"/>
                <a:gd name="T13" fmla="*/ 170 h 207"/>
                <a:gd name="T14" fmla="*/ 281 w 419"/>
                <a:gd name="T15" fmla="*/ 175 h 207"/>
                <a:gd name="T16" fmla="*/ 269 w 419"/>
                <a:gd name="T17" fmla="*/ 175 h 207"/>
                <a:gd name="T18" fmla="*/ 265 w 419"/>
                <a:gd name="T19" fmla="*/ 170 h 207"/>
                <a:gd name="T20" fmla="*/ 265 w 419"/>
                <a:gd name="T21" fmla="*/ 107 h 207"/>
                <a:gd name="T22" fmla="*/ 261 w 419"/>
                <a:gd name="T23" fmla="*/ 99 h 207"/>
                <a:gd name="T24" fmla="*/ 217 w 419"/>
                <a:gd name="T25" fmla="*/ 55 h 207"/>
                <a:gd name="T26" fmla="*/ 210 w 419"/>
                <a:gd name="T27" fmla="*/ 55 h 207"/>
                <a:gd name="T28" fmla="*/ 184 w 419"/>
                <a:gd name="T29" fmla="*/ 81 h 207"/>
                <a:gd name="T30" fmla="*/ 181 w 419"/>
                <a:gd name="T31" fmla="*/ 89 h 207"/>
                <a:gd name="T32" fmla="*/ 181 w 419"/>
                <a:gd name="T33" fmla="*/ 170 h 207"/>
                <a:gd name="T34" fmla="*/ 176 w 419"/>
                <a:gd name="T35" fmla="*/ 175 h 207"/>
                <a:gd name="T36" fmla="*/ 165 w 419"/>
                <a:gd name="T37" fmla="*/ 175 h 207"/>
                <a:gd name="T38" fmla="*/ 160 w 419"/>
                <a:gd name="T39" fmla="*/ 170 h 207"/>
                <a:gd name="T40" fmla="*/ 160 w 419"/>
                <a:gd name="T41" fmla="*/ 110 h 207"/>
                <a:gd name="T42" fmla="*/ 157 w 419"/>
                <a:gd name="T43" fmla="*/ 109 h 207"/>
                <a:gd name="T44" fmla="*/ 94 w 419"/>
                <a:gd name="T45" fmla="*/ 171 h 207"/>
                <a:gd name="T46" fmla="*/ 85 w 419"/>
                <a:gd name="T47" fmla="*/ 175 h 207"/>
                <a:gd name="T48" fmla="*/ 5 w 419"/>
                <a:gd name="T49" fmla="*/ 175 h 207"/>
                <a:gd name="T50" fmla="*/ 0 w 419"/>
                <a:gd name="T51" fmla="*/ 180 h 207"/>
                <a:gd name="T52" fmla="*/ 0 w 419"/>
                <a:gd name="T53" fmla="*/ 202 h 207"/>
                <a:gd name="T54" fmla="*/ 5 w 419"/>
                <a:gd name="T55" fmla="*/ 207 h 207"/>
                <a:gd name="T56" fmla="*/ 414 w 419"/>
                <a:gd name="T57" fmla="*/ 207 h 207"/>
                <a:gd name="T58" fmla="*/ 419 w 419"/>
                <a:gd name="T59" fmla="*/ 202 h 207"/>
                <a:gd name="T60" fmla="*/ 419 w 419"/>
                <a:gd name="T61" fmla="*/ 180 h 207"/>
                <a:gd name="T62" fmla="*/ 414 w 419"/>
                <a:gd name="T63" fmla="*/ 175 h 207"/>
                <a:gd name="T64" fmla="*/ 374 w 419"/>
                <a:gd name="T65" fmla="*/ 1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207">
                  <a:moveTo>
                    <a:pt x="374" y="175"/>
                  </a:moveTo>
                  <a:cubicBezTo>
                    <a:pt x="371" y="175"/>
                    <a:pt x="369" y="173"/>
                    <a:pt x="369" y="170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9" y="1"/>
                    <a:pt x="367" y="0"/>
                    <a:pt x="366" y="2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7" y="81"/>
                    <a:pt x="285" y="84"/>
                    <a:pt x="285" y="87"/>
                  </a:cubicBezTo>
                  <a:cubicBezTo>
                    <a:pt x="285" y="170"/>
                    <a:pt x="285" y="170"/>
                    <a:pt x="285" y="170"/>
                  </a:cubicBezTo>
                  <a:cubicBezTo>
                    <a:pt x="285" y="173"/>
                    <a:pt x="283" y="175"/>
                    <a:pt x="281" y="175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67" y="175"/>
                    <a:pt x="265" y="173"/>
                    <a:pt x="265" y="170"/>
                  </a:cubicBezTo>
                  <a:cubicBezTo>
                    <a:pt x="265" y="107"/>
                    <a:pt x="265" y="107"/>
                    <a:pt x="265" y="107"/>
                  </a:cubicBezTo>
                  <a:cubicBezTo>
                    <a:pt x="265" y="104"/>
                    <a:pt x="263" y="101"/>
                    <a:pt x="261" y="99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15" y="53"/>
                    <a:pt x="212" y="53"/>
                    <a:pt x="210" y="55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2" y="83"/>
                    <a:pt x="181" y="86"/>
                    <a:pt x="181" y="89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1" y="173"/>
                    <a:pt x="179" y="175"/>
                    <a:pt x="176" y="17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62" y="175"/>
                    <a:pt x="160" y="173"/>
                    <a:pt x="160" y="170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0" y="107"/>
                    <a:pt x="158" y="107"/>
                    <a:pt x="157" y="10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2" y="173"/>
                    <a:pt x="88" y="175"/>
                    <a:pt x="8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3" y="175"/>
                    <a:pt x="0" y="177"/>
                    <a:pt x="0" y="18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4"/>
                    <a:pt x="3" y="207"/>
                    <a:pt x="5" y="207"/>
                  </a:cubicBezTo>
                  <a:cubicBezTo>
                    <a:pt x="414" y="207"/>
                    <a:pt x="414" y="207"/>
                    <a:pt x="414" y="207"/>
                  </a:cubicBezTo>
                  <a:cubicBezTo>
                    <a:pt x="416" y="207"/>
                    <a:pt x="419" y="204"/>
                    <a:pt x="419" y="202"/>
                  </a:cubicBezTo>
                  <a:cubicBezTo>
                    <a:pt x="419" y="180"/>
                    <a:pt x="419" y="180"/>
                    <a:pt x="419" y="180"/>
                  </a:cubicBezTo>
                  <a:cubicBezTo>
                    <a:pt x="419" y="177"/>
                    <a:pt x="416" y="175"/>
                    <a:pt x="414" y="175"/>
                  </a:cubicBezTo>
                  <a:lnTo>
                    <a:pt x="374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FFFFFF"/>
                </a:solidFill>
                <a:latin typeface="Century Gothic" pitchFamily="34" charset="0"/>
              </a:endParaRPr>
            </a:p>
          </p:txBody>
        </p:sp>
        <p:sp>
          <p:nvSpPr>
            <p:cNvPr id="72" name="Freeform 36"/>
            <p:cNvSpPr>
              <a:spLocks/>
            </p:cNvSpPr>
            <p:nvPr/>
          </p:nvSpPr>
          <p:spPr bwMode="auto">
            <a:xfrm>
              <a:off x="8993989" y="1833225"/>
              <a:ext cx="677776" cy="455708"/>
            </a:xfrm>
            <a:custGeom>
              <a:avLst/>
              <a:gdLst>
                <a:gd name="T0" fmla="*/ 75 w 397"/>
                <a:gd name="T1" fmla="*/ 254 h 267"/>
                <a:gd name="T2" fmla="*/ 82 w 397"/>
                <a:gd name="T3" fmla="*/ 247 h 267"/>
                <a:gd name="T4" fmla="*/ 191 w 397"/>
                <a:gd name="T5" fmla="*/ 137 h 267"/>
                <a:gd name="T6" fmla="*/ 198 w 397"/>
                <a:gd name="T7" fmla="*/ 137 h 267"/>
                <a:gd name="T8" fmla="*/ 243 w 397"/>
                <a:gd name="T9" fmla="*/ 182 h 267"/>
                <a:gd name="T10" fmla="*/ 249 w 397"/>
                <a:gd name="T11" fmla="*/ 182 h 267"/>
                <a:gd name="T12" fmla="*/ 362 w 397"/>
                <a:gd name="T13" fmla="*/ 69 h 267"/>
                <a:gd name="T14" fmla="*/ 368 w 397"/>
                <a:gd name="T15" fmla="*/ 69 h 267"/>
                <a:gd name="T16" fmla="*/ 394 w 397"/>
                <a:gd name="T17" fmla="*/ 95 h 267"/>
                <a:gd name="T18" fmla="*/ 397 w 397"/>
                <a:gd name="T19" fmla="*/ 94 h 267"/>
                <a:gd name="T20" fmla="*/ 397 w 397"/>
                <a:gd name="T21" fmla="*/ 5 h 267"/>
                <a:gd name="T22" fmla="*/ 393 w 397"/>
                <a:gd name="T23" fmla="*/ 0 h 267"/>
                <a:gd name="T24" fmla="*/ 304 w 397"/>
                <a:gd name="T25" fmla="*/ 0 h 267"/>
                <a:gd name="T26" fmla="*/ 303 w 397"/>
                <a:gd name="T27" fmla="*/ 4 h 267"/>
                <a:gd name="T28" fmla="*/ 330 w 397"/>
                <a:gd name="T29" fmla="*/ 31 h 267"/>
                <a:gd name="T30" fmla="*/ 330 w 397"/>
                <a:gd name="T31" fmla="*/ 38 h 267"/>
                <a:gd name="T32" fmla="*/ 249 w 397"/>
                <a:gd name="T33" fmla="*/ 119 h 267"/>
                <a:gd name="T34" fmla="*/ 243 w 397"/>
                <a:gd name="T35" fmla="*/ 119 h 267"/>
                <a:gd name="T36" fmla="*/ 198 w 397"/>
                <a:gd name="T37" fmla="*/ 75 h 267"/>
                <a:gd name="T38" fmla="*/ 191 w 397"/>
                <a:gd name="T39" fmla="*/ 75 h 267"/>
                <a:gd name="T40" fmla="*/ 2 w 397"/>
                <a:gd name="T41" fmla="*/ 264 h 267"/>
                <a:gd name="T42" fmla="*/ 4 w 397"/>
                <a:gd name="T43" fmla="*/ 267 h 267"/>
                <a:gd name="T44" fmla="*/ 56 w 397"/>
                <a:gd name="T45" fmla="*/ 267 h 267"/>
                <a:gd name="T46" fmla="*/ 65 w 397"/>
                <a:gd name="T47" fmla="*/ 264 h 267"/>
                <a:gd name="T48" fmla="*/ 75 w 397"/>
                <a:gd name="T49" fmla="*/ 254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7" h="267">
                  <a:moveTo>
                    <a:pt x="75" y="254"/>
                  </a:moveTo>
                  <a:cubicBezTo>
                    <a:pt x="77" y="252"/>
                    <a:pt x="80" y="249"/>
                    <a:pt x="82" y="24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3" y="135"/>
                    <a:pt x="196" y="135"/>
                    <a:pt x="198" y="137"/>
                  </a:cubicBezTo>
                  <a:cubicBezTo>
                    <a:pt x="243" y="182"/>
                    <a:pt x="243" y="182"/>
                    <a:pt x="243" y="182"/>
                  </a:cubicBezTo>
                  <a:cubicBezTo>
                    <a:pt x="244" y="183"/>
                    <a:pt x="248" y="183"/>
                    <a:pt x="249" y="182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3" y="68"/>
                    <a:pt x="367" y="68"/>
                    <a:pt x="368" y="69"/>
                  </a:cubicBezTo>
                  <a:cubicBezTo>
                    <a:pt x="394" y="95"/>
                    <a:pt x="394" y="95"/>
                    <a:pt x="394" y="95"/>
                  </a:cubicBezTo>
                  <a:cubicBezTo>
                    <a:pt x="396" y="97"/>
                    <a:pt x="397" y="96"/>
                    <a:pt x="397" y="94"/>
                  </a:cubicBezTo>
                  <a:cubicBezTo>
                    <a:pt x="397" y="5"/>
                    <a:pt x="397" y="5"/>
                    <a:pt x="397" y="5"/>
                  </a:cubicBezTo>
                  <a:cubicBezTo>
                    <a:pt x="397" y="2"/>
                    <a:pt x="395" y="0"/>
                    <a:pt x="393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1" y="0"/>
                    <a:pt x="301" y="2"/>
                    <a:pt x="303" y="4"/>
                  </a:cubicBezTo>
                  <a:cubicBezTo>
                    <a:pt x="330" y="31"/>
                    <a:pt x="330" y="31"/>
                    <a:pt x="330" y="31"/>
                  </a:cubicBezTo>
                  <a:cubicBezTo>
                    <a:pt x="332" y="33"/>
                    <a:pt x="332" y="36"/>
                    <a:pt x="330" y="38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8" y="121"/>
                    <a:pt x="244" y="121"/>
                    <a:pt x="243" y="119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3"/>
                    <a:pt x="193" y="73"/>
                    <a:pt x="191" y="75"/>
                  </a:cubicBezTo>
                  <a:cubicBezTo>
                    <a:pt x="2" y="264"/>
                    <a:pt x="2" y="264"/>
                    <a:pt x="2" y="264"/>
                  </a:cubicBezTo>
                  <a:cubicBezTo>
                    <a:pt x="0" y="266"/>
                    <a:pt x="1" y="267"/>
                    <a:pt x="4" y="267"/>
                  </a:cubicBezTo>
                  <a:cubicBezTo>
                    <a:pt x="56" y="267"/>
                    <a:pt x="56" y="267"/>
                    <a:pt x="56" y="267"/>
                  </a:cubicBezTo>
                  <a:cubicBezTo>
                    <a:pt x="59" y="267"/>
                    <a:pt x="63" y="266"/>
                    <a:pt x="65" y="264"/>
                  </a:cubicBezTo>
                  <a:lnTo>
                    <a:pt x="75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rgbClr val="FFFFFF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95167" y="863439"/>
            <a:ext cx="419102" cy="559124"/>
            <a:chOff x="4897438" y="612775"/>
            <a:chExt cx="688975" cy="919163"/>
          </a:xfrm>
          <a:solidFill>
            <a:schemeClr val="accent3"/>
          </a:solidFill>
        </p:grpSpPr>
        <p:sp>
          <p:nvSpPr>
            <p:cNvPr id="82" name="Freeform 43"/>
            <p:cNvSpPr>
              <a:spLocks/>
            </p:cNvSpPr>
            <p:nvPr/>
          </p:nvSpPr>
          <p:spPr bwMode="auto">
            <a:xfrm>
              <a:off x="4897438" y="612775"/>
              <a:ext cx="688975" cy="652463"/>
            </a:xfrm>
            <a:custGeom>
              <a:avLst/>
              <a:gdLst>
                <a:gd name="T0" fmla="*/ 117 w 233"/>
                <a:gd name="T1" fmla="*/ 0 h 221"/>
                <a:gd name="T2" fmla="*/ 0 w 233"/>
                <a:gd name="T3" fmla="*/ 117 h 221"/>
                <a:gd name="T4" fmla="*/ 64 w 233"/>
                <a:gd name="T5" fmla="*/ 221 h 221"/>
                <a:gd name="T6" fmla="*/ 71 w 233"/>
                <a:gd name="T7" fmla="*/ 199 h 221"/>
                <a:gd name="T8" fmla="*/ 22 w 233"/>
                <a:gd name="T9" fmla="*/ 117 h 221"/>
                <a:gd name="T10" fmla="*/ 117 w 233"/>
                <a:gd name="T11" fmla="*/ 23 h 221"/>
                <a:gd name="T12" fmla="*/ 211 w 233"/>
                <a:gd name="T13" fmla="*/ 117 h 221"/>
                <a:gd name="T14" fmla="*/ 162 w 233"/>
                <a:gd name="T15" fmla="*/ 199 h 221"/>
                <a:gd name="T16" fmla="*/ 169 w 233"/>
                <a:gd name="T17" fmla="*/ 221 h 221"/>
                <a:gd name="T18" fmla="*/ 233 w 233"/>
                <a:gd name="T19" fmla="*/ 117 h 221"/>
                <a:gd name="T20" fmla="*/ 117 w 233"/>
                <a:gd name="T2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21">
                  <a:moveTo>
                    <a:pt x="117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63"/>
                    <a:pt x="26" y="202"/>
                    <a:pt x="64" y="221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42" y="183"/>
                    <a:pt x="22" y="152"/>
                    <a:pt x="22" y="117"/>
                  </a:cubicBezTo>
                  <a:cubicBezTo>
                    <a:pt x="22" y="65"/>
                    <a:pt x="65" y="23"/>
                    <a:pt x="117" y="23"/>
                  </a:cubicBezTo>
                  <a:cubicBezTo>
                    <a:pt x="169" y="23"/>
                    <a:pt x="211" y="65"/>
                    <a:pt x="211" y="117"/>
                  </a:cubicBezTo>
                  <a:cubicBezTo>
                    <a:pt x="211" y="152"/>
                    <a:pt x="191" y="183"/>
                    <a:pt x="162" y="199"/>
                  </a:cubicBezTo>
                  <a:cubicBezTo>
                    <a:pt x="169" y="221"/>
                    <a:pt x="169" y="221"/>
                    <a:pt x="169" y="221"/>
                  </a:cubicBezTo>
                  <a:cubicBezTo>
                    <a:pt x="207" y="202"/>
                    <a:pt x="233" y="163"/>
                    <a:pt x="233" y="117"/>
                  </a:cubicBezTo>
                  <a:cubicBezTo>
                    <a:pt x="233" y="53"/>
                    <a:pt x="181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4"/>
            <p:cNvSpPr>
              <a:spLocks/>
            </p:cNvSpPr>
            <p:nvPr/>
          </p:nvSpPr>
          <p:spPr bwMode="auto">
            <a:xfrm>
              <a:off x="5037138" y="750888"/>
              <a:ext cx="414338" cy="382588"/>
            </a:xfrm>
            <a:custGeom>
              <a:avLst/>
              <a:gdLst>
                <a:gd name="T0" fmla="*/ 103 w 140"/>
                <a:gd name="T1" fmla="*/ 115 h 129"/>
                <a:gd name="T2" fmla="*/ 107 w 140"/>
                <a:gd name="T3" fmla="*/ 129 h 129"/>
                <a:gd name="T4" fmla="*/ 140 w 140"/>
                <a:gd name="T5" fmla="*/ 70 h 129"/>
                <a:gd name="T6" fmla="*/ 70 w 140"/>
                <a:gd name="T7" fmla="*/ 0 h 129"/>
                <a:gd name="T8" fmla="*/ 0 w 140"/>
                <a:gd name="T9" fmla="*/ 70 h 129"/>
                <a:gd name="T10" fmla="*/ 32 w 140"/>
                <a:gd name="T11" fmla="*/ 129 h 129"/>
                <a:gd name="T12" fmla="*/ 36 w 140"/>
                <a:gd name="T13" fmla="*/ 115 h 129"/>
                <a:gd name="T14" fmla="*/ 13 w 140"/>
                <a:gd name="T15" fmla="*/ 70 h 129"/>
                <a:gd name="T16" fmla="*/ 70 w 140"/>
                <a:gd name="T17" fmla="*/ 14 h 129"/>
                <a:gd name="T18" fmla="*/ 126 w 140"/>
                <a:gd name="T19" fmla="*/ 70 h 129"/>
                <a:gd name="T20" fmla="*/ 103 w 140"/>
                <a:gd name="T21" fmla="*/ 1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29">
                  <a:moveTo>
                    <a:pt x="103" y="115"/>
                  </a:moveTo>
                  <a:cubicBezTo>
                    <a:pt x="107" y="129"/>
                    <a:pt x="107" y="129"/>
                    <a:pt x="107" y="129"/>
                  </a:cubicBezTo>
                  <a:cubicBezTo>
                    <a:pt x="127" y="116"/>
                    <a:pt x="140" y="95"/>
                    <a:pt x="140" y="70"/>
                  </a:cubicBezTo>
                  <a:cubicBezTo>
                    <a:pt x="140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95"/>
                    <a:pt x="12" y="116"/>
                    <a:pt x="32" y="129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22" y="105"/>
                    <a:pt x="13" y="88"/>
                    <a:pt x="13" y="70"/>
                  </a:cubicBezTo>
                  <a:cubicBezTo>
                    <a:pt x="13" y="39"/>
                    <a:pt x="39" y="14"/>
                    <a:pt x="70" y="14"/>
                  </a:cubicBezTo>
                  <a:cubicBezTo>
                    <a:pt x="101" y="14"/>
                    <a:pt x="126" y="39"/>
                    <a:pt x="126" y="70"/>
                  </a:cubicBezTo>
                  <a:cubicBezTo>
                    <a:pt x="126" y="88"/>
                    <a:pt x="117" y="105"/>
                    <a:pt x="103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5"/>
            <p:cNvSpPr>
              <a:spLocks noEditPoints="1"/>
            </p:cNvSpPr>
            <p:nvPr/>
          </p:nvSpPr>
          <p:spPr bwMode="auto">
            <a:xfrm>
              <a:off x="5048251" y="876300"/>
              <a:ext cx="390525" cy="655638"/>
            </a:xfrm>
            <a:custGeom>
              <a:avLst/>
              <a:gdLst>
                <a:gd name="T0" fmla="*/ 94 w 132"/>
                <a:gd name="T1" fmla="*/ 28 h 222"/>
                <a:gd name="T2" fmla="*/ 66 w 132"/>
                <a:gd name="T3" fmla="*/ 0 h 222"/>
                <a:gd name="T4" fmla="*/ 37 w 132"/>
                <a:gd name="T5" fmla="*/ 28 h 222"/>
                <a:gd name="T6" fmla="*/ 52 w 132"/>
                <a:gd name="T7" fmla="*/ 53 h 222"/>
                <a:gd name="T8" fmla="*/ 0 w 132"/>
                <a:gd name="T9" fmla="*/ 222 h 222"/>
                <a:gd name="T10" fmla="*/ 35 w 132"/>
                <a:gd name="T11" fmla="*/ 222 h 222"/>
                <a:gd name="T12" fmla="*/ 66 w 132"/>
                <a:gd name="T13" fmla="*/ 182 h 222"/>
                <a:gd name="T14" fmla="*/ 96 w 132"/>
                <a:gd name="T15" fmla="*/ 222 h 222"/>
                <a:gd name="T16" fmla="*/ 132 w 132"/>
                <a:gd name="T17" fmla="*/ 222 h 222"/>
                <a:gd name="T18" fmla="*/ 79 w 132"/>
                <a:gd name="T19" fmla="*/ 53 h 222"/>
                <a:gd name="T20" fmla="*/ 94 w 132"/>
                <a:gd name="T21" fmla="*/ 28 h 222"/>
                <a:gd name="T22" fmla="*/ 66 w 132"/>
                <a:gd name="T23" fmla="*/ 150 h 222"/>
                <a:gd name="T24" fmla="*/ 48 w 132"/>
                <a:gd name="T25" fmla="*/ 133 h 222"/>
                <a:gd name="T26" fmla="*/ 66 w 132"/>
                <a:gd name="T27" fmla="*/ 116 h 222"/>
                <a:gd name="T28" fmla="*/ 83 w 132"/>
                <a:gd name="T29" fmla="*/ 133 h 222"/>
                <a:gd name="T30" fmla="*/ 66 w 132"/>
                <a:gd name="T31" fmla="*/ 15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222">
                  <a:moveTo>
                    <a:pt x="94" y="28"/>
                  </a:moveTo>
                  <a:cubicBezTo>
                    <a:pt x="94" y="12"/>
                    <a:pt x="81" y="0"/>
                    <a:pt x="66" y="0"/>
                  </a:cubicBezTo>
                  <a:cubicBezTo>
                    <a:pt x="50" y="0"/>
                    <a:pt x="37" y="12"/>
                    <a:pt x="37" y="28"/>
                  </a:cubicBezTo>
                  <a:cubicBezTo>
                    <a:pt x="37" y="39"/>
                    <a:pt x="44" y="48"/>
                    <a:pt x="52" y="53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2"/>
                    <a:pt x="35" y="222"/>
                    <a:pt x="35" y="222"/>
                  </a:cubicBezTo>
                  <a:cubicBezTo>
                    <a:pt x="43" y="178"/>
                    <a:pt x="66" y="182"/>
                    <a:pt x="66" y="182"/>
                  </a:cubicBezTo>
                  <a:cubicBezTo>
                    <a:pt x="66" y="182"/>
                    <a:pt x="88" y="178"/>
                    <a:pt x="96" y="222"/>
                  </a:cubicBezTo>
                  <a:cubicBezTo>
                    <a:pt x="132" y="222"/>
                    <a:pt x="132" y="222"/>
                    <a:pt x="132" y="22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8" y="48"/>
                    <a:pt x="94" y="39"/>
                    <a:pt x="94" y="28"/>
                  </a:cubicBezTo>
                  <a:close/>
                  <a:moveTo>
                    <a:pt x="66" y="150"/>
                  </a:moveTo>
                  <a:cubicBezTo>
                    <a:pt x="56" y="150"/>
                    <a:pt x="48" y="143"/>
                    <a:pt x="48" y="133"/>
                  </a:cubicBezTo>
                  <a:cubicBezTo>
                    <a:pt x="48" y="123"/>
                    <a:pt x="56" y="116"/>
                    <a:pt x="66" y="116"/>
                  </a:cubicBezTo>
                  <a:cubicBezTo>
                    <a:pt x="75" y="116"/>
                    <a:pt x="83" y="123"/>
                    <a:pt x="83" y="133"/>
                  </a:cubicBezTo>
                  <a:cubicBezTo>
                    <a:pt x="83" y="143"/>
                    <a:pt x="75" y="150"/>
                    <a:pt x="66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92955" y="863439"/>
            <a:ext cx="419102" cy="559124"/>
            <a:chOff x="4897438" y="612775"/>
            <a:chExt cx="688975" cy="919163"/>
          </a:xfrm>
          <a:solidFill>
            <a:schemeClr val="accent3"/>
          </a:solidFill>
        </p:grpSpPr>
        <p:sp>
          <p:nvSpPr>
            <p:cNvPr id="78" name="Freeform 43"/>
            <p:cNvSpPr>
              <a:spLocks/>
            </p:cNvSpPr>
            <p:nvPr/>
          </p:nvSpPr>
          <p:spPr bwMode="auto">
            <a:xfrm>
              <a:off x="4897438" y="612775"/>
              <a:ext cx="688975" cy="652463"/>
            </a:xfrm>
            <a:custGeom>
              <a:avLst/>
              <a:gdLst>
                <a:gd name="T0" fmla="*/ 117 w 233"/>
                <a:gd name="T1" fmla="*/ 0 h 221"/>
                <a:gd name="T2" fmla="*/ 0 w 233"/>
                <a:gd name="T3" fmla="*/ 117 h 221"/>
                <a:gd name="T4" fmla="*/ 64 w 233"/>
                <a:gd name="T5" fmla="*/ 221 h 221"/>
                <a:gd name="T6" fmla="*/ 71 w 233"/>
                <a:gd name="T7" fmla="*/ 199 h 221"/>
                <a:gd name="T8" fmla="*/ 22 w 233"/>
                <a:gd name="T9" fmla="*/ 117 h 221"/>
                <a:gd name="T10" fmla="*/ 117 w 233"/>
                <a:gd name="T11" fmla="*/ 23 h 221"/>
                <a:gd name="T12" fmla="*/ 211 w 233"/>
                <a:gd name="T13" fmla="*/ 117 h 221"/>
                <a:gd name="T14" fmla="*/ 162 w 233"/>
                <a:gd name="T15" fmla="*/ 199 h 221"/>
                <a:gd name="T16" fmla="*/ 169 w 233"/>
                <a:gd name="T17" fmla="*/ 221 h 221"/>
                <a:gd name="T18" fmla="*/ 233 w 233"/>
                <a:gd name="T19" fmla="*/ 117 h 221"/>
                <a:gd name="T20" fmla="*/ 117 w 233"/>
                <a:gd name="T2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21">
                  <a:moveTo>
                    <a:pt x="117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63"/>
                    <a:pt x="26" y="202"/>
                    <a:pt x="64" y="221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42" y="183"/>
                    <a:pt x="22" y="152"/>
                    <a:pt x="22" y="117"/>
                  </a:cubicBezTo>
                  <a:cubicBezTo>
                    <a:pt x="22" y="65"/>
                    <a:pt x="65" y="23"/>
                    <a:pt x="117" y="23"/>
                  </a:cubicBezTo>
                  <a:cubicBezTo>
                    <a:pt x="169" y="23"/>
                    <a:pt x="211" y="65"/>
                    <a:pt x="211" y="117"/>
                  </a:cubicBezTo>
                  <a:cubicBezTo>
                    <a:pt x="211" y="152"/>
                    <a:pt x="191" y="183"/>
                    <a:pt x="162" y="199"/>
                  </a:cubicBezTo>
                  <a:cubicBezTo>
                    <a:pt x="169" y="221"/>
                    <a:pt x="169" y="221"/>
                    <a:pt x="169" y="221"/>
                  </a:cubicBezTo>
                  <a:cubicBezTo>
                    <a:pt x="207" y="202"/>
                    <a:pt x="233" y="163"/>
                    <a:pt x="233" y="117"/>
                  </a:cubicBezTo>
                  <a:cubicBezTo>
                    <a:pt x="233" y="53"/>
                    <a:pt x="181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4"/>
            <p:cNvSpPr>
              <a:spLocks/>
            </p:cNvSpPr>
            <p:nvPr/>
          </p:nvSpPr>
          <p:spPr bwMode="auto">
            <a:xfrm>
              <a:off x="5037138" y="750888"/>
              <a:ext cx="414338" cy="382588"/>
            </a:xfrm>
            <a:custGeom>
              <a:avLst/>
              <a:gdLst>
                <a:gd name="T0" fmla="*/ 103 w 140"/>
                <a:gd name="T1" fmla="*/ 115 h 129"/>
                <a:gd name="T2" fmla="*/ 107 w 140"/>
                <a:gd name="T3" fmla="*/ 129 h 129"/>
                <a:gd name="T4" fmla="*/ 140 w 140"/>
                <a:gd name="T5" fmla="*/ 70 h 129"/>
                <a:gd name="T6" fmla="*/ 70 w 140"/>
                <a:gd name="T7" fmla="*/ 0 h 129"/>
                <a:gd name="T8" fmla="*/ 0 w 140"/>
                <a:gd name="T9" fmla="*/ 70 h 129"/>
                <a:gd name="T10" fmla="*/ 32 w 140"/>
                <a:gd name="T11" fmla="*/ 129 h 129"/>
                <a:gd name="T12" fmla="*/ 36 w 140"/>
                <a:gd name="T13" fmla="*/ 115 h 129"/>
                <a:gd name="T14" fmla="*/ 13 w 140"/>
                <a:gd name="T15" fmla="*/ 70 h 129"/>
                <a:gd name="T16" fmla="*/ 70 w 140"/>
                <a:gd name="T17" fmla="*/ 14 h 129"/>
                <a:gd name="T18" fmla="*/ 126 w 140"/>
                <a:gd name="T19" fmla="*/ 70 h 129"/>
                <a:gd name="T20" fmla="*/ 103 w 140"/>
                <a:gd name="T21" fmla="*/ 1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29">
                  <a:moveTo>
                    <a:pt x="103" y="115"/>
                  </a:moveTo>
                  <a:cubicBezTo>
                    <a:pt x="107" y="129"/>
                    <a:pt x="107" y="129"/>
                    <a:pt x="107" y="129"/>
                  </a:cubicBezTo>
                  <a:cubicBezTo>
                    <a:pt x="127" y="116"/>
                    <a:pt x="140" y="95"/>
                    <a:pt x="140" y="70"/>
                  </a:cubicBezTo>
                  <a:cubicBezTo>
                    <a:pt x="140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95"/>
                    <a:pt x="12" y="116"/>
                    <a:pt x="32" y="129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22" y="105"/>
                    <a:pt x="13" y="88"/>
                    <a:pt x="13" y="70"/>
                  </a:cubicBezTo>
                  <a:cubicBezTo>
                    <a:pt x="13" y="39"/>
                    <a:pt x="39" y="14"/>
                    <a:pt x="70" y="14"/>
                  </a:cubicBezTo>
                  <a:cubicBezTo>
                    <a:pt x="101" y="14"/>
                    <a:pt x="126" y="39"/>
                    <a:pt x="126" y="70"/>
                  </a:cubicBezTo>
                  <a:cubicBezTo>
                    <a:pt x="126" y="88"/>
                    <a:pt x="117" y="105"/>
                    <a:pt x="103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5"/>
            <p:cNvSpPr>
              <a:spLocks noEditPoints="1"/>
            </p:cNvSpPr>
            <p:nvPr/>
          </p:nvSpPr>
          <p:spPr bwMode="auto">
            <a:xfrm>
              <a:off x="5048251" y="876300"/>
              <a:ext cx="390525" cy="655638"/>
            </a:xfrm>
            <a:custGeom>
              <a:avLst/>
              <a:gdLst>
                <a:gd name="T0" fmla="*/ 94 w 132"/>
                <a:gd name="T1" fmla="*/ 28 h 222"/>
                <a:gd name="T2" fmla="*/ 66 w 132"/>
                <a:gd name="T3" fmla="*/ 0 h 222"/>
                <a:gd name="T4" fmla="*/ 37 w 132"/>
                <a:gd name="T5" fmla="*/ 28 h 222"/>
                <a:gd name="T6" fmla="*/ 52 w 132"/>
                <a:gd name="T7" fmla="*/ 53 h 222"/>
                <a:gd name="T8" fmla="*/ 0 w 132"/>
                <a:gd name="T9" fmla="*/ 222 h 222"/>
                <a:gd name="T10" fmla="*/ 35 w 132"/>
                <a:gd name="T11" fmla="*/ 222 h 222"/>
                <a:gd name="T12" fmla="*/ 66 w 132"/>
                <a:gd name="T13" fmla="*/ 182 h 222"/>
                <a:gd name="T14" fmla="*/ 96 w 132"/>
                <a:gd name="T15" fmla="*/ 222 h 222"/>
                <a:gd name="T16" fmla="*/ 132 w 132"/>
                <a:gd name="T17" fmla="*/ 222 h 222"/>
                <a:gd name="T18" fmla="*/ 79 w 132"/>
                <a:gd name="T19" fmla="*/ 53 h 222"/>
                <a:gd name="T20" fmla="*/ 94 w 132"/>
                <a:gd name="T21" fmla="*/ 28 h 222"/>
                <a:gd name="T22" fmla="*/ 66 w 132"/>
                <a:gd name="T23" fmla="*/ 150 h 222"/>
                <a:gd name="T24" fmla="*/ 48 w 132"/>
                <a:gd name="T25" fmla="*/ 133 h 222"/>
                <a:gd name="T26" fmla="*/ 66 w 132"/>
                <a:gd name="T27" fmla="*/ 116 h 222"/>
                <a:gd name="T28" fmla="*/ 83 w 132"/>
                <a:gd name="T29" fmla="*/ 133 h 222"/>
                <a:gd name="T30" fmla="*/ 66 w 132"/>
                <a:gd name="T31" fmla="*/ 15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222">
                  <a:moveTo>
                    <a:pt x="94" y="28"/>
                  </a:moveTo>
                  <a:cubicBezTo>
                    <a:pt x="94" y="12"/>
                    <a:pt x="81" y="0"/>
                    <a:pt x="66" y="0"/>
                  </a:cubicBezTo>
                  <a:cubicBezTo>
                    <a:pt x="50" y="0"/>
                    <a:pt x="37" y="12"/>
                    <a:pt x="37" y="28"/>
                  </a:cubicBezTo>
                  <a:cubicBezTo>
                    <a:pt x="37" y="39"/>
                    <a:pt x="44" y="48"/>
                    <a:pt x="52" y="53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2"/>
                    <a:pt x="35" y="222"/>
                    <a:pt x="35" y="222"/>
                  </a:cubicBezTo>
                  <a:cubicBezTo>
                    <a:pt x="43" y="178"/>
                    <a:pt x="66" y="182"/>
                    <a:pt x="66" y="182"/>
                  </a:cubicBezTo>
                  <a:cubicBezTo>
                    <a:pt x="66" y="182"/>
                    <a:pt x="88" y="178"/>
                    <a:pt x="96" y="222"/>
                  </a:cubicBezTo>
                  <a:cubicBezTo>
                    <a:pt x="132" y="222"/>
                    <a:pt x="132" y="222"/>
                    <a:pt x="132" y="22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8" y="48"/>
                    <a:pt x="94" y="39"/>
                    <a:pt x="94" y="28"/>
                  </a:cubicBezTo>
                  <a:close/>
                  <a:moveTo>
                    <a:pt x="66" y="150"/>
                  </a:moveTo>
                  <a:cubicBezTo>
                    <a:pt x="56" y="150"/>
                    <a:pt x="48" y="143"/>
                    <a:pt x="48" y="133"/>
                  </a:cubicBezTo>
                  <a:cubicBezTo>
                    <a:pt x="48" y="123"/>
                    <a:pt x="56" y="116"/>
                    <a:pt x="66" y="116"/>
                  </a:cubicBezTo>
                  <a:cubicBezTo>
                    <a:pt x="75" y="116"/>
                    <a:pt x="83" y="123"/>
                    <a:pt x="83" y="133"/>
                  </a:cubicBezTo>
                  <a:cubicBezTo>
                    <a:pt x="83" y="143"/>
                    <a:pt x="75" y="150"/>
                    <a:pt x="66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94851" cy="584775"/>
          </a:xfrm>
        </p:spPr>
        <p:txBody>
          <a:bodyPr/>
          <a:lstStyle/>
          <a:p>
            <a:r>
              <a:rPr lang="en-US" b="0" dirty="0"/>
              <a:t>At CLIENT, our tools enabled to tailor and rollout a training program to &gt;120 sales professionals in a 3 week effort</a:t>
            </a:r>
            <a:endParaRPr lang="nl-NL" b="0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816593" y="1507808"/>
            <a:ext cx="1334143" cy="99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7"/>
          <p:cNvSpPr txBox="1">
            <a:spLocks/>
          </p:cNvSpPr>
          <p:nvPr/>
        </p:nvSpPr>
        <p:spPr>
          <a:xfrm>
            <a:off x="4309677" y="1507808"/>
            <a:ext cx="18407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b="1" i="1" dirty="0">
                <a:solidFill>
                  <a:srgbClr val="0066CC"/>
                </a:solidFill>
              </a:rPr>
              <a:t>2-day training program </a:t>
            </a:r>
            <a:r>
              <a:rPr lang="en-US" sz="1400" dirty="0">
                <a:solidFill>
                  <a:srgbClr val="000000"/>
                </a:solidFill>
              </a:rPr>
              <a:t>grounded in value proposition cookbook methodology</a:t>
            </a:r>
            <a:endParaRPr lang="en-US" sz="1400" b="1" i="1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816593" y="2699929"/>
            <a:ext cx="1334143" cy="99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7"/>
          <p:cNvSpPr txBox="1">
            <a:spLocks/>
          </p:cNvSpPr>
          <p:nvPr/>
        </p:nvSpPr>
        <p:spPr>
          <a:xfrm>
            <a:off x="4309677" y="2699929"/>
            <a:ext cx="18407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b="1" i="1" dirty="0">
                <a:solidFill>
                  <a:srgbClr val="0066CC"/>
                </a:solidFill>
              </a:rPr>
              <a:t>1 client specific practice case</a:t>
            </a:r>
            <a:r>
              <a:rPr lang="en-US" sz="1400" dirty="0">
                <a:solidFill>
                  <a:srgbClr val="000000"/>
                </a:solidFill>
              </a:rPr>
              <a:t>, leveraging insights from pilot cases</a:t>
            </a:r>
            <a:endParaRPr lang="en-US" sz="1400" b="1" i="1" dirty="0">
              <a:solidFill>
                <a:schemeClr val="accent3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816593" y="3892050"/>
            <a:ext cx="1334143" cy="99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Rectangle 7"/>
          <p:cNvSpPr txBox="1">
            <a:spLocks/>
          </p:cNvSpPr>
          <p:nvPr/>
        </p:nvSpPr>
        <p:spPr>
          <a:xfrm>
            <a:off x="4309677" y="3892050"/>
            <a:ext cx="18407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b="1" i="1" dirty="0">
                <a:solidFill>
                  <a:srgbClr val="0066CC"/>
                </a:solidFill>
              </a:rPr>
              <a:t>6 role plays </a:t>
            </a:r>
            <a:r>
              <a:rPr lang="en-US" sz="1400" dirty="0">
                <a:solidFill>
                  <a:srgbClr val="000000"/>
                </a:solidFill>
              </a:rPr>
              <a:t>for direct feedback on actual behavior</a:t>
            </a:r>
            <a:endParaRPr lang="en-US" sz="1400" b="1" i="1" dirty="0">
              <a:solidFill>
                <a:schemeClr val="accent3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816593" y="5084172"/>
            <a:ext cx="1334143" cy="99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 7"/>
          <p:cNvSpPr txBox="1">
            <a:spLocks/>
          </p:cNvSpPr>
          <p:nvPr/>
        </p:nvSpPr>
        <p:spPr>
          <a:xfrm>
            <a:off x="4309677" y="5084172"/>
            <a:ext cx="18407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b="1" i="1" dirty="0">
                <a:solidFill>
                  <a:srgbClr val="0066CC"/>
                </a:solidFill>
              </a:rPr>
              <a:t>3 mindset change modules </a:t>
            </a:r>
            <a:r>
              <a:rPr lang="en-US" sz="1400" dirty="0">
                <a:solidFill>
                  <a:srgbClr val="000000"/>
                </a:solidFill>
              </a:rPr>
              <a:t>to increase sense of ownership</a:t>
            </a:r>
            <a:endParaRPr lang="en-US" sz="1400" b="1" i="1" dirty="0">
              <a:solidFill>
                <a:schemeClr val="accent3"/>
              </a:solidFill>
            </a:endParaRPr>
          </a:p>
        </p:txBody>
      </p:sp>
      <p:sp>
        <p:nvSpPr>
          <p:cNvPr id="11" name="Rectangle 12"/>
          <p:cNvSpPr txBox="1"/>
          <p:nvPr/>
        </p:nvSpPr>
        <p:spPr>
          <a:xfrm>
            <a:off x="6620770" y="1507808"/>
            <a:ext cx="2066029" cy="35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3"/>
                </a:solidFill>
              </a:rPr>
              <a:t>&gt;120 people trained </a:t>
            </a:r>
            <a:r>
              <a:rPr lang="en-US" sz="1400" dirty="0"/>
              <a:t>in 5 sessions across regions in 3 weeks</a:t>
            </a: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3"/>
                </a:solidFill>
              </a:rPr>
              <a:t>8 step methodology institutionalized</a:t>
            </a:r>
            <a:r>
              <a:rPr lang="en-US" sz="1400" dirty="0"/>
              <a:t>, creating clarity in collaboration and reviews</a:t>
            </a: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3"/>
                </a:solidFill>
              </a:rPr>
              <a:t>Monthly platform for peer-to-peer reviews </a:t>
            </a:r>
            <a:r>
              <a:rPr lang="en-US" sz="1400" dirty="0"/>
              <a:t>of value propositions and account plans</a:t>
            </a:r>
          </a:p>
        </p:txBody>
      </p:sp>
      <p:sp>
        <p:nvSpPr>
          <p:cNvPr id="18" name="Rectangle 18"/>
          <p:cNvSpPr txBox="1"/>
          <p:nvPr/>
        </p:nvSpPr>
        <p:spPr>
          <a:xfrm>
            <a:off x="119063" y="1507808"/>
            <a:ext cx="2390349" cy="453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3"/>
                </a:solidFill>
              </a:rPr>
              <a:t>Aggressive growth targets requiring solution selling at scale …</a:t>
            </a:r>
          </a:p>
          <a:p>
            <a:pPr lvl="2">
              <a:spcBef>
                <a:spcPct val="10000"/>
              </a:spcBef>
            </a:pPr>
            <a:r>
              <a:rPr lang="en-US" sz="1400" dirty="0"/>
              <a:t>45% growth aspiration</a:t>
            </a: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3"/>
                </a:solidFill>
              </a:rPr>
              <a:t>… while the </a:t>
            </a:r>
            <a:r>
              <a:rPr lang="en-US" b="1" i="1" dirty="0" err="1">
                <a:solidFill>
                  <a:schemeClr val="accent3"/>
                </a:solidFill>
              </a:rPr>
              <a:t>salesforce</a:t>
            </a:r>
            <a:r>
              <a:rPr lang="en-US" b="1" i="1" dirty="0">
                <a:solidFill>
                  <a:schemeClr val="accent3"/>
                </a:solidFill>
              </a:rPr>
              <a:t> focused on short term </a:t>
            </a:r>
            <a:r>
              <a:rPr lang="en-US" b="1" i="1" dirty="0" err="1">
                <a:solidFill>
                  <a:schemeClr val="accent3"/>
                </a:solidFill>
              </a:rPr>
              <a:t>RfPs</a:t>
            </a:r>
            <a:r>
              <a:rPr lang="en-US" b="1" i="1" dirty="0">
                <a:solidFill>
                  <a:schemeClr val="accent3"/>
                </a:solidFill>
              </a:rPr>
              <a:t> only …</a:t>
            </a:r>
          </a:p>
          <a:p>
            <a:pPr lvl="2">
              <a:spcBef>
                <a:spcPct val="10000"/>
              </a:spcBef>
            </a:pPr>
            <a:r>
              <a:rPr lang="en-US" sz="1400" dirty="0"/>
              <a:t>Large deals only 38% </a:t>
            </a:r>
            <a:br>
              <a:rPr lang="en-US" sz="1400" dirty="0"/>
            </a:br>
            <a:r>
              <a:rPr lang="en-US" sz="1400" dirty="0"/>
              <a:t>of revenue</a:t>
            </a:r>
          </a:p>
          <a:p>
            <a:pPr lvl="2">
              <a:spcBef>
                <a:spcPct val="10000"/>
              </a:spcBef>
            </a:pPr>
            <a:r>
              <a:rPr lang="en-US" sz="1400" dirty="0"/>
              <a:t>Partnerships only 13% of revenue</a:t>
            </a: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3"/>
                </a:solidFill>
              </a:rPr>
              <a:t>… and lacked both will and skill to change</a:t>
            </a:r>
          </a:p>
          <a:p>
            <a:pPr lvl="2">
              <a:spcBef>
                <a:spcPct val="10000"/>
              </a:spcBef>
            </a:pPr>
            <a:r>
              <a:rPr lang="en-US" sz="1400" dirty="0"/>
              <a:t>Tendency to externalize challenges with solution selling</a:t>
            </a:r>
          </a:p>
          <a:p>
            <a:pPr lvl="2">
              <a:spcBef>
                <a:spcPct val="10000"/>
              </a:spcBef>
            </a:pPr>
            <a:r>
              <a:rPr lang="en-US" sz="1400" dirty="0"/>
              <a:t>Previous training in theory, but no practice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75" y="859631"/>
            <a:ext cx="8958263" cy="588418"/>
          </a:xfrm>
          <a:prstGeom prst="rect">
            <a:avLst/>
          </a:prstGeom>
          <a:gradFill>
            <a:gsLst>
              <a:gs pos="11000">
                <a:schemeClr val="accent3">
                  <a:alpha val="86000"/>
                </a:schemeClr>
              </a:gs>
              <a:gs pos="93000">
                <a:schemeClr val="accent4">
                  <a:lumMod val="75000"/>
                  <a:alpha val="82000"/>
                </a:schemeClr>
              </a:gs>
            </a:gsLst>
            <a:lin ang="27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2816593" y="1030730"/>
            <a:ext cx="32576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Tools we brought and tailored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6620770" y="1030730"/>
            <a:ext cx="20660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19063" y="1030730"/>
            <a:ext cx="23903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The challenge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479612" y="1062256"/>
            <a:ext cx="183170" cy="183168"/>
            <a:chOff x="3068570" y="1162012"/>
            <a:chExt cx="183170" cy="183168"/>
          </a:xfrm>
        </p:grpSpPr>
        <p:sp>
          <p:nvSpPr>
            <p:cNvPr id="53" name="Oval 12"/>
            <p:cNvSpPr>
              <a:spLocks noChangeArrowheads="1"/>
            </p:cNvSpPr>
            <p:nvPr/>
          </p:nvSpPr>
          <p:spPr bwMode="gray">
            <a:xfrm>
              <a:off x="3068570" y="1162012"/>
              <a:ext cx="183170" cy="1831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4704" tIns="71797" rIns="71797" bIns="71797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00">
                <a:latin typeface="+mn-lt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gray">
            <a:xfrm>
              <a:off x="3120543" y="1195428"/>
              <a:ext cx="99011" cy="116336"/>
            </a:xfrm>
            <a:custGeom>
              <a:avLst/>
              <a:gdLst>
                <a:gd name="T0" fmla="*/ 80 w 80"/>
                <a:gd name="T1" fmla="*/ 47 h 94"/>
                <a:gd name="T2" fmla="*/ 0 w 80"/>
                <a:gd name="T3" fmla="*/ 0 h 94"/>
                <a:gd name="T4" fmla="*/ 23 w 80"/>
                <a:gd name="T5" fmla="*/ 46 h 94"/>
                <a:gd name="T6" fmla="*/ 0 w 80"/>
                <a:gd name="T7" fmla="*/ 94 h 94"/>
                <a:gd name="T8" fmla="*/ 80 w 80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94">
                  <a:moveTo>
                    <a:pt x="80" y="47"/>
                  </a:moveTo>
                  <a:lnTo>
                    <a:pt x="0" y="0"/>
                  </a:lnTo>
                  <a:lnTo>
                    <a:pt x="23" y="46"/>
                  </a:lnTo>
                  <a:lnTo>
                    <a:pt x="0" y="94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296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165" tIns="45586" rIns="91165" bIns="455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00">
                <a:latin typeface="+mn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96445" y="1062256"/>
            <a:ext cx="183170" cy="183168"/>
            <a:chOff x="3068570" y="1162012"/>
            <a:chExt cx="183170" cy="183168"/>
          </a:xfrm>
        </p:grpSpPr>
        <p:sp>
          <p:nvSpPr>
            <p:cNvPr id="67" name="Oval 12"/>
            <p:cNvSpPr>
              <a:spLocks noChangeArrowheads="1"/>
            </p:cNvSpPr>
            <p:nvPr/>
          </p:nvSpPr>
          <p:spPr bwMode="gray">
            <a:xfrm>
              <a:off x="3068570" y="1162012"/>
              <a:ext cx="183170" cy="1831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4704" tIns="71797" rIns="71797" bIns="71797" numCol="1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00">
                <a:latin typeface="+mn-lt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3120543" y="1195428"/>
              <a:ext cx="99011" cy="116336"/>
            </a:xfrm>
            <a:custGeom>
              <a:avLst/>
              <a:gdLst>
                <a:gd name="T0" fmla="*/ 80 w 80"/>
                <a:gd name="T1" fmla="*/ 47 h 94"/>
                <a:gd name="T2" fmla="*/ 0 w 80"/>
                <a:gd name="T3" fmla="*/ 0 h 94"/>
                <a:gd name="T4" fmla="*/ 23 w 80"/>
                <a:gd name="T5" fmla="*/ 46 h 94"/>
                <a:gd name="T6" fmla="*/ 0 w 80"/>
                <a:gd name="T7" fmla="*/ 94 h 94"/>
                <a:gd name="T8" fmla="*/ 80 w 80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94">
                  <a:moveTo>
                    <a:pt x="80" y="47"/>
                  </a:moveTo>
                  <a:lnTo>
                    <a:pt x="0" y="0"/>
                  </a:lnTo>
                  <a:lnTo>
                    <a:pt x="23" y="46"/>
                  </a:lnTo>
                  <a:lnTo>
                    <a:pt x="0" y="94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296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165" tIns="45586" rIns="91165" bIns="455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000">
                <a:latin typeface="+mn-lt"/>
              </a:endParaRPr>
            </a:p>
          </p:txBody>
        </p:sp>
      </p:grp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2571197" y="1505715"/>
            <a:ext cx="0" cy="4707115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6388030" y="1505715"/>
            <a:ext cx="0" cy="4707115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">
            <a:extLst>
              <a:ext uri="{FF2B5EF4-FFF2-40B4-BE49-F238E27FC236}">
                <a16:creationId xmlns:a16="http://schemas.microsoft.com/office/drawing/2014/main" id="{CCA68BF2-CC8A-D145-8054-2F6D04906E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Telecommunications (TMT)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EC27404C-DCA1-3940-8482-883BEE7C48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TEL007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73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TPVERSION" val="5"/>
  <p:tag name="TPFULLVERSION" val="5.3.1.3337"/>
  <p:tag name="PPTVERSION" val="14"/>
  <p:tag name="TPOS" val="2"/>
  <p:tag name="ISNEWSLIDENUMBER" val="True"/>
  <p:tag name="NEWNAMES" val="True"/>
  <p:tag name="PREVIOUSNAME" val="C:\Users\Anuradha Sarin\Documents\13 Sales Compass\13 B_ S&amp;C Case Library\Cases 2017-18\201828_Solution selling - 1 page case example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4823</TotalTime>
  <Words>140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Verdana</vt:lpstr>
      <vt:lpstr>blank</vt:lpstr>
      <vt:lpstr>1_blank</vt:lpstr>
      <vt:lpstr>think-cell Slide</vt:lpstr>
      <vt:lpstr>At CLIENT, our tools enabled to tailor and rollout a training program to &gt;120 sales professionals in a 3 week effort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Value (StV) in High Tech</dc:title>
  <dc:creator>Jop Gerritsen</dc:creator>
  <cp:lastModifiedBy>Petra Vincent</cp:lastModifiedBy>
  <cp:revision>379</cp:revision>
  <cp:lastPrinted>2015-06-04T12:42:56Z</cp:lastPrinted>
  <dcterms:created xsi:type="dcterms:W3CDTF">2014-12-09T11:37:45Z</dcterms:created>
  <dcterms:modified xsi:type="dcterms:W3CDTF">2019-03-12T05:02:25Z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