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667" r:id="rId2"/>
    <p:sldMasterId id="2147483671" r:id="rId3"/>
  </p:sldMasterIdLst>
  <p:notesMasterIdLst>
    <p:notesMasterId r:id="rId5"/>
  </p:notesMasterIdLst>
  <p:handoutMasterIdLst>
    <p:handoutMasterId r:id="rId6"/>
  </p:handoutMasterIdLst>
  <p:sldIdLst>
    <p:sldId id="258" r:id="rId4"/>
  </p:sldIdLst>
  <p:sldSz cx="11949113" cy="6721475"/>
  <p:notesSz cx="7099300" cy="10234613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2" autoAdjust="0"/>
    <p:restoredTop sz="96814" autoAdjust="0"/>
  </p:normalViewPr>
  <p:slideViewPr>
    <p:cSldViewPr snapToGrid="0" snapToObjects="1">
      <p:cViewPr varScale="1">
        <p:scale>
          <a:sx n="127" d="100"/>
          <a:sy n="127" d="100"/>
        </p:scale>
        <p:origin x="632" y="176"/>
      </p:cViewPr>
      <p:guideLst>
        <p:guide orient="horz" pos="2117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0719" y="549825"/>
            <a:ext cx="6647971" cy="3739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74896" y="5499465"/>
            <a:ext cx="6049780" cy="126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5558" y="9842082"/>
            <a:ext cx="563197" cy="190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898690" y="117994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58.xml"/><Relationship Id="rId7" Type="http://schemas.openxmlformats.org/officeDocument/2006/relationships/image" Target="../media/image2.emf"/><Relationship Id="rId2" Type="http://schemas.openxmlformats.org/officeDocument/2006/relationships/tags" Target="../tags/tag5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jpg"/><Relationship Id="rId4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4.emf"/><Relationship Id="rId2" Type="http://schemas.openxmlformats.org/officeDocument/2006/relationships/tags" Target="../tags/tag6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.jp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9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9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84542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9/25/2018 4:53 PM Central European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2D0DCE-CDCF-4279-9C42-4592E8D9FA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15019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8" name="think-cell Slide" r:id="rId5" imgW="386" imgH="386" progId="TCLayout.ActiveDocument.1">
                  <p:embed/>
                </p:oleObj>
              </mc:Choice>
              <mc:Fallback>
                <p:oleObj name="think-cell Slide" r:id="rId5" imgW="386" imgH="38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837843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4" name="background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15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784542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2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18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19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9/25/2018 4:53 PM Central European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21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2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3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4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60" y="230189"/>
            <a:ext cx="10257860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id="{E2C70A52-20E0-44EE-80F1-358CF5856D90}"/>
              </a:ext>
            </a:extLst>
          </p:cNvPr>
          <p:cNvSpPr/>
          <p:nvPr/>
        </p:nvSpPr>
        <p:spPr>
          <a:xfrm flipV="1">
            <a:off x="10242430" y="-13134"/>
            <a:ext cx="1701610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100" y="-4953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5" pos="7340" userDrawn="1">
          <p15:clr>
            <a:srgbClr val="F26B43"/>
          </p15:clr>
        </p15:guide>
        <p15:guide id="6" pos="99" userDrawn="1">
          <p15:clr>
            <a:srgbClr val="F26B43"/>
          </p15:clr>
        </p15:guide>
        <p15:guide id="7" orient="horz" pos="688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C2D0DCE-CDCF-4279-9C42-4592E8D9FA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915019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4" name="think-cell Slide" r:id="rId6" imgW="386" imgH="386" progId="TCLayout.ActiveDocument.1">
                  <p:embed/>
                </p:oleObj>
              </mc:Choice>
              <mc:Fallback>
                <p:oleObj name="think-cell Slide" r:id="rId6" imgW="386" imgH="38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11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5" pos="5008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6" userDrawn="1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tags" Target="../tags/tag43.xml"/><Relationship Id="rId39" Type="http://schemas.openxmlformats.org/officeDocument/2006/relationships/tags" Target="../tags/tag56.xml"/><Relationship Id="rId21" Type="http://schemas.openxmlformats.org/officeDocument/2006/relationships/tags" Target="../tags/tag38.xml"/><Relationship Id="rId34" Type="http://schemas.openxmlformats.org/officeDocument/2006/relationships/tags" Target="../tags/tag51.xml"/><Relationship Id="rId42" Type="http://schemas.openxmlformats.org/officeDocument/2006/relationships/oleObject" Target="../embeddings/oleObject5.bin"/><Relationship Id="rId7" Type="http://schemas.openxmlformats.org/officeDocument/2006/relationships/tags" Target="../tags/tag24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29" Type="http://schemas.openxmlformats.org/officeDocument/2006/relationships/tags" Target="../tags/tag46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32" Type="http://schemas.openxmlformats.org/officeDocument/2006/relationships/tags" Target="../tags/tag49.xml"/><Relationship Id="rId37" Type="http://schemas.openxmlformats.org/officeDocument/2006/relationships/tags" Target="../tags/tag54.xml"/><Relationship Id="rId40" Type="http://schemas.openxmlformats.org/officeDocument/2006/relationships/oleObject" Target="../embeddings/oleObject4.bin"/><Relationship Id="rId5" Type="http://schemas.openxmlformats.org/officeDocument/2006/relationships/vmlDrawing" Target="../drawings/vmlDrawing4.v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tags" Target="../tags/tag45.xml"/><Relationship Id="rId36" Type="http://schemas.openxmlformats.org/officeDocument/2006/relationships/tags" Target="../tags/tag53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tags" Target="../tags/tag48.xml"/><Relationship Id="rId4" Type="http://schemas.openxmlformats.org/officeDocument/2006/relationships/theme" Target="../theme/theme2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tags" Target="../tags/tag44.xml"/><Relationship Id="rId30" Type="http://schemas.openxmlformats.org/officeDocument/2006/relationships/tags" Target="../tags/tag47.xml"/><Relationship Id="rId35" Type="http://schemas.openxmlformats.org/officeDocument/2006/relationships/tags" Target="../tags/tag52.xml"/><Relationship Id="rId8" Type="http://schemas.openxmlformats.org/officeDocument/2006/relationships/tags" Target="../tags/tag25.xml"/><Relationship Id="rId3" Type="http://schemas.openxmlformats.org/officeDocument/2006/relationships/slideLayout" Target="../slideLayouts/slideLayout6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42.xml"/><Relationship Id="rId33" Type="http://schemas.openxmlformats.org/officeDocument/2006/relationships/tags" Target="../tags/tag50.xml"/><Relationship Id="rId38" Type="http://schemas.openxmlformats.org/officeDocument/2006/relationships/tags" Target="../tags/tag5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26" Type="http://schemas.openxmlformats.org/officeDocument/2006/relationships/tags" Target="../tags/tag84.xml"/><Relationship Id="rId39" Type="http://schemas.openxmlformats.org/officeDocument/2006/relationships/image" Target="../media/image1.emf"/><Relationship Id="rId21" Type="http://schemas.openxmlformats.org/officeDocument/2006/relationships/tags" Target="../tags/tag79.xml"/><Relationship Id="rId34" Type="http://schemas.openxmlformats.org/officeDocument/2006/relationships/tags" Target="../tags/tag92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5" Type="http://schemas.openxmlformats.org/officeDocument/2006/relationships/tags" Target="../tags/tag83.xml"/><Relationship Id="rId33" Type="http://schemas.openxmlformats.org/officeDocument/2006/relationships/tags" Target="../tags/tag91.xml"/><Relationship Id="rId38" Type="http://schemas.openxmlformats.org/officeDocument/2006/relationships/oleObject" Target="../embeddings/oleObject9.bin"/><Relationship Id="rId2" Type="http://schemas.openxmlformats.org/officeDocument/2006/relationships/slideLayout" Target="../slideLayouts/slideLayout8.xml"/><Relationship Id="rId16" Type="http://schemas.openxmlformats.org/officeDocument/2006/relationships/tags" Target="../tags/tag74.xml"/><Relationship Id="rId20" Type="http://schemas.openxmlformats.org/officeDocument/2006/relationships/tags" Target="../tags/tag78.xml"/><Relationship Id="rId29" Type="http://schemas.openxmlformats.org/officeDocument/2006/relationships/tags" Target="../tags/tag87.xml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tags" Target="../tags/tag82.xml"/><Relationship Id="rId32" Type="http://schemas.openxmlformats.org/officeDocument/2006/relationships/tags" Target="../tags/tag90.xml"/><Relationship Id="rId37" Type="http://schemas.openxmlformats.org/officeDocument/2006/relationships/tags" Target="../tags/tag95.xml"/><Relationship Id="rId5" Type="http://schemas.openxmlformats.org/officeDocument/2006/relationships/vmlDrawing" Target="../drawings/vmlDrawing7.vml"/><Relationship Id="rId15" Type="http://schemas.openxmlformats.org/officeDocument/2006/relationships/tags" Target="../tags/tag73.xml"/><Relationship Id="rId23" Type="http://schemas.openxmlformats.org/officeDocument/2006/relationships/tags" Target="../tags/tag81.xml"/><Relationship Id="rId28" Type="http://schemas.openxmlformats.org/officeDocument/2006/relationships/tags" Target="../tags/tag86.xml"/><Relationship Id="rId36" Type="http://schemas.openxmlformats.org/officeDocument/2006/relationships/tags" Target="../tags/tag94.xml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31" Type="http://schemas.openxmlformats.org/officeDocument/2006/relationships/tags" Target="../tags/tag89.xml"/><Relationship Id="rId4" Type="http://schemas.openxmlformats.org/officeDocument/2006/relationships/theme" Target="../theme/theme3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tags" Target="../tags/tag80.xml"/><Relationship Id="rId27" Type="http://schemas.openxmlformats.org/officeDocument/2006/relationships/tags" Target="../tags/tag85.xml"/><Relationship Id="rId30" Type="http://schemas.openxmlformats.org/officeDocument/2006/relationships/tags" Target="../tags/tag88.xml"/><Relationship Id="rId35" Type="http://schemas.openxmlformats.org/officeDocument/2006/relationships/tags" Target="../tags/tag93.xml"/><Relationship Id="rId8" Type="http://schemas.openxmlformats.org/officeDocument/2006/relationships/tags" Target="../tags/tag66.xml"/><Relationship Id="rId3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18256305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4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711431" y="1940592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9/25/2018 4:53 PM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160954871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40" imgW="270" imgH="270" progId="TCLayout.ActiveDocument.1">
                  <p:embed/>
                </p:oleObj>
              </mc:Choice>
              <mc:Fallback>
                <p:oleObj name="think-cell Slide" r:id="rId4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62" name="Object 6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182563054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42" imgW="270" imgH="270" progId="TCLayout.ActiveDocument.1">
                  <p:embed/>
                </p:oleObj>
              </mc:Choice>
              <mc:Fallback>
                <p:oleObj name="think-cell Slide" r:id="rId4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4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65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66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6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9" name="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7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7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8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8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9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0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0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0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0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0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11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8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58" y="6305945"/>
            <a:ext cx="11398754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58" y="6507558"/>
            <a:ext cx="995300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17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100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99.xml"/><Relationship Id="rId1" Type="http://schemas.openxmlformats.org/officeDocument/2006/relationships/vmlDrawing" Target="../drawings/vmlDrawing9.v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Object 57" hidden="1">
            <a:extLst>
              <a:ext uri="{FF2B5EF4-FFF2-40B4-BE49-F238E27FC236}">
                <a16:creationId xmlns:a16="http://schemas.microsoft.com/office/drawing/2014/main" id="{EEF7B0E3-B378-4731-BF40-B09B08D4AF3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77" y="1638"/>
          <a:ext cx="158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0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58" name="Object 57" hidden="1">
                        <a:extLst>
                          <a:ext uri="{FF2B5EF4-FFF2-40B4-BE49-F238E27FC236}">
                            <a16:creationId xmlns:a16="http://schemas.microsoft.com/office/drawing/2014/main" id="{EEF7B0E3-B378-4731-BF40-B09B08D4AF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77" y="1638"/>
                        <a:ext cx="158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9C2506E-74D7-482F-93A0-B3FD72ED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highlights from the transformational change with AA driven </a:t>
            </a:r>
            <a:r>
              <a:rPr lang="en-US" dirty="0" err="1"/>
              <a:t>CLM</a:t>
            </a:r>
            <a:r>
              <a:rPr lang="en-US" dirty="0"/>
              <a:t>/Personalization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670FAE-7850-427B-931A-C2F1A99E0821}"/>
              </a:ext>
            </a:extLst>
          </p:cNvPr>
          <p:cNvCxnSpPr>
            <a:cxnSpLocks/>
          </p:cNvCxnSpPr>
          <p:nvPr/>
        </p:nvCxnSpPr>
        <p:spPr>
          <a:xfrm>
            <a:off x="930467" y="3066338"/>
            <a:ext cx="9973275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4A9587-ABB4-43D0-BAB9-FAB679CE5B9B}"/>
              </a:ext>
            </a:extLst>
          </p:cNvPr>
          <p:cNvCxnSpPr>
            <a:cxnSpLocks/>
          </p:cNvCxnSpPr>
          <p:nvPr/>
        </p:nvCxnSpPr>
        <p:spPr>
          <a:xfrm flipV="1">
            <a:off x="5843719" y="1429377"/>
            <a:ext cx="0" cy="3735363"/>
          </a:xfrm>
          <a:prstGeom prst="line">
            <a:avLst/>
          </a:prstGeom>
          <a:ln w="190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6A20A8-7B62-41E9-9F2E-0B5EE166A116}"/>
              </a:ext>
            </a:extLst>
          </p:cNvPr>
          <p:cNvSpPr txBox="1">
            <a:spLocks/>
          </p:cNvSpPr>
          <p:nvPr/>
        </p:nvSpPr>
        <p:spPr>
          <a:xfrm>
            <a:off x="930468" y="1427596"/>
            <a:ext cx="4782461" cy="621712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</p:spPr>
        <p:txBody>
          <a:bodyPr vert="horz" wrap="square" lIns="548632" tIns="72008" rIns="72008" bIns="72008" rtlCol="0" anchor="ctr" anchorCtr="0">
            <a:noAutofit/>
          </a:bodyPr>
          <a:lstStyle>
            <a:lvl1pPr marL="180000" lvl="0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</a:tabLst>
              <a:defRPr sz="1400" baseline="0"/>
            </a:lvl1pPr>
            <a:lvl2pPr marL="360000" lvl="1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2pPr>
            <a:lvl3pPr marL="540000" lvl="2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3pPr>
            <a:lvl4pPr marL="720000" lvl="3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4pPr>
            <a:lvl5pPr marL="900000" lvl="4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5pPr>
            <a:lvl6pPr marL="1080000" lvl="5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6pPr>
            <a:lvl7pPr marL="1260000" lvl="6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7pPr>
            <a:lvl8pPr marL="1440000" lvl="7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8pPr>
            <a:lvl9pPr marL="1620000" lvl="8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Financial impact</a:t>
            </a:r>
          </a:p>
        </p:txBody>
      </p:sp>
      <p:sp>
        <p:nvSpPr>
          <p:cNvPr id="24" name="Rectangle 286">
            <a:extLst>
              <a:ext uri="{FF2B5EF4-FFF2-40B4-BE49-F238E27FC236}">
                <a16:creationId xmlns:a16="http://schemas.microsoft.com/office/drawing/2014/main" id="{286802DA-4848-44DB-BC05-8A6F00242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68" y="2140263"/>
            <a:ext cx="4782461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ct val="10000"/>
              </a:spcBef>
            </a:pPr>
            <a:r>
              <a:rPr lang="en-GB" sz="1200" b="1" dirty="0">
                <a:solidFill>
                  <a:schemeClr val="tx2"/>
                </a:solidFill>
              </a:rPr>
              <a:t>5% incremental revenue</a:t>
            </a:r>
          </a:p>
          <a:p>
            <a:pPr lvl="1">
              <a:spcBef>
                <a:spcPct val="10000"/>
              </a:spcBef>
            </a:pPr>
            <a:r>
              <a:rPr lang="en-GB" sz="1200" b="1" dirty="0">
                <a:solidFill>
                  <a:schemeClr val="tx2"/>
                </a:solidFill>
              </a:rPr>
              <a:t>3x higher customer engagement </a:t>
            </a:r>
            <a:r>
              <a:rPr lang="en-GB" sz="1200" dirty="0"/>
              <a:t>with CLM offers</a:t>
            </a:r>
          </a:p>
          <a:p>
            <a:pPr lvl="1">
              <a:spcBef>
                <a:spcPct val="10000"/>
              </a:spcBef>
            </a:pPr>
            <a:r>
              <a:rPr lang="en-GB" sz="1200" dirty="0"/>
              <a:t>Cut campaign launch times </a:t>
            </a:r>
            <a:r>
              <a:rPr lang="en-GB" sz="1200" b="1" dirty="0">
                <a:solidFill>
                  <a:schemeClr val="tx2"/>
                </a:solidFill>
              </a:rPr>
              <a:t>from 1 month to 15 min</a:t>
            </a:r>
            <a:endParaRPr lang="en-US" sz="1200" dirty="0"/>
          </a:p>
        </p:txBody>
      </p:sp>
      <p:grpSp>
        <p:nvGrpSpPr>
          <p:cNvPr id="36" name="CustomIcon">
            <a:extLst>
              <a:ext uri="{FF2B5EF4-FFF2-40B4-BE49-F238E27FC236}">
                <a16:creationId xmlns:a16="http://schemas.microsoft.com/office/drawing/2014/main" id="{E739261F-D29B-4B79-B559-A483ACADE87F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980612" y="1535227"/>
            <a:ext cx="384530" cy="406450"/>
            <a:chOff x="-17463" y="0"/>
            <a:chExt cx="842963" cy="844550"/>
          </a:xfrm>
          <a:solidFill>
            <a:schemeClr val="bg1"/>
          </a:solidFill>
        </p:grpSpPr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85D2D01D-0A09-4010-A4CA-D13FFC3565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7463" y="0"/>
              <a:ext cx="842963" cy="844550"/>
            </a:xfrm>
            <a:custGeom>
              <a:avLst/>
              <a:gdLst>
                <a:gd name="T0" fmla="*/ 424 w 433"/>
                <a:gd name="T1" fmla="*/ 265 h 434"/>
                <a:gd name="T2" fmla="*/ 340 w 433"/>
                <a:gd name="T3" fmla="*/ 125 h 434"/>
                <a:gd name="T4" fmla="*/ 271 w 433"/>
                <a:gd name="T5" fmla="*/ 101 h 434"/>
                <a:gd name="T6" fmla="*/ 327 w 433"/>
                <a:gd name="T7" fmla="*/ 14 h 434"/>
                <a:gd name="T8" fmla="*/ 327 w 433"/>
                <a:gd name="T9" fmla="*/ 5 h 434"/>
                <a:gd name="T10" fmla="*/ 320 w 433"/>
                <a:gd name="T11" fmla="*/ 0 h 434"/>
                <a:gd name="T12" fmla="*/ 113 w 433"/>
                <a:gd name="T13" fmla="*/ 0 h 434"/>
                <a:gd name="T14" fmla="*/ 105 w 433"/>
                <a:gd name="T15" fmla="*/ 5 h 434"/>
                <a:gd name="T16" fmla="*/ 106 w 433"/>
                <a:gd name="T17" fmla="*/ 14 h 434"/>
                <a:gd name="T18" fmla="*/ 162 w 433"/>
                <a:gd name="T19" fmla="*/ 101 h 434"/>
                <a:gd name="T20" fmla="*/ 93 w 433"/>
                <a:gd name="T21" fmla="*/ 125 h 434"/>
                <a:gd name="T22" fmla="*/ 9 w 433"/>
                <a:gd name="T23" fmla="*/ 265 h 434"/>
                <a:gd name="T24" fmla="*/ 39 w 433"/>
                <a:gd name="T25" fmla="*/ 401 h 434"/>
                <a:gd name="T26" fmla="*/ 113 w 433"/>
                <a:gd name="T27" fmla="*/ 434 h 434"/>
                <a:gd name="T28" fmla="*/ 320 w 433"/>
                <a:gd name="T29" fmla="*/ 434 h 434"/>
                <a:gd name="T30" fmla="*/ 394 w 433"/>
                <a:gd name="T31" fmla="*/ 401 h 434"/>
                <a:gd name="T32" fmla="*/ 424 w 433"/>
                <a:gd name="T33" fmla="*/ 265 h 434"/>
                <a:gd name="T34" fmla="*/ 381 w 433"/>
                <a:gd name="T35" fmla="*/ 389 h 434"/>
                <a:gd name="T36" fmla="*/ 320 w 433"/>
                <a:gd name="T37" fmla="*/ 415 h 434"/>
                <a:gd name="T38" fmla="*/ 113 w 433"/>
                <a:gd name="T39" fmla="*/ 415 h 434"/>
                <a:gd name="T40" fmla="*/ 52 w 433"/>
                <a:gd name="T41" fmla="*/ 389 h 434"/>
                <a:gd name="T42" fmla="*/ 26 w 433"/>
                <a:gd name="T43" fmla="*/ 267 h 434"/>
                <a:gd name="T44" fmla="*/ 27 w 433"/>
                <a:gd name="T45" fmla="*/ 265 h 434"/>
                <a:gd name="T46" fmla="*/ 101 w 433"/>
                <a:gd name="T47" fmla="*/ 142 h 434"/>
                <a:gd name="T48" fmla="*/ 178 w 433"/>
                <a:gd name="T49" fmla="*/ 117 h 434"/>
                <a:gd name="T50" fmla="*/ 184 w 433"/>
                <a:gd name="T51" fmla="*/ 112 h 434"/>
                <a:gd name="T52" fmla="*/ 184 w 433"/>
                <a:gd name="T53" fmla="*/ 102 h 434"/>
                <a:gd name="T54" fmla="*/ 129 w 433"/>
                <a:gd name="T55" fmla="*/ 19 h 434"/>
                <a:gd name="T56" fmla="*/ 303 w 433"/>
                <a:gd name="T57" fmla="*/ 19 h 434"/>
                <a:gd name="T58" fmla="*/ 249 w 433"/>
                <a:gd name="T59" fmla="*/ 102 h 434"/>
                <a:gd name="T60" fmla="*/ 248 w 433"/>
                <a:gd name="T61" fmla="*/ 112 h 434"/>
                <a:gd name="T62" fmla="*/ 255 w 433"/>
                <a:gd name="T63" fmla="*/ 117 h 434"/>
                <a:gd name="T64" fmla="*/ 332 w 433"/>
                <a:gd name="T65" fmla="*/ 141 h 434"/>
                <a:gd name="T66" fmla="*/ 406 w 433"/>
                <a:gd name="T67" fmla="*/ 265 h 434"/>
                <a:gd name="T68" fmla="*/ 406 w 433"/>
                <a:gd name="T69" fmla="*/ 267 h 434"/>
                <a:gd name="T70" fmla="*/ 381 w 433"/>
                <a:gd name="T71" fmla="*/ 389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3" h="434">
                  <a:moveTo>
                    <a:pt x="424" y="265"/>
                  </a:moveTo>
                  <a:cubicBezTo>
                    <a:pt x="424" y="203"/>
                    <a:pt x="395" y="155"/>
                    <a:pt x="340" y="125"/>
                  </a:cubicBezTo>
                  <a:cubicBezTo>
                    <a:pt x="313" y="110"/>
                    <a:pt x="287" y="104"/>
                    <a:pt x="271" y="101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329" y="12"/>
                    <a:pt x="329" y="9"/>
                    <a:pt x="327" y="5"/>
                  </a:cubicBezTo>
                  <a:cubicBezTo>
                    <a:pt x="326" y="2"/>
                    <a:pt x="323" y="0"/>
                    <a:pt x="320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0" y="0"/>
                    <a:pt x="107" y="2"/>
                    <a:pt x="105" y="5"/>
                  </a:cubicBezTo>
                  <a:cubicBezTo>
                    <a:pt x="103" y="9"/>
                    <a:pt x="104" y="12"/>
                    <a:pt x="106" y="14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46" y="104"/>
                    <a:pt x="120" y="110"/>
                    <a:pt x="93" y="125"/>
                  </a:cubicBezTo>
                  <a:cubicBezTo>
                    <a:pt x="38" y="155"/>
                    <a:pt x="9" y="203"/>
                    <a:pt x="9" y="265"/>
                  </a:cubicBezTo>
                  <a:cubicBezTo>
                    <a:pt x="8" y="273"/>
                    <a:pt x="0" y="355"/>
                    <a:pt x="39" y="401"/>
                  </a:cubicBezTo>
                  <a:cubicBezTo>
                    <a:pt x="57" y="423"/>
                    <a:pt x="82" y="434"/>
                    <a:pt x="113" y="434"/>
                  </a:cubicBezTo>
                  <a:cubicBezTo>
                    <a:pt x="320" y="434"/>
                    <a:pt x="320" y="434"/>
                    <a:pt x="320" y="434"/>
                  </a:cubicBezTo>
                  <a:cubicBezTo>
                    <a:pt x="351" y="434"/>
                    <a:pt x="376" y="423"/>
                    <a:pt x="394" y="401"/>
                  </a:cubicBezTo>
                  <a:cubicBezTo>
                    <a:pt x="433" y="355"/>
                    <a:pt x="425" y="273"/>
                    <a:pt x="424" y="265"/>
                  </a:cubicBezTo>
                  <a:close/>
                  <a:moveTo>
                    <a:pt x="381" y="389"/>
                  </a:moveTo>
                  <a:cubicBezTo>
                    <a:pt x="366" y="407"/>
                    <a:pt x="346" y="415"/>
                    <a:pt x="320" y="415"/>
                  </a:cubicBezTo>
                  <a:cubicBezTo>
                    <a:pt x="113" y="415"/>
                    <a:pt x="113" y="415"/>
                    <a:pt x="113" y="415"/>
                  </a:cubicBezTo>
                  <a:cubicBezTo>
                    <a:pt x="87" y="415"/>
                    <a:pt x="67" y="407"/>
                    <a:pt x="52" y="389"/>
                  </a:cubicBezTo>
                  <a:cubicBezTo>
                    <a:pt x="17" y="347"/>
                    <a:pt x="26" y="267"/>
                    <a:pt x="26" y="267"/>
                  </a:cubicBezTo>
                  <a:cubicBezTo>
                    <a:pt x="27" y="266"/>
                    <a:pt x="27" y="266"/>
                    <a:pt x="27" y="265"/>
                  </a:cubicBezTo>
                  <a:cubicBezTo>
                    <a:pt x="27" y="210"/>
                    <a:pt x="52" y="169"/>
                    <a:pt x="101" y="142"/>
                  </a:cubicBezTo>
                  <a:cubicBezTo>
                    <a:pt x="139" y="121"/>
                    <a:pt x="177" y="117"/>
                    <a:pt x="178" y="117"/>
                  </a:cubicBezTo>
                  <a:cubicBezTo>
                    <a:pt x="181" y="116"/>
                    <a:pt x="183" y="115"/>
                    <a:pt x="184" y="112"/>
                  </a:cubicBezTo>
                  <a:cubicBezTo>
                    <a:pt x="186" y="109"/>
                    <a:pt x="185" y="105"/>
                    <a:pt x="184" y="102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303" y="19"/>
                    <a:pt x="303" y="19"/>
                    <a:pt x="303" y="19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47" y="105"/>
                    <a:pt x="247" y="109"/>
                    <a:pt x="248" y="112"/>
                  </a:cubicBezTo>
                  <a:cubicBezTo>
                    <a:pt x="250" y="115"/>
                    <a:pt x="252" y="116"/>
                    <a:pt x="255" y="117"/>
                  </a:cubicBezTo>
                  <a:cubicBezTo>
                    <a:pt x="256" y="117"/>
                    <a:pt x="294" y="121"/>
                    <a:pt x="332" y="141"/>
                  </a:cubicBezTo>
                  <a:cubicBezTo>
                    <a:pt x="381" y="169"/>
                    <a:pt x="406" y="210"/>
                    <a:pt x="406" y="265"/>
                  </a:cubicBezTo>
                  <a:cubicBezTo>
                    <a:pt x="406" y="266"/>
                    <a:pt x="406" y="266"/>
                    <a:pt x="406" y="267"/>
                  </a:cubicBezTo>
                  <a:cubicBezTo>
                    <a:pt x="406" y="267"/>
                    <a:pt x="416" y="347"/>
                    <a:pt x="381" y="3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2D401CC8-BA7B-436D-958D-C15095528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13" y="319088"/>
              <a:ext cx="200025" cy="415925"/>
            </a:xfrm>
            <a:custGeom>
              <a:avLst/>
              <a:gdLst>
                <a:gd name="T0" fmla="*/ 75 w 103"/>
                <a:gd name="T1" fmla="*/ 108 h 214"/>
                <a:gd name="T2" fmla="*/ 37 w 103"/>
                <a:gd name="T3" fmla="*/ 91 h 214"/>
                <a:gd name="T4" fmla="*/ 36 w 103"/>
                <a:gd name="T5" fmla="*/ 91 h 214"/>
                <a:gd name="T6" fmla="*/ 18 w 103"/>
                <a:gd name="T7" fmla="*/ 72 h 214"/>
                <a:gd name="T8" fmla="*/ 50 w 103"/>
                <a:gd name="T9" fmla="*/ 48 h 214"/>
                <a:gd name="T10" fmla="*/ 79 w 103"/>
                <a:gd name="T11" fmla="*/ 58 h 214"/>
                <a:gd name="T12" fmla="*/ 82 w 103"/>
                <a:gd name="T13" fmla="*/ 76 h 214"/>
                <a:gd name="T14" fmla="*/ 88 w 103"/>
                <a:gd name="T15" fmla="*/ 87 h 214"/>
                <a:gd name="T16" fmla="*/ 99 w 103"/>
                <a:gd name="T17" fmla="*/ 80 h 214"/>
                <a:gd name="T18" fmla="*/ 93 w 103"/>
                <a:gd name="T19" fmla="*/ 47 h 214"/>
                <a:gd name="T20" fmla="*/ 59 w 103"/>
                <a:gd name="T21" fmla="*/ 31 h 214"/>
                <a:gd name="T22" fmla="*/ 59 w 103"/>
                <a:gd name="T23" fmla="*/ 9 h 214"/>
                <a:gd name="T24" fmla="*/ 50 w 103"/>
                <a:gd name="T25" fmla="*/ 0 h 214"/>
                <a:gd name="T26" fmla="*/ 41 w 103"/>
                <a:gd name="T27" fmla="*/ 9 h 214"/>
                <a:gd name="T28" fmla="*/ 41 w 103"/>
                <a:gd name="T29" fmla="*/ 31 h 214"/>
                <a:gd name="T30" fmla="*/ 0 w 103"/>
                <a:gd name="T31" fmla="*/ 72 h 214"/>
                <a:gd name="T32" fmla="*/ 30 w 103"/>
                <a:gd name="T33" fmla="*/ 108 h 214"/>
                <a:gd name="T34" fmla="*/ 68 w 103"/>
                <a:gd name="T35" fmla="*/ 125 h 214"/>
                <a:gd name="T36" fmla="*/ 82 w 103"/>
                <a:gd name="T37" fmla="*/ 144 h 214"/>
                <a:gd name="T38" fmla="*/ 50 w 103"/>
                <a:gd name="T39" fmla="*/ 166 h 214"/>
                <a:gd name="T40" fmla="*/ 50 w 103"/>
                <a:gd name="T41" fmla="*/ 166 h 214"/>
                <a:gd name="T42" fmla="*/ 24 w 103"/>
                <a:gd name="T43" fmla="*/ 157 h 214"/>
                <a:gd name="T44" fmla="*/ 18 w 103"/>
                <a:gd name="T45" fmla="*/ 140 h 214"/>
                <a:gd name="T46" fmla="*/ 9 w 103"/>
                <a:gd name="T47" fmla="*/ 130 h 214"/>
                <a:gd name="T48" fmla="*/ 0 w 103"/>
                <a:gd name="T49" fmla="*/ 140 h 214"/>
                <a:gd name="T50" fmla="*/ 12 w 103"/>
                <a:gd name="T51" fmla="*/ 170 h 214"/>
                <a:gd name="T52" fmla="*/ 41 w 103"/>
                <a:gd name="T53" fmla="*/ 184 h 214"/>
                <a:gd name="T54" fmla="*/ 41 w 103"/>
                <a:gd name="T55" fmla="*/ 205 h 214"/>
                <a:gd name="T56" fmla="*/ 50 w 103"/>
                <a:gd name="T57" fmla="*/ 214 h 214"/>
                <a:gd name="T58" fmla="*/ 59 w 103"/>
                <a:gd name="T59" fmla="*/ 205 h 214"/>
                <a:gd name="T60" fmla="*/ 59 w 103"/>
                <a:gd name="T61" fmla="*/ 184 h 214"/>
                <a:gd name="T62" fmla="*/ 100 w 103"/>
                <a:gd name="T63" fmla="*/ 148 h 214"/>
                <a:gd name="T64" fmla="*/ 100 w 103"/>
                <a:gd name="T65" fmla="*/ 146 h 214"/>
                <a:gd name="T66" fmla="*/ 75 w 103"/>
                <a:gd name="T67" fmla="*/ 10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" h="214">
                  <a:moveTo>
                    <a:pt x="75" y="108"/>
                  </a:moveTo>
                  <a:cubicBezTo>
                    <a:pt x="37" y="91"/>
                    <a:pt x="37" y="91"/>
                    <a:pt x="37" y="91"/>
                  </a:cubicBezTo>
                  <a:cubicBezTo>
                    <a:pt x="36" y="91"/>
                    <a:pt x="36" y="91"/>
                    <a:pt x="36" y="91"/>
                  </a:cubicBezTo>
                  <a:cubicBezTo>
                    <a:pt x="19" y="85"/>
                    <a:pt x="18" y="74"/>
                    <a:pt x="18" y="72"/>
                  </a:cubicBezTo>
                  <a:cubicBezTo>
                    <a:pt x="18" y="49"/>
                    <a:pt x="49" y="48"/>
                    <a:pt x="50" y="48"/>
                  </a:cubicBezTo>
                  <a:cubicBezTo>
                    <a:pt x="64" y="48"/>
                    <a:pt x="74" y="52"/>
                    <a:pt x="79" y="58"/>
                  </a:cubicBezTo>
                  <a:cubicBezTo>
                    <a:pt x="84" y="66"/>
                    <a:pt x="82" y="76"/>
                    <a:pt x="82" y="76"/>
                  </a:cubicBezTo>
                  <a:cubicBezTo>
                    <a:pt x="81" y="81"/>
                    <a:pt x="84" y="86"/>
                    <a:pt x="88" y="87"/>
                  </a:cubicBezTo>
                  <a:cubicBezTo>
                    <a:pt x="93" y="89"/>
                    <a:pt x="98" y="85"/>
                    <a:pt x="99" y="80"/>
                  </a:cubicBezTo>
                  <a:cubicBezTo>
                    <a:pt x="99" y="80"/>
                    <a:pt x="103" y="61"/>
                    <a:pt x="93" y="47"/>
                  </a:cubicBezTo>
                  <a:cubicBezTo>
                    <a:pt x="85" y="38"/>
                    <a:pt x="74" y="32"/>
                    <a:pt x="59" y="31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3"/>
                    <a:pt x="55" y="0"/>
                    <a:pt x="50" y="0"/>
                  </a:cubicBezTo>
                  <a:cubicBezTo>
                    <a:pt x="45" y="0"/>
                    <a:pt x="41" y="3"/>
                    <a:pt x="41" y="9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24" y="33"/>
                    <a:pt x="0" y="44"/>
                    <a:pt x="0" y="72"/>
                  </a:cubicBezTo>
                  <a:cubicBezTo>
                    <a:pt x="0" y="73"/>
                    <a:pt x="0" y="99"/>
                    <a:pt x="30" y="108"/>
                  </a:cubicBezTo>
                  <a:cubicBezTo>
                    <a:pt x="68" y="125"/>
                    <a:pt x="68" y="125"/>
                    <a:pt x="68" y="125"/>
                  </a:cubicBezTo>
                  <a:cubicBezTo>
                    <a:pt x="69" y="125"/>
                    <a:pt x="82" y="131"/>
                    <a:pt x="82" y="144"/>
                  </a:cubicBezTo>
                  <a:cubicBezTo>
                    <a:pt x="81" y="149"/>
                    <a:pt x="74" y="166"/>
                    <a:pt x="50" y="166"/>
                  </a:cubicBezTo>
                  <a:cubicBezTo>
                    <a:pt x="50" y="166"/>
                    <a:pt x="50" y="166"/>
                    <a:pt x="50" y="166"/>
                  </a:cubicBezTo>
                  <a:cubicBezTo>
                    <a:pt x="50" y="166"/>
                    <a:pt x="34" y="166"/>
                    <a:pt x="24" y="157"/>
                  </a:cubicBezTo>
                  <a:cubicBezTo>
                    <a:pt x="20" y="153"/>
                    <a:pt x="18" y="147"/>
                    <a:pt x="18" y="140"/>
                  </a:cubicBezTo>
                  <a:cubicBezTo>
                    <a:pt x="18" y="134"/>
                    <a:pt x="14" y="130"/>
                    <a:pt x="9" y="130"/>
                  </a:cubicBezTo>
                  <a:cubicBezTo>
                    <a:pt x="4" y="130"/>
                    <a:pt x="0" y="134"/>
                    <a:pt x="0" y="140"/>
                  </a:cubicBezTo>
                  <a:cubicBezTo>
                    <a:pt x="0" y="152"/>
                    <a:pt x="4" y="162"/>
                    <a:pt x="12" y="170"/>
                  </a:cubicBezTo>
                  <a:cubicBezTo>
                    <a:pt x="21" y="179"/>
                    <a:pt x="33" y="182"/>
                    <a:pt x="41" y="184"/>
                  </a:cubicBezTo>
                  <a:cubicBezTo>
                    <a:pt x="41" y="205"/>
                    <a:pt x="41" y="205"/>
                    <a:pt x="41" y="205"/>
                  </a:cubicBezTo>
                  <a:cubicBezTo>
                    <a:pt x="41" y="210"/>
                    <a:pt x="45" y="214"/>
                    <a:pt x="50" y="214"/>
                  </a:cubicBezTo>
                  <a:cubicBezTo>
                    <a:pt x="55" y="214"/>
                    <a:pt x="59" y="210"/>
                    <a:pt x="59" y="205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86" y="180"/>
                    <a:pt x="97" y="159"/>
                    <a:pt x="100" y="148"/>
                  </a:cubicBezTo>
                  <a:cubicBezTo>
                    <a:pt x="100" y="147"/>
                    <a:pt x="100" y="146"/>
                    <a:pt x="100" y="146"/>
                  </a:cubicBezTo>
                  <a:cubicBezTo>
                    <a:pt x="100" y="119"/>
                    <a:pt x="76" y="109"/>
                    <a:pt x="75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EBA71F8-C0E5-45AB-A95A-5F8B63DCF939}"/>
              </a:ext>
            </a:extLst>
          </p:cNvPr>
          <p:cNvSpPr txBox="1">
            <a:spLocks/>
          </p:cNvSpPr>
          <p:nvPr/>
        </p:nvSpPr>
        <p:spPr>
          <a:xfrm>
            <a:off x="5980376" y="1427596"/>
            <a:ext cx="4948032" cy="621713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</p:spPr>
        <p:txBody>
          <a:bodyPr vert="horz" wrap="square" lIns="548632" tIns="72008" rIns="72008" bIns="72008" rtlCol="0" anchor="ctr" anchorCtr="0">
            <a:noAutofit/>
          </a:bodyPr>
          <a:lstStyle>
            <a:lvl1pPr marL="180000" lvl="0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</a:tabLst>
              <a:defRPr sz="1400" baseline="0"/>
            </a:lvl1pPr>
            <a:lvl2pPr marL="360000" lvl="1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2pPr>
            <a:lvl3pPr marL="540000" lvl="2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3pPr>
            <a:lvl4pPr marL="720000" lvl="3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4pPr>
            <a:lvl5pPr marL="900000" lvl="4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5pPr>
            <a:lvl6pPr marL="1080000" lvl="5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6pPr>
            <a:lvl7pPr marL="1260000" lvl="6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7pPr>
            <a:lvl8pPr marL="1440000" lvl="7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8pPr>
            <a:lvl9pPr marL="1620000" lvl="8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9pPr>
          </a:lstStyle>
          <a:p>
            <a:pPr marL="0" indent="0">
              <a:buNone/>
              <a:tabLst>
                <a:tab pos="358762" algn="l"/>
                <a:tab pos="539731" algn="l"/>
                <a:tab pos="719111" algn="l"/>
                <a:tab pos="898492" algn="l"/>
                <a:tab pos="1079460" algn="l"/>
                <a:tab pos="1258842" algn="l"/>
                <a:tab pos="1439810" algn="l"/>
                <a:tab pos="1619191" algn="l"/>
                <a:tab pos="1798572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Automated commercial campaign engine</a:t>
            </a:r>
          </a:p>
        </p:txBody>
      </p:sp>
      <p:sp>
        <p:nvSpPr>
          <p:cNvPr id="11" name="Rectangle 286">
            <a:extLst>
              <a:ext uri="{FF2B5EF4-FFF2-40B4-BE49-F238E27FC236}">
                <a16:creationId xmlns:a16="http://schemas.microsoft.com/office/drawing/2014/main" id="{D5396EF4-756B-4664-B306-CF0F978A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376" y="2140261"/>
            <a:ext cx="4948032" cy="79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ct val="10000"/>
              </a:spcBef>
            </a:pPr>
            <a:r>
              <a:rPr lang="en-GB" sz="1200" dirty="0"/>
              <a:t>“One-brain” </a:t>
            </a:r>
            <a:r>
              <a:rPr lang="en-GB" sz="1200" b="1" dirty="0">
                <a:solidFill>
                  <a:schemeClr val="tx2"/>
                </a:solidFill>
              </a:rPr>
              <a:t>automated NBA campaign engine </a:t>
            </a:r>
          </a:p>
          <a:p>
            <a:pPr lvl="1">
              <a:spcBef>
                <a:spcPct val="10000"/>
              </a:spcBef>
            </a:pPr>
            <a:r>
              <a:rPr lang="en-GB" sz="1200" dirty="0"/>
              <a:t>Powered by </a:t>
            </a:r>
            <a:r>
              <a:rPr lang="en-GB" sz="1200" b="1" dirty="0">
                <a:solidFill>
                  <a:schemeClr val="tx2"/>
                </a:solidFill>
              </a:rPr>
              <a:t>machine learning </a:t>
            </a:r>
            <a:r>
              <a:rPr lang="en-GB" sz="1200" dirty="0"/>
              <a:t>models delivering </a:t>
            </a:r>
            <a:r>
              <a:rPr lang="en-GB" sz="1200" b="1" dirty="0">
                <a:solidFill>
                  <a:schemeClr val="tx2"/>
                </a:solidFill>
              </a:rPr>
              <a:t>personalised</a:t>
            </a:r>
            <a:r>
              <a:rPr lang="en-GB" sz="1200" dirty="0"/>
              <a:t> offers</a:t>
            </a:r>
            <a:endParaRPr lang="cs-CZ" sz="1200" dirty="0"/>
          </a:p>
          <a:p>
            <a:pPr lvl="1">
              <a:spcBef>
                <a:spcPct val="10000"/>
              </a:spcBef>
            </a:pPr>
            <a:r>
              <a:rPr lang="en-GB" sz="1200" dirty="0"/>
              <a:t>Covering </a:t>
            </a:r>
            <a:r>
              <a:rPr lang="en-GB" sz="1200" b="1" dirty="0">
                <a:solidFill>
                  <a:schemeClr val="tx2"/>
                </a:solidFill>
              </a:rPr>
              <a:t>entire customer lifecycle</a:t>
            </a:r>
          </a:p>
          <a:p>
            <a:pPr lvl="1">
              <a:spcBef>
                <a:spcPct val="10000"/>
              </a:spcBef>
            </a:pPr>
            <a:r>
              <a:rPr lang="en-GB" sz="1200" dirty="0"/>
              <a:t>Using </a:t>
            </a:r>
            <a:r>
              <a:rPr lang="en-GB" sz="1200" b="1" dirty="0">
                <a:solidFill>
                  <a:schemeClr val="tx2"/>
                </a:solidFill>
              </a:rPr>
              <a:t>real-time</a:t>
            </a:r>
            <a:r>
              <a:rPr lang="en-GB" sz="1200" dirty="0"/>
              <a:t> customer </a:t>
            </a:r>
            <a:r>
              <a:rPr lang="en-GB" sz="1200" b="1" dirty="0" err="1">
                <a:solidFill>
                  <a:schemeClr val="tx2"/>
                </a:solidFill>
              </a:rPr>
              <a:t>datamart</a:t>
            </a:r>
            <a:endParaRPr lang="en-US" sz="1200" b="1" dirty="0">
              <a:solidFill>
                <a:schemeClr val="tx2"/>
              </a:solidFill>
            </a:endParaRPr>
          </a:p>
        </p:txBody>
      </p:sp>
      <p:grpSp>
        <p:nvGrpSpPr>
          <p:cNvPr id="43" name="CustomIcon">
            <a:extLst>
              <a:ext uri="{FF2B5EF4-FFF2-40B4-BE49-F238E27FC236}">
                <a16:creationId xmlns:a16="http://schemas.microsoft.com/office/drawing/2014/main" id="{E57815DE-BF0B-4830-95CC-FDBE57BDEB81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6034054" y="1513273"/>
            <a:ext cx="427685" cy="450359"/>
            <a:chOff x="-1588" y="-1588"/>
            <a:chExt cx="836613" cy="835025"/>
          </a:xfrm>
          <a:solidFill>
            <a:schemeClr val="bg1"/>
          </a:solidFill>
        </p:grpSpPr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196F9797-5CE0-4DC8-954B-19279EBCB0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313" y="212725"/>
              <a:ext cx="404813" cy="406400"/>
            </a:xfrm>
            <a:custGeom>
              <a:avLst/>
              <a:gdLst>
                <a:gd name="T0" fmla="*/ 104 w 208"/>
                <a:gd name="T1" fmla="*/ 0 h 209"/>
                <a:gd name="T2" fmla="*/ 0 w 208"/>
                <a:gd name="T3" fmla="*/ 104 h 209"/>
                <a:gd name="T4" fmla="*/ 104 w 208"/>
                <a:gd name="T5" fmla="*/ 209 h 209"/>
                <a:gd name="T6" fmla="*/ 208 w 208"/>
                <a:gd name="T7" fmla="*/ 104 h 209"/>
                <a:gd name="T8" fmla="*/ 104 w 208"/>
                <a:gd name="T9" fmla="*/ 0 h 209"/>
                <a:gd name="T10" fmla="*/ 104 w 208"/>
                <a:gd name="T11" fmla="*/ 191 h 209"/>
                <a:gd name="T12" fmla="*/ 18 w 208"/>
                <a:gd name="T13" fmla="*/ 104 h 209"/>
                <a:gd name="T14" fmla="*/ 104 w 208"/>
                <a:gd name="T15" fmla="*/ 18 h 209"/>
                <a:gd name="T16" fmla="*/ 190 w 208"/>
                <a:gd name="T17" fmla="*/ 104 h 209"/>
                <a:gd name="T18" fmla="*/ 104 w 208"/>
                <a:gd name="T19" fmla="*/ 191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09">
                  <a:moveTo>
                    <a:pt x="104" y="0"/>
                  </a:moveTo>
                  <a:cubicBezTo>
                    <a:pt x="47" y="0"/>
                    <a:pt x="0" y="47"/>
                    <a:pt x="0" y="104"/>
                  </a:cubicBezTo>
                  <a:cubicBezTo>
                    <a:pt x="0" y="162"/>
                    <a:pt x="47" y="209"/>
                    <a:pt x="104" y="209"/>
                  </a:cubicBezTo>
                  <a:cubicBezTo>
                    <a:pt x="162" y="209"/>
                    <a:pt x="208" y="162"/>
                    <a:pt x="208" y="104"/>
                  </a:cubicBezTo>
                  <a:cubicBezTo>
                    <a:pt x="208" y="47"/>
                    <a:pt x="162" y="0"/>
                    <a:pt x="104" y="0"/>
                  </a:cubicBezTo>
                  <a:close/>
                  <a:moveTo>
                    <a:pt x="104" y="191"/>
                  </a:moveTo>
                  <a:cubicBezTo>
                    <a:pt x="56" y="191"/>
                    <a:pt x="18" y="152"/>
                    <a:pt x="18" y="104"/>
                  </a:cubicBezTo>
                  <a:cubicBezTo>
                    <a:pt x="18" y="57"/>
                    <a:pt x="56" y="18"/>
                    <a:pt x="104" y="18"/>
                  </a:cubicBezTo>
                  <a:cubicBezTo>
                    <a:pt x="152" y="18"/>
                    <a:pt x="190" y="57"/>
                    <a:pt x="190" y="104"/>
                  </a:cubicBezTo>
                  <a:cubicBezTo>
                    <a:pt x="190" y="152"/>
                    <a:pt x="152" y="191"/>
                    <a:pt x="104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1A881EEC-87B9-44C6-A3FA-FEBC9C452F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88" y="-1588"/>
              <a:ext cx="836613" cy="835025"/>
            </a:xfrm>
            <a:custGeom>
              <a:avLst/>
              <a:gdLst>
                <a:gd name="T0" fmla="*/ 375 w 430"/>
                <a:gd name="T1" fmla="*/ 163 h 429"/>
                <a:gd name="T2" fmla="*/ 398 w 430"/>
                <a:gd name="T3" fmla="*/ 106 h 429"/>
                <a:gd name="T4" fmla="*/ 398 w 430"/>
                <a:gd name="T5" fmla="*/ 93 h 429"/>
                <a:gd name="T6" fmla="*/ 324 w 430"/>
                <a:gd name="T7" fmla="*/ 32 h 429"/>
                <a:gd name="T8" fmla="*/ 267 w 430"/>
                <a:gd name="T9" fmla="*/ 55 h 429"/>
                <a:gd name="T10" fmla="*/ 258 w 430"/>
                <a:gd name="T11" fmla="*/ 0 h 429"/>
                <a:gd name="T12" fmla="*/ 164 w 430"/>
                <a:gd name="T13" fmla="*/ 9 h 429"/>
                <a:gd name="T14" fmla="*/ 139 w 430"/>
                <a:gd name="T15" fmla="*/ 65 h 429"/>
                <a:gd name="T16" fmla="*/ 94 w 430"/>
                <a:gd name="T17" fmla="*/ 32 h 429"/>
                <a:gd name="T18" fmla="*/ 33 w 430"/>
                <a:gd name="T19" fmla="*/ 106 h 429"/>
                <a:gd name="T20" fmla="*/ 55 w 430"/>
                <a:gd name="T21" fmla="*/ 163 h 429"/>
                <a:gd name="T22" fmla="*/ 0 w 430"/>
                <a:gd name="T23" fmla="*/ 172 h 429"/>
                <a:gd name="T24" fmla="*/ 9 w 430"/>
                <a:gd name="T25" fmla="*/ 266 h 429"/>
                <a:gd name="T26" fmla="*/ 66 w 430"/>
                <a:gd name="T27" fmla="*/ 291 h 429"/>
                <a:gd name="T28" fmla="*/ 33 w 430"/>
                <a:gd name="T29" fmla="*/ 336 h 429"/>
                <a:gd name="T30" fmla="*/ 106 w 430"/>
                <a:gd name="T31" fmla="*/ 397 h 429"/>
                <a:gd name="T32" fmla="*/ 164 w 430"/>
                <a:gd name="T33" fmla="*/ 374 h 429"/>
                <a:gd name="T34" fmla="*/ 173 w 430"/>
                <a:gd name="T35" fmla="*/ 429 h 429"/>
                <a:gd name="T36" fmla="*/ 267 w 430"/>
                <a:gd name="T37" fmla="*/ 420 h 429"/>
                <a:gd name="T38" fmla="*/ 291 w 430"/>
                <a:gd name="T39" fmla="*/ 364 h 429"/>
                <a:gd name="T40" fmla="*/ 337 w 430"/>
                <a:gd name="T41" fmla="*/ 397 h 429"/>
                <a:gd name="T42" fmla="*/ 400 w 430"/>
                <a:gd name="T43" fmla="*/ 330 h 429"/>
                <a:gd name="T44" fmla="*/ 365 w 430"/>
                <a:gd name="T45" fmla="*/ 291 h 429"/>
                <a:gd name="T46" fmla="*/ 421 w 430"/>
                <a:gd name="T47" fmla="*/ 266 h 429"/>
                <a:gd name="T48" fmla="*/ 430 w 430"/>
                <a:gd name="T49" fmla="*/ 172 h 429"/>
                <a:gd name="T50" fmla="*/ 412 w 430"/>
                <a:gd name="T51" fmla="*/ 248 h 429"/>
                <a:gd name="T52" fmla="*/ 360 w 430"/>
                <a:gd name="T53" fmla="*/ 255 h 429"/>
                <a:gd name="T54" fmla="*/ 348 w 430"/>
                <a:gd name="T55" fmla="*/ 299 h 429"/>
                <a:gd name="T56" fmla="*/ 331 w 430"/>
                <a:gd name="T57" fmla="*/ 378 h 429"/>
                <a:gd name="T58" fmla="*/ 289 w 430"/>
                <a:gd name="T59" fmla="*/ 345 h 429"/>
                <a:gd name="T60" fmla="*/ 249 w 430"/>
                <a:gd name="T61" fmla="*/ 368 h 429"/>
                <a:gd name="T62" fmla="*/ 182 w 430"/>
                <a:gd name="T63" fmla="*/ 411 h 429"/>
                <a:gd name="T64" fmla="*/ 175 w 430"/>
                <a:gd name="T65" fmla="*/ 359 h 429"/>
                <a:gd name="T66" fmla="*/ 131 w 430"/>
                <a:gd name="T67" fmla="*/ 347 h 429"/>
                <a:gd name="T68" fmla="*/ 52 w 430"/>
                <a:gd name="T69" fmla="*/ 330 h 429"/>
                <a:gd name="T70" fmla="*/ 85 w 430"/>
                <a:gd name="T71" fmla="*/ 288 h 429"/>
                <a:gd name="T72" fmla="*/ 62 w 430"/>
                <a:gd name="T73" fmla="*/ 248 h 429"/>
                <a:gd name="T74" fmla="*/ 18 w 430"/>
                <a:gd name="T75" fmla="*/ 181 h 429"/>
                <a:gd name="T76" fmla="*/ 71 w 430"/>
                <a:gd name="T77" fmla="*/ 174 h 429"/>
                <a:gd name="T78" fmla="*/ 83 w 430"/>
                <a:gd name="T79" fmla="*/ 130 h 429"/>
                <a:gd name="T80" fmla="*/ 100 w 430"/>
                <a:gd name="T81" fmla="*/ 52 h 429"/>
                <a:gd name="T82" fmla="*/ 141 w 430"/>
                <a:gd name="T83" fmla="*/ 84 h 429"/>
                <a:gd name="T84" fmla="*/ 182 w 430"/>
                <a:gd name="T85" fmla="*/ 61 h 429"/>
                <a:gd name="T86" fmla="*/ 249 w 430"/>
                <a:gd name="T87" fmla="*/ 18 h 429"/>
                <a:gd name="T88" fmla="*/ 255 w 430"/>
                <a:gd name="T89" fmla="*/ 70 h 429"/>
                <a:gd name="T90" fmla="*/ 300 w 430"/>
                <a:gd name="T91" fmla="*/ 82 h 429"/>
                <a:gd name="T92" fmla="*/ 378 w 430"/>
                <a:gd name="T93" fmla="*/ 99 h 429"/>
                <a:gd name="T94" fmla="*/ 346 w 430"/>
                <a:gd name="T95" fmla="*/ 141 h 429"/>
                <a:gd name="T96" fmla="*/ 368 w 430"/>
                <a:gd name="T97" fmla="*/ 181 h 429"/>
                <a:gd name="T98" fmla="*/ 412 w 430"/>
                <a:gd name="T99" fmla="*/ 24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0" h="429">
                  <a:moveTo>
                    <a:pt x="421" y="163"/>
                  </a:moveTo>
                  <a:cubicBezTo>
                    <a:pt x="375" y="163"/>
                    <a:pt x="375" y="163"/>
                    <a:pt x="375" y="163"/>
                  </a:cubicBezTo>
                  <a:cubicBezTo>
                    <a:pt x="373" y="154"/>
                    <a:pt x="369" y="146"/>
                    <a:pt x="365" y="138"/>
                  </a:cubicBezTo>
                  <a:cubicBezTo>
                    <a:pt x="398" y="106"/>
                    <a:pt x="398" y="106"/>
                    <a:pt x="398" y="106"/>
                  </a:cubicBezTo>
                  <a:cubicBezTo>
                    <a:pt x="399" y="104"/>
                    <a:pt x="400" y="102"/>
                    <a:pt x="400" y="99"/>
                  </a:cubicBezTo>
                  <a:cubicBezTo>
                    <a:pt x="400" y="97"/>
                    <a:pt x="399" y="94"/>
                    <a:pt x="398" y="93"/>
                  </a:cubicBezTo>
                  <a:cubicBezTo>
                    <a:pt x="337" y="32"/>
                    <a:pt x="337" y="32"/>
                    <a:pt x="337" y="32"/>
                  </a:cubicBezTo>
                  <a:cubicBezTo>
                    <a:pt x="333" y="29"/>
                    <a:pt x="328" y="29"/>
                    <a:pt x="324" y="32"/>
                  </a:cubicBezTo>
                  <a:cubicBezTo>
                    <a:pt x="291" y="65"/>
                    <a:pt x="291" y="65"/>
                    <a:pt x="291" y="65"/>
                  </a:cubicBezTo>
                  <a:cubicBezTo>
                    <a:pt x="284" y="61"/>
                    <a:pt x="276" y="57"/>
                    <a:pt x="267" y="55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7" y="4"/>
                    <a:pt x="263" y="0"/>
                    <a:pt x="258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67" y="0"/>
                    <a:pt x="164" y="4"/>
                    <a:pt x="164" y="9"/>
                  </a:cubicBezTo>
                  <a:cubicBezTo>
                    <a:pt x="164" y="55"/>
                    <a:pt x="164" y="55"/>
                    <a:pt x="164" y="55"/>
                  </a:cubicBezTo>
                  <a:cubicBezTo>
                    <a:pt x="155" y="57"/>
                    <a:pt x="147" y="61"/>
                    <a:pt x="139" y="65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29"/>
                    <a:pt x="97" y="29"/>
                    <a:pt x="94" y="32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0" y="97"/>
                    <a:pt x="30" y="102"/>
                    <a:pt x="33" y="106"/>
                  </a:cubicBezTo>
                  <a:cubicBezTo>
                    <a:pt x="66" y="138"/>
                    <a:pt x="66" y="138"/>
                    <a:pt x="66" y="138"/>
                  </a:cubicBezTo>
                  <a:cubicBezTo>
                    <a:pt x="61" y="146"/>
                    <a:pt x="58" y="154"/>
                    <a:pt x="55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5" y="163"/>
                    <a:pt x="0" y="167"/>
                    <a:pt x="0" y="172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2"/>
                    <a:pt x="5" y="266"/>
                    <a:pt x="9" y="266"/>
                  </a:cubicBezTo>
                  <a:cubicBezTo>
                    <a:pt x="55" y="266"/>
                    <a:pt x="55" y="266"/>
                    <a:pt x="55" y="266"/>
                  </a:cubicBezTo>
                  <a:cubicBezTo>
                    <a:pt x="58" y="275"/>
                    <a:pt x="61" y="283"/>
                    <a:pt x="66" y="291"/>
                  </a:cubicBezTo>
                  <a:cubicBezTo>
                    <a:pt x="33" y="323"/>
                    <a:pt x="33" y="323"/>
                    <a:pt x="33" y="323"/>
                  </a:cubicBezTo>
                  <a:cubicBezTo>
                    <a:pt x="30" y="327"/>
                    <a:pt x="30" y="333"/>
                    <a:pt x="33" y="336"/>
                  </a:cubicBezTo>
                  <a:cubicBezTo>
                    <a:pt x="94" y="397"/>
                    <a:pt x="94" y="397"/>
                    <a:pt x="94" y="397"/>
                  </a:cubicBezTo>
                  <a:cubicBezTo>
                    <a:pt x="97" y="400"/>
                    <a:pt x="103" y="400"/>
                    <a:pt x="106" y="397"/>
                  </a:cubicBezTo>
                  <a:cubicBezTo>
                    <a:pt x="139" y="364"/>
                    <a:pt x="139" y="364"/>
                    <a:pt x="139" y="364"/>
                  </a:cubicBezTo>
                  <a:cubicBezTo>
                    <a:pt x="147" y="368"/>
                    <a:pt x="155" y="372"/>
                    <a:pt x="164" y="374"/>
                  </a:cubicBezTo>
                  <a:cubicBezTo>
                    <a:pt x="164" y="420"/>
                    <a:pt x="164" y="420"/>
                    <a:pt x="164" y="420"/>
                  </a:cubicBezTo>
                  <a:cubicBezTo>
                    <a:pt x="164" y="425"/>
                    <a:pt x="167" y="429"/>
                    <a:pt x="173" y="429"/>
                  </a:cubicBezTo>
                  <a:cubicBezTo>
                    <a:pt x="258" y="429"/>
                    <a:pt x="258" y="429"/>
                    <a:pt x="258" y="429"/>
                  </a:cubicBezTo>
                  <a:cubicBezTo>
                    <a:pt x="263" y="429"/>
                    <a:pt x="267" y="425"/>
                    <a:pt x="267" y="420"/>
                  </a:cubicBezTo>
                  <a:cubicBezTo>
                    <a:pt x="267" y="374"/>
                    <a:pt x="267" y="374"/>
                    <a:pt x="267" y="374"/>
                  </a:cubicBezTo>
                  <a:cubicBezTo>
                    <a:pt x="276" y="372"/>
                    <a:pt x="284" y="368"/>
                    <a:pt x="291" y="364"/>
                  </a:cubicBezTo>
                  <a:cubicBezTo>
                    <a:pt x="324" y="397"/>
                    <a:pt x="324" y="397"/>
                    <a:pt x="324" y="397"/>
                  </a:cubicBezTo>
                  <a:cubicBezTo>
                    <a:pt x="328" y="400"/>
                    <a:pt x="333" y="400"/>
                    <a:pt x="337" y="397"/>
                  </a:cubicBezTo>
                  <a:cubicBezTo>
                    <a:pt x="398" y="336"/>
                    <a:pt x="398" y="336"/>
                    <a:pt x="398" y="336"/>
                  </a:cubicBezTo>
                  <a:cubicBezTo>
                    <a:pt x="399" y="334"/>
                    <a:pt x="400" y="332"/>
                    <a:pt x="400" y="330"/>
                  </a:cubicBezTo>
                  <a:cubicBezTo>
                    <a:pt x="400" y="327"/>
                    <a:pt x="399" y="325"/>
                    <a:pt x="398" y="323"/>
                  </a:cubicBezTo>
                  <a:cubicBezTo>
                    <a:pt x="365" y="291"/>
                    <a:pt x="365" y="291"/>
                    <a:pt x="365" y="291"/>
                  </a:cubicBezTo>
                  <a:cubicBezTo>
                    <a:pt x="369" y="283"/>
                    <a:pt x="373" y="275"/>
                    <a:pt x="375" y="266"/>
                  </a:cubicBezTo>
                  <a:cubicBezTo>
                    <a:pt x="421" y="266"/>
                    <a:pt x="421" y="266"/>
                    <a:pt x="421" y="266"/>
                  </a:cubicBezTo>
                  <a:cubicBezTo>
                    <a:pt x="426" y="266"/>
                    <a:pt x="430" y="262"/>
                    <a:pt x="430" y="257"/>
                  </a:cubicBezTo>
                  <a:cubicBezTo>
                    <a:pt x="430" y="172"/>
                    <a:pt x="430" y="172"/>
                    <a:pt x="430" y="172"/>
                  </a:cubicBezTo>
                  <a:cubicBezTo>
                    <a:pt x="430" y="167"/>
                    <a:pt x="426" y="163"/>
                    <a:pt x="421" y="163"/>
                  </a:cubicBezTo>
                  <a:close/>
                  <a:moveTo>
                    <a:pt x="412" y="248"/>
                  </a:moveTo>
                  <a:cubicBezTo>
                    <a:pt x="368" y="248"/>
                    <a:pt x="368" y="248"/>
                    <a:pt x="368" y="248"/>
                  </a:cubicBezTo>
                  <a:cubicBezTo>
                    <a:pt x="365" y="248"/>
                    <a:pt x="361" y="251"/>
                    <a:pt x="360" y="255"/>
                  </a:cubicBezTo>
                  <a:cubicBezTo>
                    <a:pt x="357" y="266"/>
                    <a:pt x="352" y="277"/>
                    <a:pt x="346" y="288"/>
                  </a:cubicBezTo>
                  <a:cubicBezTo>
                    <a:pt x="344" y="292"/>
                    <a:pt x="345" y="296"/>
                    <a:pt x="348" y="299"/>
                  </a:cubicBezTo>
                  <a:cubicBezTo>
                    <a:pt x="378" y="330"/>
                    <a:pt x="378" y="330"/>
                    <a:pt x="378" y="330"/>
                  </a:cubicBezTo>
                  <a:cubicBezTo>
                    <a:pt x="331" y="378"/>
                    <a:pt x="331" y="378"/>
                    <a:pt x="331" y="378"/>
                  </a:cubicBezTo>
                  <a:cubicBezTo>
                    <a:pt x="300" y="347"/>
                    <a:pt x="300" y="347"/>
                    <a:pt x="300" y="347"/>
                  </a:cubicBezTo>
                  <a:cubicBezTo>
                    <a:pt x="297" y="344"/>
                    <a:pt x="293" y="343"/>
                    <a:pt x="289" y="345"/>
                  </a:cubicBezTo>
                  <a:cubicBezTo>
                    <a:pt x="278" y="351"/>
                    <a:pt x="267" y="356"/>
                    <a:pt x="255" y="359"/>
                  </a:cubicBezTo>
                  <a:cubicBezTo>
                    <a:pt x="252" y="360"/>
                    <a:pt x="249" y="364"/>
                    <a:pt x="249" y="368"/>
                  </a:cubicBezTo>
                  <a:cubicBezTo>
                    <a:pt x="249" y="411"/>
                    <a:pt x="249" y="411"/>
                    <a:pt x="249" y="411"/>
                  </a:cubicBezTo>
                  <a:cubicBezTo>
                    <a:pt x="182" y="411"/>
                    <a:pt x="182" y="411"/>
                    <a:pt x="182" y="411"/>
                  </a:cubicBezTo>
                  <a:cubicBezTo>
                    <a:pt x="182" y="368"/>
                    <a:pt x="182" y="368"/>
                    <a:pt x="182" y="368"/>
                  </a:cubicBezTo>
                  <a:cubicBezTo>
                    <a:pt x="182" y="364"/>
                    <a:pt x="179" y="360"/>
                    <a:pt x="175" y="359"/>
                  </a:cubicBezTo>
                  <a:cubicBezTo>
                    <a:pt x="163" y="356"/>
                    <a:pt x="152" y="351"/>
                    <a:pt x="141" y="345"/>
                  </a:cubicBezTo>
                  <a:cubicBezTo>
                    <a:pt x="138" y="343"/>
                    <a:pt x="133" y="344"/>
                    <a:pt x="131" y="347"/>
                  </a:cubicBezTo>
                  <a:cubicBezTo>
                    <a:pt x="100" y="378"/>
                    <a:pt x="100" y="378"/>
                    <a:pt x="100" y="378"/>
                  </a:cubicBezTo>
                  <a:cubicBezTo>
                    <a:pt x="52" y="330"/>
                    <a:pt x="52" y="330"/>
                    <a:pt x="52" y="330"/>
                  </a:cubicBezTo>
                  <a:cubicBezTo>
                    <a:pt x="83" y="299"/>
                    <a:pt x="83" y="299"/>
                    <a:pt x="83" y="299"/>
                  </a:cubicBezTo>
                  <a:cubicBezTo>
                    <a:pt x="86" y="296"/>
                    <a:pt x="87" y="292"/>
                    <a:pt x="85" y="288"/>
                  </a:cubicBezTo>
                  <a:cubicBezTo>
                    <a:pt x="79" y="277"/>
                    <a:pt x="74" y="266"/>
                    <a:pt x="71" y="255"/>
                  </a:cubicBezTo>
                  <a:cubicBezTo>
                    <a:pt x="70" y="251"/>
                    <a:pt x="66" y="248"/>
                    <a:pt x="62" y="248"/>
                  </a:cubicBezTo>
                  <a:cubicBezTo>
                    <a:pt x="18" y="248"/>
                    <a:pt x="18" y="248"/>
                    <a:pt x="18" y="248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62" y="181"/>
                    <a:pt x="62" y="181"/>
                    <a:pt x="62" y="181"/>
                  </a:cubicBezTo>
                  <a:cubicBezTo>
                    <a:pt x="66" y="181"/>
                    <a:pt x="70" y="178"/>
                    <a:pt x="71" y="174"/>
                  </a:cubicBezTo>
                  <a:cubicBezTo>
                    <a:pt x="74" y="162"/>
                    <a:pt x="79" y="151"/>
                    <a:pt x="85" y="141"/>
                  </a:cubicBezTo>
                  <a:cubicBezTo>
                    <a:pt x="87" y="137"/>
                    <a:pt x="86" y="133"/>
                    <a:pt x="83" y="130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31" y="82"/>
                    <a:pt x="131" y="82"/>
                    <a:pt x="131" y="82"/>
                  </a:cubicBezTo>
                  <a:cubicBezTo>
                    <a:pt x="133" y="85"/>
                    <a:pt x="138" y="85"/>
                    <a:pt x="141" y="84"/>
                  </a:cubicBezTo>
                  <a:cubicBezTo>
                    <a:pt x="152" y="78"/>
                    <a:pt x="163" y="73"/>
                    <a:pt x="175" y="70"/>
                  </a:cubicBezTo>
                  <a:cubicBezTo>
                    <a:pt x="179" y="69"/>
                    <a:pt x="182" y="65"/>
                    <a:pt x="182" y="61"/>
                  </a:cubicBezTo>
                  <a:cubicBezTo>
                    <a:pt x="182" y="18"/>
                    <a:pt x="182" y="18"/>
                    <a:pt x="182" y="18"/>
                  </a:cubicBezTo>
                  <a:cubicBezTo>
                    <a:pt x="249" y="18"/>
                    <a:pt x="249" y="18"/>
                    <a:pt x="249" y="18"/>
                  </a:cubicBezTo>
                  <a:cubicBezTo>
                    <a:pt x="249" y="61"/>
                    <a:pt x="249" y="61"/>
                    <a:pt x="249" y="61"/>
                  </a:cubicBezTo>
                  <a:cubicBezTo>
                    <a:pt x="249" y="65"/>
                    <a:pt x="252" y="69"/>
                    <a:pt x="255" y="70"/>
                  </a:cubicBezTo>
                  <a:cubicBezTo>
                    <a:pt x="267" y="73"/>
                    <a:pt x="278" y="78"/>
                    <a:pt x="289" y="84"/>
                  </a:cubicBezTo>
                  <a:cubicBezTo>
                    <a:pt x="293" y="85"/>
                    <a:pt x="297" y="85"/>
                    <a:pt x="300" y="82"/>
                  </a:cubicBezTo>
                  <a:cubicBezTo>
                    <a:pt x="331" y="52"/>
                    <a:pt x="331" y="52"/>
                    <a:pt x="331" y="52"/>
                  </a:cubicBezTo>
                  <a:cubicBezTo>
                    <a:pt x="378" y="99"/>
                    <a:pt x="378" y="99"/>
                    <a:pt x="378" y="99"/>
                  </a:cubicBezTo>
                  <a:cubicBezTo>
                    <a:pt x="348" y="130"/>
                    <a:pt x="348" y="130"/>
                    <a:pt x="348" y="130"/>
                  </a:cubicBezTo>
                  <a:cubicBezTo>
                    <a:pt x="345" y="133"/>
                    <a:pt x="344" y="137"/>
                    <a:pt x="346" y="141"/>
                  </a:cubicBezTo>
                  <a:cubicBezTo>
                    <a:pt x="352" y="151"/>
                    <a:pt x="357" y="162"/>
                    <a:pt x="360" y="174"/>
                  </a:cubicBezTo>
                  <a:cubicBezTo>
                    <a:pt x="361" y="178"/>
                    <a:pt x="365" y="181"/>
                    <a:pt x="368" y="181"/>
                  </a:cubicBezTo>
                  <a:cubicBezTo>
                    <a:pt x="412" y="181"/>
                    <a:pt x="412" y="181"/>
                    <a:pt x="412" y="181"/>
                  </a:cubicBezTo>
                  <a:cubicBezTo>
                    <a:pt x="412" y="248"/>
                    <a:pt x="412" y="248"/>
                    <a:pt x="412" y="248"/>
                  </a:cubicBezTo>
                  <a:cubicBezTo>
                    <a:pt x="412" y="248"/>
                    <a:pt x="412" y="248"/>
                    <a:pt x="412" y="2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D4A722C-EDF4-4B1F-A137-52A9B95AE045}"/>
              </a:ext>
            </a:extLst>
          </p:cNvPr>
          <p:cNvSpPr txBox="1">
            <a:spLocks/>
          </p:cNvSpPr>
          <p:nvPr/>
        </p:nvSpPr>
        <p:spPr>
          <a:xfrm>
            <a:off x="930468" y="3157338"/>
            <a:ext cx="4782461" cy="621713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</p:spPr>
        <p:txBody>
          <a:bodyPr vert="horz" wrap="square" lIns="548632" tIns="72008" rIns="72008" bIns="72008" rtlCol="0" anchor="ctr" anchorCtr="0">
            <a:noAutofit/>
          </a:bodyPr>
          <a:lstStyle>
            <a:lvl1pPr marL="180000" lvl="0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</a:tabLst>
              <a:defRPr sz="1400" baseline="0"/>
            </a:lvl1pPr>
            <a:lvl2pPr marL="360000" lvl="1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2pPr>
            <a:lvl3pPr marL="540000" lvl="2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3pPr>
            <a:lvl4pPr marL="720000" lvl="3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4pPr>
            <a:lvl5pPr marL="900000" lvl="4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5pPr>
            <a:lvl6pPr marL="1080000" lvl="5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6pPr>
            <a:lvl7pPr marL="1260000" lvl="6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7pPr>
            <a:lvl8pPr marL="1440000" lvl="7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8pPr>
            <a:lvl9pPr marL="1620000" lvl="8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Cross functional agile team</a:t>
            </a:r>
          </a:p>
        </p:txBody>
      </p:sp>
      <p:sp>
        <p:nvSpPr>
          <p:cNvPr id="27" name="Rectangle 286">
            <a:extLst>
              <a:ext uri="{FF2B5EF4-FFF2-40B4-BE49-F238E27FC236}">
                <a16:creationId xmlns:a16="http://schemas.microsoft.com/office/drawing/2014/main" id="{BBC43B73-F6BC-410C-8077-BB7503100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68" y="3858226"/>
            <a:ext cx="4782461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ct val="10000"/>
              </a:spcBef>
            </a:pPr>
            <a:r>
              <a:rPr lang="en-GB" sz="1200" b="1" dirty="0">
                <a:solidFill>
                  <a:schemeClr val="tx2"/>
                </a:solidFill>
              </a:rPr>
              <a:t>15+ member agile cross-functional team </a:t>
            </a:r>
            <a:r>
              <a:rPr lang="en-GB" sz="1200" dirty="0"/>
              <a:t>including McKinsey and client teams</a:t>
            </a:r>
          </a:p>
          <a:p>
            <a:pPr lvl="1">
              <a:spcBef>
                <a:spcPct val="10000"/>
              </a:spcBef>
            </a:pPr>
            <a:r>
              <a:rPr lang="en-GB" sz="1200" dirty="0"/>
              <a:t>Build-Operate-Transfer model </a:t>
            </a:r>
            <a:br>
              <a:rPr lang="en-GB" sz="1200" dirty="0"/>
            </a:br>
            <a:r>
              <a:rPr lang="en-GB" sz="1200" dirty="0"/>
              <a:t>with all </a:t>
            </a:r>
            <a:r>
              <a:rPr lang="en-GB" sz="1200" b="1" dirty="0">
                <a:solidFill>
                  <a:schemeClr val="tx2"/>
                </a:solidFill>
              </a:rPr>
              <a:t>capabilities</a:t>
            </a:r>
            <a:r>
              <a:rPr lang="en-GB" sz="1200" dirty="0"/>
              <a:t> </a:t>
            </a:r>
            <a:r>
              <a:rPr lang="en-GB" sz="1200" b="1" dirty="0">
                <a:solidFill>
                  <a:schemeClr val="tx2"/>
                </a:solidFill>
              </a:rPr>
              <a:t>built and handed over</a:t>
            </a:r>
          </a:p>
          <a:p>
            <a:pPr lvl="1">
              <a:spcBef>
                <a:spcPct val="10000"/>
              </a:spcBef>
            </a:pPr>
            <a:r>
              <a:rPr lang="en-GB" sz="1200" dirty="0"/>
              <a:t>Fully </a:t>
            </a:r>
            <a:r>
              <a:rPr lang="en-GB" sz="1200" b="1" dirty="0">
                <a:solidFill>
                  <a:schemeClr val="tx2"/>
                </a:solidFill>
              </a:rPr>
              <a:t>self sufficient team </a:t>
            </a:r>
            <a:r>
              <a:rPr lang="en-GB" sz="1200" dirty="0"/>
              <a:t>to drive campaigns end-2-end</a:t>
            </a:r>
          </a:p>
        </p:txBody>
      </p:sp>
      <p:grpSp>
        <p:nvGrpSpPr>
          <p:cNvPr id="16" name="CustomIcon">
            <a:extLst>
              <a:ext uri="{FF2B5EF4-FFF2-40B4-BE49-F238E27FC236}">
                <a16:creationId xmlns:a16="http://schemas.microsoft.com/office/drawing/2014/main" id="{54866392-3FBA-4E1B-8ABE-BCFCF080808D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996260" y="3264137"/>
            <a:ext cx="386437" cy="408116"/>
            <a:chOff x="-1588" y="1588"/>
            <a:chExt cx="6176964" cy="6183312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C07F02F-E3B1-4614-98C0-D06541C3C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5525" y="2122488"/>
              <a:ext cx="1584325" cy="1585913"/>
            </a:xfrm>
            <a:custGeom>
              <a:avLst/>
              <a:gdLst>
                <a:gd name="T0" fmla="*/ 409 w 819"/>
                <a:gd name="T1" fmla="*/ 819 h 819"/>
                <a:gd name="T2" fmla="*/ 0 w 819"/>
                <a:gd name="T3" fmla="*/ 409 h 819"/>
                <a:gd name="T4" fmla="*/ 409 w 819"/>
                <a:gd name="T5" fmla="*/ 0 h 819"/>
                <a:gd name="T6" fmla="*/ 819 w 819"/>
                <a:gd name="T7" fmla="*/ 409 h 819"/>
                <a:gd name="T8" fmla="*/ 409 w 819"/>
                <a:gd name="T9" fmla="*/ 819 h 819"/>
                <a:gd name="T10" fmla="*/ 409 w 819"/>
                <a:gd name="T11" fmla="*/ 140 h 819"/>
                <a:gd name="T12" fmla="*/ 140 w 819"/>
                <a:gd name="T13" fmla="*/ 409 h 819"/>
                <a:gd name="T14" fmla="*/ 409 w 819"/>
                <a:gd name="T15" fmla="*/ 679 h 819"/>
                <a:gd name="T16" fmla="*/ 679 w 819"/>
                <a:gd name="T17" fmla="*/ 409 h 819"/>
                <a:gd name="T18" fmla="*/ 409 w 819"/>
                <a:gd name="T19" fmla="*/ 14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9" h="819">
                  <a:moveTo>
                    <a:pt x="409" y="819"/>
                  </a:moveTo>
                  <a:cubicBezTo>
                    <a:pt x="183" y="819"/>
                    <a:pt x="0" y="635"/>
                    <a:pt x="0" y="409"/>
                  </a:cubicBezTo>
                  <a:cubicBezTo>
                    <a:pt x="0" y="183"/>
                    <a:pt x="183" y="0"/>
                    <a:pt x="409" y="0"/>
                  </a:cubicBezTo>
                  <a:cubicBezTo>
                    <a:pt x="635" y="0"/>
                    <a:pt x="819" y="183"/>
                    <a:pt x="819" y="409"/>
                  </a:cubicBezTo>
                  <a:cubicBezTo>
                    <a:pt x="819" y="635"/>
                    <a:pt x="635" y="819"/>
                    <a:pt x="409" y="819"/>
                  </a:cubicBezTo>
                  <a:close/>
                  <a:moveTo>
                    <a:pt x="409" y="140"/>
                  </a:moveTo>
                  <a:cubicBezTo>
                    <a:pt x="261" y="140"/>
                    <a:pt x="140" y="261"/>
                    <a:pt x="140" y="409"/>
                  </a:cubicBezTo>
                  <a:cubicBezTo>
                    <a:pt x="140" y="558"/>
                    <a:pt x="261" y="679"/>
                    <a:pt x="409" y="679"/>
                  </a:cubicBezTo>
                  <a:cubicBezTo>
                    <a:pt x="558" y="679"/>
                    <a:pt x="679" y="558"/>
                    <a:pt x="679" y="409"/>
                  </a:cubicBezTo>
                  <a:cubicBezTo>
                    <a:pt x="679" y="261"/>
                    <a:pt x="558" y="140"/>
                    <a:pt x="409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60C564-7074-4E4E-BE24-B679C45BB0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9238" y="3940175"/>
              <a:ext cx="3135313" cy="2244725"/>
            </a:xfrm>
            <a:custGeom>
              <a:avLst/>
              <a:gdLst>
                <a:gd name="T0" fmla="*/ 1535 w 1622"/>
                <a:gd name="T1" fmla="*/ 1160 h 1160"/>
                <a:gd name="T2" fmla="*/ 87 w 1622"/>
                <a:gd name="T3" fmla="*/ 1160 h 1160"/>
                <a:gd name="T4" fmla="*/ 20 w 1622"/>
                <a:gd name="T5" fmla="*/ 1110 h 1160"/>
                <a:gd name="T6" fmla="*/ 0 w 1622"/>
                <a:gd name="T7" fmla="*/ 970 h 1160"/>
                <a:gd name="T8" fmla="*/ 0 w 1622"/>
                <a:gd name="T9" fmla="*/ 502 h 1160"/>
                <a:gd name="T10" fmla="*/ 502 w 1622"/>
                <a:gd name="T11" fmla="*/ 0 h 1160"/>
                <a:gd name="T12" fmla="*/ 1120 w 1622"/>
                <a:gd name="T13" fmla="*/ 0 h 1160"/>
                <a:gd name="T14" fmla="*/ 1622 w 1622"/>
                <a:gd name="T15" fmla="*/ 502 h 1160"/>
                <a:gd name="T16" fmla="*/ 1622 w 1622"/>
                <a:gd name="T17" fmla="*/ 970 h 1160"/>
                <a:gd name="T18" fmla="*/ 1602 w 1622"/>
                <a:gd name="T19" fmla="*/ 1110 h 1160"/>
                <a:gd name="T20" fmla="*/ 1535 w 1622"/>
                <a:gd name="T21" fmla="*/ 1160 h 1160"/>
                <a:gd name="T22" fmla="*/ 144 w 1622"/>
                <a:gd name="T23" fmla="*/ 1020 h 1160"/>
                <a:gd name="T24" fmla="*/ 1479 w 1622"/>
                <a:gd name="T25" fmla="*/ 1020 h 1160"/>
                <a:gd name="T26" fmla="*/ 1482 w 1622"/>
                <a:gd name="T27" fmla="*/ 970 h 1160"/>
                <a:gd name="T28" fmla="*/ 1482 w 1622"/>
                <a:gd name="T29" fmla="*/ 502 h 1160"/>
                <a:gd name="T30" fmla="*/ 1120 w 1622"/>
                <a:gd name="T31" fmla="*/ 140 h 1160"/>
                <a:gd name="T32" fmla="*/ 502 w 1622"/>
                <a:gd name="T33" fmla="*/ 140 h 1160"/>
                <a:gd name="T34" fmla="*/ 140 w 1622"/>
                <a:gd name="T35" fmla="*/ 502 h 1160"/>
                <a:gd name="T36" fmla="*/ 140 w 1622"/>
                <a:gd name="T37" fmla="*/ 970 h 1160"/>
                <a:gd name="T38" fmla="*/ 144 w 1622"/>
                <a:gd name="T39" fmla="*/ 102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22" h="1160">
                  <a:moveTo>
                    <a:pt x="1535" y="1160"/>
                  </a:moveTo>
                  <a:cubicBezTo>
                    <a:pt x="87" y="1160"/>
                    <a:pt x="87" y="1160"/>
                    <a:pt x="87" y="1160"/>
                  </a:cubicBezTo>
                  <a:cubicBezTo>
                    <a:pt x="56" y="1160"/>
                    <a:pt x="29" y="1139"/>
                    <a:pt x="20" y="1110"/>
                  </a:cubicBezTo>
                  <a:cubicBezTo>
                    <a:pt x="7" y="1064"/>
                    <a:pt x="0" y="1017"/>
                    <a:pt x="0" y="970"/>
                  </a:cubicBezTo>
                  <a:cubicBezTo>
                    <a:pt x="0" y="502"/>
                    <a:pt x="0" y="502"/>
                    <a:pt x="0" y="502"/>
                  </a:cubicBezTo>
                  <a:cubicBezTo>
                    <a:pt x="0" y="225"/>
                    <a:pt x="225" y="0"/>
                    <a:pt x="502" y="0"/>
                  </a:cubicBezTo>
                  <a:cubicBezTo>
                    <a:pt x="1120" y="0"/>
                    <a:pt x="1120" y="0"/>
                    <a:pt x="1120" y="0"/>
                  </a:cubicBezTo>
                  <a:cubicBezTo>
                    <a:pt x="1397" y="0"/>
                    <a:pt x="1622" y="225"/>
                    <a:pt x="1622" y="502"/>
                  </a:cubicBezTo>
                  <a:cubicBezTo>
                    <a:pt x="1622" y="970"/>
                    <a:pt x="1622" y="970"/>
                    <a:pt x="1622" y="970"/>
                  </a:cubicBezTo>
                  <a:cubicBezTo>
                    <a:pt x="1622" y="1017"/>
                    <a:pt x="1615" y="1064"/>
                    <a:pt x="1602" y="1110"/>
                  </a:cubicBezTo>
                  <a:cubicBezTo>
                    <a:pt x="1594" y="1139"/>
                    <a:pt x="1566" y="1160"/>
                    <a:pt x="1535" y="1160"/>
                  </a:cubicBezTo>
                  <a:close/>
                  <a:moveTo>
                    <a:pt x="144" y="1020"/>
                  </a:moveTo>
                  <a:cubicBezTo>
                    <a:pt x="1479" y="1020"/>
                    <a:pt x="1479" y="1020"/>
                    <a:pt x="1479" y="1020"/>
                  </a:cubicBezTo>
                  <a:cubicBezTo>
                    <a:pt x="1481" y="1004"/>
                    <a:pt x="1482" y="987"/>
                    <a:pt x="1482" y="970"/>
                  </a:cubicBezTo>
                  <a:cubicBezTo>
                    <a:pt x="1482" y="502"/>
                    <a:pt x="1482" y="502"/>
                    <a:pt x="1482" y="502"/>
                  </a:cubicBezTo>
                  <a:cubicBezTo>
                    <a:pt x="1482" y="302"/>
                    <a:pt x="1320" y="140"/>
                    <a:pt x="1120" y="140"/>
                  </a:cubicBezTo>
                  <a:cubicBezTo>
                    <a:pt x="502" y="140"/>
                    <a:pt x="502" y="140"/>
                    <a:pt x="502" y="140"/>
                  </a:cubicBezTo>
                  <a:cubicBezTo>
                    <a:pt x="303" y="140"/>
                    <a:pt x="140" y="302"/>
                    <a:pt x="140" y="502"/>
                  </a:cubicBezTo>
                  <a:cubicBezTo>
                    <a:pt x="140" y="970"/>
                    <a:pt x="140" y="970"/>
                    <a:pt x="140" y="970"/>
                  </a:cubicBezTo>
                  <a:cubicBezTo>
                    <a:pt x="140" y="987"/>
                    <a:pt x="141" y="1004"/>
                    <a:pt x="144" y="10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AD85F26C-D954-466A-8D6D-D2DABAE5F1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4763" y="1588"/>
              <a:ext cx="1584325" cy="1585913"/>
            </a:xfrm>
            <a:custGeom>
              <a:avLst/>
              <a:gdLst>
                <a:gd name="T0" fmla="*/ 409 w 819"/>
                <a:gd name="T1" fmla="*/ 819 h 819"/>
                <a:gd name="T2" fmla="*/ 0 w 819"/>
                <a:gd name="T3" fmla="*/ 409 h 819"/>
                <a:gd name="T4" fmla="*/ 409 w 819"/>
                <a:gd name="T5" fmla="*/ 0 h 819"/>
                <a:gd name="T6" fmla="*/ 819 w 819"/>
                <a:gd name="T7" fmla="*/ 409 h 819"/>
                <a:gd name="T8" fmla="*/ 409 w 819"/>
                <a:gd name="T9" fmla="*/ 819 h 819"/>
                <a:gd name="T10" fmla="*/ 409 w 819"/>
                <a:gd name="T11" fmla="*/ 140 h 819"/>
                <a:gd name="T12" fmla="*/ 140 w 819"/>
                <a:gd name="T13" fmla="*/ 409 h 819"/>
                <a:gd name="T14" fmla="*/ 409 w 819"/>
                <a:gd name="T15" fmla="*/ 679 h 819"/>
                <a:gd name="T16" fmla="*/ 679 w 819"/>
                <a:gd name="T17" fmla="*/ 409 h 819"/>
                <a:gd name="T18" fmla="*/ 409 w 819"/>
                <a:gd name="T19" fmla="*/ 14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9" h="819">
                  <a:moveTo>
                    <a:pt x="409" y="819"/>
                  </a:moveTo>
                  <a:cubicBezTo>
                    <a:pt x="183" y="819"/>
                    <a:pt x="0" y="635"/>
                    <a:pt x="0" y="409"/>
                  </a:cubicBezTo>
                  <a:cubicBezTo>
                    <a:pt x="0" y="183"/>
                    <a:pt x="183" y="0"/>
                    <a:pt x="409" y="0"/>
                  </a:cubicBezTo>
                  <a:cubicBezTo>
                    <a:pt x="635" y="0"/>
                    <a:pt x="819" y="183"/>
                    <a:pt x="819" y="409"/>
                  </a:cubicBezTo>
                  <a:cubicBezTo>
                    <a:pt x="819" y="635"/>
                    <a:pt x="635" y="819"/>
                    <a:pt x="409" y="819"/>
                  </a:cubicBezTo>
                  <a:close/>
                  <a:moveTo>
                    <a:pt x="409" y="140"/>
                  </a:moveTo>
                  <a:cubicBezTo>
                    <a:pt x="261" y="140"/>
                    <a:pt x="140" y="261"/>
                    <a:pt x="140" y="409"/>
                  </a:cubicBezTo>
                  <a:cubicBezTo>
                    <a:pt x="140" y="558"/>
                    <a:pt x="261" y="679"/>
                    <a:pt x="409" y="679"/>
                  </a:cubicBezTo>
                  <a:cubicBezTo>
                    <a:pt x="558" y="679"/>
                    <a:pt x="679" y="558"/>
                    <a:pt x="679" y="409"/>
                  </a:cubicBezTo>
                  <a:cubicBezTo>
                    <a:pt x="679" y="261"/>
                    <a:pt x="558" y="140"/>
                    <a:pt x="409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477EA3-8F72-4B0F-B5E5-679760C2D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1819275"/>
              <a:ext cx="2347913" cy="2422525"/>
            </a:xfrm>
            <a:custGeom>
              <a:avLst/>
              <a:gdLst>
                <a:gd name="T0" fmla="*/ 1135 w 1215"/>
                <a:gd name="T1" fmla="*/ 1252 h 1252"/>
                <a:gd name="T2" fmla="*/ 547 w 1215"/>
                <a:gd name="T3" fmla="*/ 1252 h 1252"/>
                <a:gd name="T4" fmla="*/ 477 w 1215"/>
                <a:gd name="T5" fmla="*/ 1182 h 1252"/>
                <a:gd name="T6" fmla="*/ 547 w 1215"/>
                <a:gd name="T7" fmla="*/ 1112 h 1252"/>
                <a:gd name="T8" fmla="*/ 1073 w 1215"/>
                <a:gd name="T9" fmla="*/ 1112 h 1252"/>
                <a:gd name="T10" fmla="*/ 1074 w 1215"/>
                <a:gd name="T11" fmla="*/ 988 h 1252"/>
                <a:gd name="T12" fmla="*/ 1074 w 1215"/>
                <a:gd name="T13" fmla="*/ 970 h 1252"/>
                <a:gd name="T14" fmla="*/ 1074 w 1215"/>
                <a:gd name="T15" fmla="*/ 502 h 1252"/>
                <a:gd name="T16" fmla="*/ 712 w 1215"/>
                <a:gd name="T17" fmla="*/ 140 h 1252"/>
                <a:gd name="T18" fmla="*/ 70 w 1215"/>
                <a:gd name="T19" fmla="*/ 140 h 1252"/>
                <a:gd name="T20" fmla="*/ 0 w 1215"/>
                <a:gd name="T21" fmla="*/ 70 h 1252"/>
                <a:gd name="T22" fmla="*/ 70 w 1215"/>
                <a:gd name="T23" fmla="*/ 0 h 1252"/>
                <a:gd name="T24" fmla="*/ 712 w 1215"/>
                <a:gd name="T25" fmla="*/ 0 h 1252"/>
                <a:gd name="T26" fmla="*/ 1214 w 1215"/>
                <a:gd name="T27" fmla="*/ 502 h 1252"/>
                <a:gd name="T28" fmla="*/ 1214 w 1215"/>
                <a:gd name="T29" fmla="*/ 970 h 1252"/>
                <a:gd name="T30" fmla="*/ 1214 w 1215"/>
                <a:gd name="T31" fmla="*/ 987 h 1252"/>
                <a:gd name="T32" fmla="*/ 1202 w 1215"/>
                <a:gd name="T33" fmla="*/ 1202 h 1252"/>
                <a:gd name="T34" fmla="*/ 1135 w 1215"/>
                <a:gd name="T35" fmla="*/ 1252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5" h="1252">
                  <a:moveTo>
                    <a:pt x="1135" y="1252"/>
                  </a:moveTo>
                  <a:cubicBezTo>
                    <a:pt x="547" y="1252"/>
                    <a:pt x="547" y="1252"/>
                    <a:pt x="547" y="1252"/>
                  </a:cubicBezTo>
                  <a:cubicBezTo>
                    <a:pt x="508" y="1252"/>
                    <a:pt x="477" y="1221"/>
                    <a:pt x="477" y="1182"/>
                  </a:cubicBezTo>
                  <a:cubicBezTo>
                    <a:pt x="477" y="1143"/>
                    <a:pt x="508" y="1112"/>
                    <a:pt x="547" y="1112"/>
                  </a:cubicBezTo>
                  <a:cubicBezTo>
                    <a:pt x="1073" y="1112"/>
                    <a:pt x="1073" y="1112"/>
                    <a:pt x="1073" y="1112"/>
                  </a:cubicBezTo>
                  <a:cubicBezTo>
                    <a:pt x="1074" y="1085"/>
                    <a:pt x="1074" y="1046"/>
                    <a:pt x="1074" y="988"/>
                  </a:cubicBezTo>
                  <a:cubicBezTo>
                    <a:pt x="1074" y="981"/>
                    <a:pt x="1074" y="975"/>
                    <a:pt x="1074" y="970"/>
                  </a:cubicBezTo>
                  <a:cubicBezTo>
                    <a:pt x="1074" y="502"/>
                    <a:pt x="1074" y="502"/>
                    <a:pt x="1074" y="502"/>
                  </a:cubicBezTo>
                  <a:cubicBezTo>
                    <a:pt x="1074" y="303"/>
                    <a:pt x="912" y="140"/>
                    <a:pt x="712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32" y="140"/>
                    <a:pt x="0" y="109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989" y="0"/>
                    <a:pt x="1214" y="225"/>
                    <a:pt x="1214" y="502"/>
                  </a:cubicBezTo>
                  <a:cubicBezTo>
                    <a:pt x="1214" y="970"/>
                    <a:pt x="1214" y="970"/>
                    <a:pt x="1214" y="970"/>
                  </a:cubicBezTo>
                  <a:cubicBezTo>
                    <a:pt x="1214" y="975"/>
                    <a:pt x="1214" y="980"/>
                    <a:pt x="1214" y="987"/>
                  </a:cubicBezTo>
                  <a:cubicBezTo>
                    <a:pt x="1215" y="1093"/>
                    <a:pt x="1213" y="1165"/>
                    <a:pt x="1202" y="1202"/>
                  </a:cubicBezTo>
                  <a:cubicBezTo>
                    <a:pt x="1194" y="1232"/>
                    <a:pt x="1166" y="1252"/>
                    <a:pt x="1135" y="1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05A231E-51A0-4ACF-A13E-0981ACCA18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700" y="1588"/>
              <a:ext cx="1582738" cy="1585913"/>
            </a:xfrm>
            <a:custGeom>
              <a:avLst/>
              <a:gdLst>
                <a:gd name="T0" fmla="*/ 410 w 819"/>
                <a:gd name="T1" fmla="*/ 819 h 819"/>
                <a:gd name="T2" fmla="*/ 0 w 819"/>
                <a:gd name="T3" fmla="*/ 409 h 819"/>
                <a:gd name="T4" fmla="*/ 410 w 819"/>
                <a:gd name="T5" fmla="*/ 0 h 819"/>
                <a:gd name="T6" fmla="*/ 819 w 819"/>
                <a:gd name="T7" fmla="*/ 409 h 819"/>
                <a:gd name="T8" fmla="*/ 410 w 819"/>
                <a:gd name="T9" fmla="*/ 819 h 819"/>
                <a:gd name="T10" fmla="*/ 410 w 819"/>
                <a:gd name="T11" fmla="*/ 140 h 819"/>
                <a:gd name="T12" fmla="*/ 140 w 819"/>
                <a:gd name="T13" fmla="*/ 409 h 819"/>
                <a:gd name="T14" fmla="*/ 410 w 819"/>
                <a:gd name="T15" fmla="*/ 679 h 819"/>
                <a:gd name="T16" fmla="*/ 679 w 819"/>
                <a:gd name="T17" fmla="*/ 409 h 819"/>
                <a:gd name="T18" fmla="*/ 410 w 819"/>
                <a:gd name="T19" fmla="*/ 14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9" h="819">
                  <a:moveTo>
                    <a:pt x="410" y="819"/>
                  </a:moveTo>
                  <a:cubicBezTo>
                    <a:pt x="184" y="819"/>
                    <a:pt x="0" y="635"/>
                    <a:pt x="0" y="409"/>
                  </a:cubicBezTo>
                  <a:cubicBezTo>
                    <a:pt x="0" y="183"/>
                    <a:pt x="184" y="0"/>
                    <a:pt x="410" y="0"/>
                  </a:cubicBezTo>
                  <a:cubicBezTo>
                    <a:pt x="636" y="0"/>
                    <a:pt x="819" y="183"/>
                    <a:pt x="819" y="409"/>
                  </a:cubicBezTo>
                  <a:cubicBezTo>
                    <a:pt x="819" y="635"/>
                    <a:pt x="636" y="819"/>
                    <a:pt x="410" y="819"/>
                  </a:cubicBezTo>
                  <a:close/>
                  <a:moveTo>
                    <a:pt x="410" y="140"/>
                  </a:moveTo>
                  <a:cubicBezTo>
                    <a:pt x="261" y="140"/>
                    <a:pt x="140" y="261"/>
                    <a:pt x="140" y="409"/>
                  </a:cubicBezTo>
                  <a:cubicBezTo>
                    <a:pt x="140" y="558"/>
                    <a:pt x="261" y="679"/>
                    <a:pt x="410" y="679"/>
                  </a:cubicBezTo>
                  <a:cubicBezTo>
                    <a:pt x="558" y="679"/>
                    <a:pt x="679" y="558"/>
                    <a:pt x="679" y="409"/>
                  </a:cubicBezTo>
                  <a:cubicBezTo>
                    <a:pt x="679" y="261"/>
                    <a:pt x="558" y="140"/>
                    <a:pt x="41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1C891EE-5D48-44B8-8E84-FB1CD5F1D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88" y="1819275"/>
              <a:ext cx="2347913" cy="2422525"/>
            </a:xfrm>
            <a:custGeom>
              <a:avLst/>
              <a:gdLst>
                <a:gd name="T0" fmla="*/ 664 w 1215"/>
                <a:gd name="T1" fmla="*/ 1252 h 1252"/>
                <a:gd name="T2" fmla="*/ 80 w 1215"/>
                <a:gd name="T3" fmla="*/ 1252 h 1252"/>
                <a:gd name="T4" fmla="*/ 13 w 1215"/>
                <a:gd name="T5" fmla="*/ 1202 h 1252"/>
                <a:gd name="T6" fmla="*/ 1 w 1215"/>
                <a:gd name="T7" fmla="*/ 987 h 1252"/>
                <a:gd name="T8" fmla="*/ 1 w 1215"/>
                <a:gd name="T9" fmla="*/ 970 h 1252"/>
                <a:gd name="T10" fmla="*/ 1 w 1215"/>
                <a:gd name="T11" fmla="*/ 502 h 1252"/>
                <a:gd name="T12" fmla="*/ 503 w 1215"/>
                <a:gd name="T13" fmla="*/ 0 h 1252"/>
                <a:gd name="T14" fmla="*/ 1145 w 1215"/>
                <a:gd name="T15" fmla="*/ 0 h 1252"/>
                <a:gd name="T16" fmla="*/ 1215 w 1215"/>
                <a:gd name="T17" fmla="*/ 70 h 1252"/>
                <a:gd name="T18" fmla="*/ 1145 w 1215"/>
                <a:gd name="T19" fmla="*/ 140 h 1252"/>
                <a:gd name="T20" fmla="*/ 503 w 1215"/>
                <a:gd name="T21" fmla="*/ 140 h 1252"/>
                <a:gd name="T22" fmla="*/ 141 w 1215"/>
                <a:gd name="T23" fmla="*/ 502 h 1252"/>
                <a:gd name="T24" fmla="*/ 141 w 1215"/>
                <a:gd name="T25" fmla="*/ 970 h 1252"/>
                <a:gd name="T26" fmla="*/ 141 w 1215"/>
                <a:gd name="T27" fmla="*/ 988 h 1252"/>
                <a:gd name="T28" fmla="*/ 142 w 1215"/>
                <a:gd name="T29" fmla="*/ 1112 h 1252"/>
                <a:gd name="T30" fmla="*/ 664 w 1215"/>
                <a:gd name="T31" fmla="*/ 1112 h 1252"/>
                <a:gd name="T32" fmla="*/ 734 w 1215"/>
                <a:gd name="T33" fmla="*/ 1182 h 1252"/>
                <a:gd name="T34" fmla="*/ 664 w 1215"/>
                <a:gd name="T35" fmla="*/ 1252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5" h="1252">
                  <a:moveTo>
                    <a:pt x="664" y="1252"/>
                  </a:moveTo>
                  <a:cubicBezTo>
                    <a:pt x="80" y="1252"/>
                    <a:pt x="80" y="1252"/>
                    <a:pt x="80" y="1252"/>
                  </a:cubicBezTo>
                  <a:cubicBezTo>
                    <a:pt x="49" y="1252"/>
                    <a:pt x="21" y="1232"/>
                    <a:pt x="13" y="1202"/>
                  </a:cubicBezTo>
                  <a:cubicBezTo>
                    <a:pt x="2" y="1165"/>
                    <a:pt x="0" y="1093"/>
                    <a:pt x="1" y="987"/>
                  </a:cubicBezTo>
                  <a:cubicBezTo>
                    <a:pt x="1" y="980"/>
                    <a:pt x="1" y="975"/>
                    <a:pt x="1" y="970"/>
                  </a:cubicBezTo>
                  <a:cubicBezTo>
                    <a:pt x="1" y="502"/>
                    <a:pt x="1" y="502"/>
                    <a:pt x="1" y="502"/>
                  </a:cubicBezTo>
                  <a:cubicBezTo>
                    <a:pt x="1" y="225"/>
                    <a:pt x="226" y="0"/>
                    <a:pt x="503" y="0"/>
                  </a:cubicBezTo>
                  <a:cubicBezTo>
                    <a:pt x="1145" y="0"/>
                    <a:pt x="1145" y="0"/>
                    <a:pt x="1145" y="0"/>
                  </a:cubicBezTo>
                  <a:cubicBezTo>
                    <a:pt x="1183" y="0"/>
                    <a:pt x="1215" y="31"/>
                    <a:pt x="1215" y="70"/>
                  </a:cubicBezTo>
                  <a:cubicBezTo>
                    <a:pt x="1215" y="109"/>
                    <a:pt x="1183" y="140"/>
                    <a:pt x="1145" y="140"/>
                  </a:cubicBezTo>
                  <a:cubicBezTo>
                    <a:pt x="503" y="140"/>
                    <a:pt x="503" y="140"/>
                    <a:pt x="503" y="140"/>
                  </a:cubicBezTo>
                  <a:cubicBezTo>
                    <a:pt x="303" y="140"/>
                    <a:pt x="141" y="303"/>
                    <a:pt x="141" y="502"/>
                  </a:cubicBezTo>
                  <a:cubicBezTo>
                    <a:pt x="141" y="970"/>
                    <a:pt x="141" y="970"/>
                    <a:pt x="141" y="970"/>
                  </a:cubicBezTo>
                  <a:cubicBezTo>
                    <a:pt x="141" y="975"/>
                    <a:pt x="141" y="981"/>
                    <a:pt x="141" y="988"/>
                  </a:cubicBezTo>
                  <a:cubicBezTo>
                    <a:pt x="141" y="1046"/>
                    <a:pt x="141" y="1085"/>
                    <a:pt x="142" y="1112"/>
                  </a:cubicBezTo>
                  <a:cubicBezTo>
                    <a:pt x="664" y="1112"/>
                    <a:pt x="664" y="1112"/>
                    <a:pt x="664" y="1112"/>
                  </a:cubicBezTo>
                  <a:cubicBezTo>
                    <a:pt x="703" y="1112"/>
                    <a:pt x="734" y="1143"/>
                    <a:pt x="734" y="1182"/>
                  </a:cubicBezTo>
                  <a:cubicBezTo>
                    <a:pt x="734" y="1221"/>
                    <a:pt x="703" y="1252"/>
                    <a:pt x="664" y="1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39" tIns="45719" rIns="91439" bIns="45719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286">
            <a:extLst>
              <a:ext uri="{FF2B5EF4-FFF2-40B4-BE49-F238E27FC236}">
                <a16:creationId xmlns:a16="http://schemas.microsoft.com/office/drawing/2014/main" id="{F5BA7D15-EF11-4601-85CB-5D4422A63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376" y="3858226"/>
            <a:ext cx="4948032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ct val="10000"/>
              </a:spcBef>
            </a:pPr>
            <a:r>
              <a:rPr lang="en-GB" sz="1200" dirty="0"/>
              <a:t>Back-end </a:t>
            </a:r>
            <a:r>
              <a:rPr lang="en-GB" sz="1200" b="1" dirty="0">
                <a:solidFill>
                  <a:schemeClr val="tx2"/>
                </a:solidFill>
              </a:rPr>
              <a:t>integrated with DWH</a:t>
            </a:r>
          </a:p>
          <a:p>
            <a:pPr lvl="1">
              <a:spcBef>
                <a:spcPct val="10000"/>
              </a:spcBef>
            </a:pPr>
            <a:r>
              <a:rPr lang="en-GB" sz="1200" dirty="0"/>
              <a:t>Front-end </a:t>
            </a:r>
            <a:r>
              <a:rPr lang="en-GB" sz="1200" b="1" dirty="0">
                <a:solidFill>
                  <a:schemeClr val="tx2"/>
                </a:solidFill>
              </a:rPr>
              <a:t>integrated with CRM system</a:t>
            </a:r>
            <a:r>
              <a:rPr lang="en-GB" sz="1200" dirty="0"/>
              <a:t> and </a:t>
            </a:r>
            <a:r>
              <a:rPr lang="en-GB" sz="1200" b="1" dirty="0">
                <a:solidFill>
                  <a:schemeClr val="tx2"/>
                </a:solidFill>
              </a:rPr>
              <a:t>channels</a:t>
            </a:r>
          </a:p>
          <a:p>
            <a:pPr lvl="1">
              <a:spcBef>
                <a:spcPct val="10000"/>
              </a:spcBef>
            </a:pPr>
            <a:r>
              <a:rPr lang="en-GB" sz="1200" b="1" dirty="0">
                <a:solidFill>
                  <a:schemeClr val="tx2"/>
                </a:solidFill>
              </a:rPr>
              <a:t>Low </a:t>
            </a:r>
            <a:r>
              <a:rPr lang="en-GB" sz="1200" b="1" dirty="0" err="1">
                <a:solidFill>
                  <a:schemeClr val="tx2"/>
                </a:solidFill>
              </a:rPr>
              <a:t>CapEx</a:t>
            </a:r>
            <a:r>
              <a:rPr lang="en-GB" sz="1200" b="1" dirty="0">
                <a:solidFill>
                  <a:schemeClr val="tx2"/>
                </a:solidFill>
              </a:rPr>
              <a:t> </a:t>
            </a:r>
            <a:r>
              <a:rPr lang="en-GB" sz="1200" dirty="0"/>
              <a:t>- Use of </a:t>
            </a:r>
            <a:r>
              <a:rPr lang="en-GB" sz="1200" b="1" dirty="0">
                <a:solidFill>
                  <a:schemeClr val="tx2"/>
                </a:solidFill>
              </a:rPr>
              <a:t>process automation</a:t>
            </a:r>
            <a:r>
              <a:rPr lang="en-GB" sz="1200" dirty="0"/>
              <a:t> within existing infrastructure</a:t>
            </a:r>
          </a:p>
          <a:p>
            <a:pPr lvl="1">
              <a:spcBef>
                <a:spcPct val="10000"/>
              </a:spcBef>
            </a:pPr>
            <a:r>
              <a:rPr lang="en-GB" sz="1200" b="1" dirty="0">
                <a:solidFill>
                  <a:schemeClr val="tx2"/>
                </a:solidFill>
              </a:rPr>
              <a:t>Activated 5 channels </a:t>
            </a:r>
            <a:r>
              <a:rPr lang="en-GB" sz="1200"/>
              <a:t>for CLM 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B725B-0DB8-46EF-B75A-5C4799CC1A5F}"/>
              </a:ext>
            </a:extLst>
          </p:cNvPr>
          <p:cNvSpPr txBox="1">
            <a:spLocks/>
          </p:cNvSpPr>
          <p:nvPr/>
        </p:nvSpPr>
        <p:spPr>
          <a:xfrm>
            <a:off x="5980376" y="3157335"/>
            <a:ext cx="4948032" cy="621713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</p:spPr>
        <p:txBody>
          <a:bodyPr vert="horz" wrap="square" lIns="548632" tIns="72008" rIns="72008" bIns="72008" rtlCol="0" anchor="ctr" anchorCtr="0">
            <a:noAutofit/>
          </a:bodyPr>
          <a:lstStyle>
            <a:lvl1pPr marL="180000" lvl="0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  <a:tab pos="900000" algn="l"/>
                <a:tab pos="1080000" algn="l"/>
                <a:tab pos="1260000" algn="l"/>
                <a:tab pos="1440000" algn="l"/>
                <a:tab pos="1620000" algn="l"/>
                <a:tab pos="1800000" algn="l"/>
              </a:tabLst>
              <a:defRPr sz="1400" baseline="0"/>
            </a:lvl1pPr>
            <a:lvl2pPr marL="360000" lvl="1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2pPr>
            <a:lvl3pPr marL="540000" lvl="2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3pPr>
            <a:lvl4pPr marL="720000" lvl="3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4pPr>
            <a:lvl5pPr marL="900000" lvl="4" indent="-180000" defTabSz="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180000" algn="l"/>
              </a:tabLst>
              <a:defRPr sz="1400"/>
            </a:lvl5pPr>
            <a:lvl6pPr marL="1080000" lvl="5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6pPr>
            <a:lvl7pPr marL="1260000" lvl="6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7pPr>
            <a:lvl8pPr marL="1440000" lvl="7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8pPr>
            <a:lvl9pPr marL="1620000" lvl="8" indent="-18000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Integration with channels and DWH</a:t>
            </a:r>
          </a:p>
        </p:txBody>
      </p:sp>
      <p:sp>
        <p:nvSpPr>
          <p:cNvPr id="48" name="CustomIcon">
            <a:extLst>
              <a:ext uri="{FF2B5EF4-FFF2-40B4-BE49-F238E27FC236}">
                <a16:creationId xmlns:a16="http://schemas.microsoft.com/office/drawing/2014/main" id="{4076131B-ECBC-4CBE-8865-B1C01639F768}"/>
              </a:ext>
            </a:extLst>
          </p:cNvPr>
          <p:cNvSpPr>
            <a:spLocks noChangeAspect="1" noEditPoints="1"/>
          </p:cNvSpPr>
          <p:nvPr>
            <p:custDataLst>
              <p:tags r:id="rId6"/>
            </p:custDataLst>
          </p:nvPr>
        </p:nvSpPr>
        <p:spPr bwMode="auto">
          <a:xfrm>
            <a:off x="6058317" y="3268940"/>
            <a:ext cx="379160" cy="398502"/>
          </a:xfrm>
          <a:custGeom>
            <a:avLst/>
            <a:gdLst>
              <a:gd name="T0" fmla="*/ 335 w 430"/>
              <a:gd name="T1" fmla="*/ 121 h 428"/>
              <a:gd name="T2" fmla="*/ 251 w 430"/>
              <a:gd name="T3" fmla="*/ 170 h 428"/>
              <a:gd name="T4" fmla="*/ 155 w 430"/>
              <a:gd name="T5" fmla="*/ 110 h 428"/>
              <a:gd name="T6" fmla="*/ 160 w 430"/>
              <a:gd name="T7" fmla="*/ 80 h 428"/>
              <a:gd name="T8" fmla="*/ 80 w 430"/>
              <a:gd name="T9" fmla="*/ 0 h 428"/>
              <a:gd name="T10" fmla="*/ 0 w 430"/>
              <a:gd name="T11" fmla="*/ 80 h 428"/>
              <a:gd name="T12" fmla="*/ 70 w 430"/>
              <a:gd name="T13" fmla="*/ 160 h 428"/>
              <a:gd name="T14" fmla="*/ 51 w 430"/>
              <a:gd name="T15" fmla="*/ 309 h 428"/>
              <a:gd name="T16" fmla="*/ 0 w 430"/>
              <a:gd name="T17" fmla="*/ 368 h 428"/>
              <a:gd name="T18" fmla="*/ 59 w 430"/>
              <a:gd name="T19" fmla="*/ 428 h 428"/>
              <a:gd name="T20" fmla="*/ 119 w 430"/>
              <a:gd name="T21" fmla="*/ 368 h 428"/>
              <a:gd name="T22" fmla="*/ 118 w 430"/>
              <a:gd name="T23" fmla="*/ 357 h 428"/>
              <a:gd name="T24" fmla="*/ 263 w 430"/>
              <a:gd name="T25" fmla="*/ 279 h 428"/>
              <a:gd name="T26" fmla="*/ 335 w 430"/>
              <a:gd name="T27" fmla="*/ 312 h 428"/>
              <a:gd name="T28" fmla="*/ 430 w 430"/>
              <a:gd name="T29" fmla="*/ 216 h 428"/>
              <a:gd name="T30" fmla="*/ 335 w 430"/>
              <a:gd name="T31" fmla="*/ 121 h 428"/>
              <a:gd name="T32" fmla="*/ 18 w 430"/>
              <a:gd name="T33" fmla="*/ 80 h 428"/>
              <a:gd name="T34" fmla="*/ 80 w 430"/>
              <a:gd name="T35" fmla="*/ 18 h 428"/>
              <a:gd name="T36" fmla="*/ 142 w 430"/>
              <a:gd name="T37" fmla="*/ 80 h 428"/>
              <a:gd name="T38" fmla="*/ 80 w 430"/>
              <a:gd name="T39" fmla="*/ 142 h 428"/>
              <a:gd name="T40" fmla="*/ 18 w 430"/>
              <a:gd name="T41" fmla="*/ 80 h 428"/>
              <a:gd name="T42" fmla="*/ 59 w 430"/>
              <a:gd name="T43" fmla="*/ 410 h 428"/>
              <a:gd name="T44" fmla="*/ 18 w 430"/>
              <a:gd name="T45" fmla="*/ 368 h 428"/>
              <a:gd name="T46" fmla="*/ 59 w 430"/>
              <a:gd name="T47" fmla="*/ 327 h 428"/>
              <a:gd name="T48" fmla="*/ 59 w 430"/>
              <a:gd name="T49" fmla="*/ 327 h 428"/>
              <a:gd name="T50" fmla="*/ 59 w 430"/>
              <a:gd name="T51" fmla="*/ 327 h 428"/>
              <a:gd name="T52" fmla="*/ 101 w 430"/>
              <a:gd name="T53" fmla="*/ 368 h 428"/>
              <a:gd name="T54" fmla="*/ 59 w 430"/>
              <a:gd name="T55" fmla="*/ 410 h 428"/>
              <a:gd name="T56" fmla="*/ 112 w 430"/>
              <a:gd name="T57" fmla="*/ 340 h 428"/>
              <a:gd name="T58" fmla="*/ 70 w 430"/>
              <a:gd name="T59" fmla="*/ 309 h 428"/>
              <a:gd name="T60" fmla="*/ 88 w 430"/>
              <a:gd name="T61" fmla="*/ 160 h 428"/>
              <a:gd name="T62" fmla="*/ 145 w 430"/>
              <a:gd name="T63" fmla="*/ 127 h 428"/>
              <a:gd name="T64" fmla="*/ 244 w 430"/>
              <a:gd name="T65" fmla="*/ 187 h 428"/>
              <a:gd name="T66" fmla="*/ 239 w 430"/>
              <a:gd name="T67" fmla="*/ 216 h 428"/>
              <a:gd name="T68" fmla="*/ 252 w 430"/>
              <a:gd name="T69" fmla="*/ 264 h 428"/>
              <a:gd name="T70" fmla="*/ 112 w 430"/>
              <a:gd name="T71" fmla="*/ 340 h 428"/>
              <a:gd name="T72" fmla="*/ 112 w 430"/>
              <a:gd name="T73" fmla="*/ 340 h 428"/>
              <a:gd name="T74" fmla="*/ 335 w 430"/>
              <a:gd name="T75" fmla="*/ 294 h 428"/>
              <a:gd name="T76" fmla="*/ 257 w 430"/>
              <a:gd name="T77" fmla="*/ 216 h 428"/>
              <a:gd name="T78" fmla="*/ 335 w 430"/>
              <a:gd name="T79" fmla="*/ 139 h 428"/>
              <a:gd name="T80" fmla="*/ 412 w 430"/>
              <a:gd name="T81" fmla="*/ 216 h 428"/>
              <a:gd name="T82" fmla="*/ 335 w 430"/>
              <a:gd name="T83" fmla="*/ 294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30" h="428">
                <a:moveTo>
                  <a:pt x="335" y="121"/>
                </a:moveTo>
                <a:cubicBezTo>
                  <a:pt x="299" y="121"/>
                  <a:pt x="268" y="141"/>
                  <a:pt x="251" y="170"/>
                </a:cubicBezTo>
                <a:cubicBezTo>
                  <a:pt x="155" y="110"/>
                  <a:pt x="155" y="110"/>
                  <a:pt x="155" y="110"/>
                </a:cubicBezTo>
                <a:cubicBezTo>
                  <a:pt x="158" y="101"/>
                  <a:pt x="160" y="91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21"/>
                  <a:pt x="30" y="155"/>
                  <a:pt x="70" y="160"/>
                </a:cubicBezTo>
                <a:cubicBezTo>
                  <a:pt x="51" y="309"/>
                  <a:pt x="51" y="309"/>
                  <a:pt x="51" y="309"/>
                </a:cubicBezTo>
                <a:cubicBezTo>
                  <a:pt x="22" y="313"/>
                  <a:pt x="0" y="338"/>
                  <a:pt x="0" y="368"/>
                </a:cubicBezTo>
                <a:cubicBezTo>
                  <a:pt x="0" y="401"/>
                  <a:pt x="26" y="428"/>
                  <a:pt x="59" y="428"/>
                </a:cubicBezTo>
                <a:cubicBezTo>
                  <a:pt x="93" y="428"/>
                  <a:pt x="119" y="401"/>
                  <a:pt x="119" y="368"/>
                </a:cubicBezTo>
                <a:cubicBezTo>
                  <a:pt x="119" y="365"/>
                  <a:pt x="119" y="361"/>
                  <a:pt x="118" y="357"/>
                </a:cubicBezTo>
                <a:cubicBezTo>
                  <a:pt x="263" y="279"/>
                  <a:pt x="263" y="279"/>
                  <a:pt x="263" y="279"/>
                </a:cubicBezTo>
                <a:cubicBezTo>
                  <a:pt x="280" y="299"/>
                  <a:pt x="306" y="312"/>
                  <a:pt x="335" y="312"/>
                </a:cubicBezTo>
                <a:cubicBezTo>
                  <a:pt x="388" y="312"/>
                  <a:pt x="430" y="269"/>
                  <a:pt x="430" y="216"/>
                </a:cubicBezTo>
                <a:cubicBezTo>
                  <a:pt x="430" y="164"/>
                  <a:pt x="388" y="121"/>
                  <a:pt x="335" y="121"/>
                </a:cubicBezTo>
                <a:close/>
                <a:moveTo>
                  <a:pt x="18" y="80"/>
                </a:moveTo>
                <a:cubicBezTo>
                  <a:pt x="18" y="46"/>
                  <a:pt x="46" y="18"/>
                  <a:pt x="80" y="18"/>
                </a:cubicBezTo>
                <a:cubicBezTo>
                  <a:pt x="114" y="18"/>
                  <a:pt x="142" y="46"/>
                  <a:pt x="142" y="80"/>
                </a:cubicBezTo>
                <a:cubicBezTo>
                  <a:pt x="142" y="115"/>
                  <a:pt x="114" y="142"/>
                  <a:pt x="80" y="142"/>
                </a:cubicBezTo>
                <a:cubicBezTo>
                  <a:pt x="46" y="142"/>
                  <a:pt x="18" y="115"/>
                  <a:pt x="18" y="80"/>
                </a:cubicBezTo>
                <a:close/>
                <a:moveTo>
                  <a:pt x="59" y="410"/>
                </a:moveTo>
                <a:cubicBezTo>
                  <a:pt x="37" y="410"/>
                  <a:pt x="18" y="391"/>
                  <a:pt x="18" y="368"/>
                </a:cubicBezTo>
                <a:cubicBezTo>
                  <a:pt x="18" y="345"/>
                  <a:pt x="37" y="327"/>
                  <a:pt x="59" y="327"/>
                </a:cubicBezTo>
                <a:cubicBezTo>
                  <a:pt x="59" y="327"/>
                  <a:pt x="59" y="327"/>
                  <a:pt x="59" y="327"/>
                </a:cubicBezTo>
                <a:cubicBezTo>
                  <a:pt x="59" y="327"/>
                  <a:pt x="59" y="327"/>
                  <a:pt x="59" y="327"/>
                </a:cubicBezTo>
                <a:cubicBezTo>
                  <a:pt x="82" y="327"/>
                  <a:pt x="101" y="345"/>
                  <a:pt x="101" y="368"/>
                </a:cubicBezTo>
                <a:cubicBezTo>
                  <a:pt x="101" y="391"/>
                  <a:pt x="82" y="410"/>
                  <a:pt x="59" y="410"/>
                </a:cubicBezTo>
                <a:close/>
                <a:moveTo>
                  <a:pt x="112" y="340"/>
                </a:moveTo>
                <a:cubicBezTo>
                  <a:pt x="103" y="324"/>
                  <a:pt x="88" y="312"/>
                  <a:pt x="70" y="309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112" y="158"/>
                  <a:pt x="132" y="145"/>
                  <a:pt x="145" y="127"/>
                </a:cubicBezTo>
                <a:cubicBezTo>
                  <a:pt x="244" y="187"/>
                  <a:pt x="244" y="187"/>
                  <a:pt x="244" y="187"/>
                </a:cubicBezTo>
                <a:cubicBezTo>
                  <a:pt x="241" y="197"/>
                  <a:pt x="239" y="206"/>
                  <a:pt x="239" y="216"/>
                </a:cubicBezTo>
                <a:cubicBezTo>
                  <a:pt x="239" y="234"/>
                  <a:pt x="244" y="250"/>
                  <a:pt x="252" y="264"/>
                </a:cubicBezTo>
                <a:cubicBezTo>
                  <a:pt x="112" y="340"/>
                  <a:pt x="112" y="340"/>
                  <a:pt x="112" y="340"/>
                </a:cubicBezTo>
                <a:cubicBezTo>
                  <a:pt x="112" y="340"/>
                  <a:pt x="112" y="340"/>
                  <a:pt x="112" y="340"/>
                </a:cubicBezTo>
                <a:close/>
                <a:moveTo>
                  <a:pt x="335" y="294"/>
                </a:moveTo>
                <a:cubicBezTo>
                  <a:pt x="292" y="294"/>
                  <a:pt x="257" y="260"/>
                  <a:pt x="257" y="216"/>
                </a:cubicBezTo>
                <a:cubicBezTo>
                  <a:pt x="257" y="174"/>
                  <a:pt x="292" y="139"/>
                  <a:pt x="335" y="139"/>
                </a:cubicBezTo>
                <a:cubicBezTo>
                  <a:pt x="377" y="139"/>
                  <a:pt x="412" y="174"/>
                  <a:pt x="412" y="216"/>
                </a:cubicBezTo>
                <a:cubicBezTo>
                  <a:pt x="412" y="260"/>
                  <a:pt x="377" y="294"/>
                  <a:pt x="335" y="2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1C9686-FDBD-4D9A-86F6-9C6142AFD44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91824" y="-11946"/>
            <a:ext cx="666524" cy="158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bg1"/>
                </a:solidFill>
              </a:rPr>
              <a:t>TEL015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7483AC-7379-43B2-AF6B-DBC46AE9DE6B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-1"/>
            <a:ext cx="2937164" cy="17425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l-PL" sz="1000" dirty="0" err="1">
                <a:solidFill>
                  <a:schemeClr val="bg1"/>
                </a:solidFill>
              </a:rPr>
              <a:t>Telecommunications</a:t>
            </a:r>
            <a:r>
              <a:rPr lang="pl-PL" sz="1000" dirty="0">
                <a:solidFill>
                  <a:schemeClr val="bg1"/>
                </a:solidFill>
              </a:rPr>
              <a:t> (TMT) | EUROPE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2014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14"/>
  <p:tag name="ISNEWSLIDENUMBER" val="True"/>
  <p:tag name="NEWNAMES2" val="True"/>
  <p:tag name="PREVIOUSNAME" val="Presentation2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irm Format - template_Blue">
  <a:themeElements>
    <a:clrScheme name="McKinsey Cyan-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9F0FF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CBAAA8DA-AFC5-4F8A-BF34-733F303E9EE7}" vid="{C83A2FBA-1D83-4DE4-A7E3-439E0B148B18}"/>
    </a:ext>
  </a:extLst>
</a:theme>
</file>

<file path=ppt/theme/theme2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3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Wide</Template>
  <TotalTime>0</TotalTime>
  <Words>117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Wingdings</vt:lpstr>
      <vt:lpstr>Firm Format - template_Blue</vt:lpstr>
      <vt:lpstr>M&amp;S Theme</vt:lpstr>
      <vt:lpstr>Firm Format - template_Grey</vt:lpstr>
      <vt:lpstr>think-cell Slide</vt:lpstr>
      <vt:lpstr>Key highlights from the transformational change with AA driven CLM/Personalization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2018-09-25T14:53:27Z</dcterms:created>
  <dcterms:modified xsi:type="dcterms:W3CDTF">2019-05-30T04:06:58Z</dcterms:modified>
  <cp:category/>
  <cp:contentStatus/>
  <dc:language/>
  <cp:version/>
</cp:coreProperties>
</file>