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3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74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B9D31-4F50-4DB8-BB8A-CE6D73AFC132}" type="slidenum">
              <a:rPr lang="en-US">
                <a:solidFill>
                  <a:prstClr val="black"/>
                </a:solidFill>
              </a:rPr>
              <a:pPr/>
              <a:t>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062" y="270167"/>
            <a:ext cx="5152334" cy="247052"/>
          </a:xfrm>
        </p:spPr>
        <p:txBody>
          <a:bodyPr/>
          <a:lstStyle/>
          <a:p>
            <a:endParaRPr lang="en-US"/>
          </a:p>
        </p:txBody>
      </p:sp>
      <p:sp>
        <p:nvSpPr>
          <p:cNvPr id="38916" name="McK Separator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53519" y="1512916"/>
            <a:ext cx="5502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0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12:33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12:33 PM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12:33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12:33 PM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12:33 PM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25404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12:33 PM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emf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0864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gray">
          <a:xfrm>
            <a:off x="5880100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gray">
          <a:xfrm>
            <a:off x="5876925" y="698500"/>
            <a:ext cx="2736850" cy="415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Customer Experience Transformation – Global Logistics Company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gray">
          <a:xfrm>
            <a:off x="3059113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gray">
          <a:xfrm>
            <a:off x="3059113" y="593725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gray">
          <a:xfrm>
            <a:off x="236538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gray">
          <a:xfrm>
            <a:off x="236538" y="601663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gray">
          <a:xfrm>
            <a:off x="327025" y="806450"/>
            <a:ext cx="140017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</a:rPr>
              <a:t>Client Situation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gray">
          <a:xfrm>
            <a:off x="3346450" y="817563"/>
            <a:ext cx="177641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What we did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gray">
          <a:xfrm>
            <a:off x="6162675" y="817563"/>
            <a:ext cx="12239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Impact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gray">
          <a:xfrm>
            <a:off x="298450" y="1204913"/>
            <a:ext cx="2601913" cy="372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Context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Client is an international logistics company with approximately 4000 employees in over 90 countries worldwide.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Company have a long history of offering customers ocean freight, air freight, and land based services such as trucking, customs clearance and document management. </a:t>
            </a:r>
          </a:p>
          <a:p>
            <a:pPr marL="146050" lvl="2" indent="0">
              <a:buNone/>
            </a:pPr>
            <a:endParaRPr lang="en-US" sz="1100" b="1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Objectives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McKinsey is supporting the client in a large-scale Customer Experience transformation program that will be rolled-out across the entire company.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Pilot phase conducted at 2 of client’s central </a:t>
            </a:r>
            <a:r>
              <a:rPr lang="en-US" sz="1100">
                <a:solidFill>
                  <a:srgbClr val="000000"/>
                </a:solidFill>
              </a:rPr>
              <a:t>operations offices.</a:t>
            </a:r>
            <a:endParaRPr lang="en-US" sz="1100" dirty="0">
              <a:solidFill>
                <a:srgbClr val="000000"/>
              </a:solidFill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The aim is to set-up the program, built up an internal navigator group and to significantly improve productivity and customer experience.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gray">
          <a:xfrm>
            <a:off x="5949950" y="1204913"/>
            <a:ext cx="2595563" cy="45027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Productivity</a:t>
            </a:r>
            <a:r>
              <a:rPr lang="en-US" sz="1100" dirty="0">
                <a:solidFill>
                  <a:srgbClr val="000000"/>
                </a:solidFill>
              </a:rPr>
              <a:t> up 30% after implementation. It was further increased to 45% after 6 months 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Happier Customers</a:t>
            </a:r>
            <a:r>
              <a:rPr lang="en-US" sz="1100" dirty="0">
                <a:solidFill>
                  <a:srgbClr val="000000"/>
                </a:solidFill>
              </a:rPr>
              <a:t>: Customer satisfaction increased overall due to 2 reasons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Reduction in number of iterations in documentation </a:t>
            </a:r>
            <a:r>
              <a:rPr lang="en-US" sz="1100" dirty="0" err="1">
                <a:solidFill>
                  <a:srgbClr val="000000"/>
                </a:solidFill>
              </a:rPr>
              <a:t>e.g</a:t>
            </a:r>
            <a:r>
              <a:rPr lang="en-US" sz="1100" dirty="0">
                <a:solidFill>
                  <a:srgbClr val="000000"/>
                </a:solidFill>
              </a:rPr>
              <a:t>, invoice accuracy increased from 92% to 99.6%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Customers felt that client was not being proactive in anticipating problems &amp; resolved it before it became as issue</a:t>
            </a: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More </a:t>
            </a:r>
            <a:r>
              <a:rPr lang="en-US" sz="1100" b="1" dirty="0">
                <a:solidFill>
                  <a:srgbClr val="000000"/>
                </a:solidFill>
              </a:rPr>
              <a:t>satisfied employees</a:t>
            </a:r>
            <a:r>
              <a:rPr lang="en-US" sz="1100" dirty="0">
                <a:solidFill>
                  <a:srgbClr val="000000"/>
                </a:solidFill>
              </a:rPr>
              <a:t>: 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The employee satisfaction level increased significantly due to </a:t>
            </a:r>
          </a:p>
          <a:p>
            <a:pPr lvl="3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Increased coaching from managers</a:t>
            </a:r>
          </a:p>
          <a:p>
            <a:pPr lvl="3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Involvement in problem solving as opposed to performing routine operations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Percentage of over time was reduced from 20% to 10% due to higher efficiency and less customer complains. 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gray">
          <a:xfrm>
            <a:off x="3117850" y="1204913"/>
            <a:ext cx="2605088" cy="460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Key activities</a:t>
            </a:r>
          </a:p>
          <a:p>
            <a:pPr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Team diagnosed the current organization by examining it through five lenses, then design strategy and initiatives for implementation. 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Voice of the customers</a:t>
            </a:r>
            <a:r>
              <a:rPr lang="en-US" sz="1100" dirty="0">
                <a:solidFill>
                  <a:srgbClr val="000000"/>
                </a:solidFill>
              </a:rPr>
              <a:t>: Conducted surveys to understand customers’ needs and expectations; to learn about the client’s customer satisfaction level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Process efficiency</a:t>
            </a:r>
            <a:r>
              <a:rPr lang="en-US" sz="1100" dirty="0">
                <a:solidFill>
                  <a:srgbClr val="000000"/>
                </a:solidFill>
              </a:rPr>
              <a:t>: Re-design end to end value streams to ensures smooth process and deliverables for key touch points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Performance management</a:t>
            </a:r>
            <a:r>
              <a:rPr lang="en-US" sz="1100" dirty="0">
                <a:solidFill>
                  <a:srgbClr val="000000"/>
                </a:solidFill>
              </a:rPr>
              <a:t>: Put in place systematic tracking mechanism (monthly, weekly and daily reporting, dashboards, New </a:t>
            </a:r>
            <a:r>
              <a:rPr lang="en-US" sz="1100" dirty="0" err="1">
                <a:solidFill>
                  <a:srgbClr val="000000"/>
                </a:solidFill>
              </a:rPr>
              <a:t>KPI</a:t>
            </a:r>
            <a:r>
              <a:rPr lang="en-US" sz="1100" dirty="0">
                <a:solidFill>
                  <a:srgbClr val="000000"/>
                </a:solidFill>
              </a:rPr>
              <a:t> systems) to monitor performance at individual and team level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Organization and Skills</a:t>
            </a:r>
            <a:r>
              <a:rPr lang="en-US" sz="1100" dirty="0">
                <a:solidFill>
                  <a:srgbClr val="000000"/>
                </a:solidFill>
              </a:rPr>
              <a:t>: Diagnosed key skills present in each team, span of control and meeting cascades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Mindsets and behavior</a:t>
            </a:r>
            <a:r>
              <a:rPr lang="en-US" sz="1100" dirty="0">
                <a:solidFill>
                  <a:srgbClr val="000000"/>
                </a:solidFill>
              </a:rPr>
              <a:t>: Team appointed and trained client navigators, who in turn became their department champion to roll out program. 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640C8CD-96F2-8640-B1DB-56D068ADC0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TTL010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4CE7B36-CB9E-9B4C-ACF4-D74DD2AF0C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Travel, Transport, &amp; Logistics (TTL)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6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False"/>
  <p:tag name="PREVIOUSNAME" val="C:\Users\Anuradha Sarin\Documents\16 Case Codification process\M&amp;S Cases\ASIA_MICHELLE CHUA CASES\2015 CASES\Damco_Customer Exp Transformation\2015 M&amp;S Case Study_TIL_CE_Sarvesh Rajagopal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146</TotalTime>
  <Words>377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Customer Experience Transformation – Global Logistics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60</cp:revision>
  <cp:lastPrinted>2008-09-19T11:06:26Z</cp:lastPrinted>
  <dcterms:created xsi:type="dcterms:W3CDTF">2014-02-06T06:04:59Z</dcterms:created>
  <dcterms:modified xsi:type="dcterms:W3CDTF">2019-03-12T04:48:12Z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