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43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12:41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12:41 PM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0741205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12:41 PM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12:41 PM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emf"/><Relationship Id="rId3" Type="http://schemas.openxmlformats.org/officeDocument/2006/relationships/tags" Target="../tags/tag21.xml"/><Relationship Id="rId21" Type="http://schemas.openxmlformats.org/officeDocument/2006/relationships/image" Target="../media/image12.jpe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6" Type="http://schemas.openxmlformats.org/officeDocument/2006/relationships/image" Target="../media/image8.emf"/><Relationship Id="rId20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28.xml"/><Relationship Id="rId19" Type="http://schemas.openxmlformats.org/officeDocument/2006/relationships/image" Target="../media/image10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78405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Largest road freight service provider in Asia-Pacific – we developed and piloted a route based pricing scheme for its 60k routes, first ever for this client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3651250"/>
            <a:ext cx="2674938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 significant impact after complete national rollout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Incremental $90 million in revenues in 2015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Incremental $5 million in profit (10% profit growth)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graphicFrame>
        <p:nvGraphicFramePr>
          <p:cNvPr id="84043" name="Object 7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12848422"/>
              </p:ext>
            </p:extLst>
          </p:nvPr>
        </p:nvGraphicFramePr>
        <p:xfrm>
          <a:off x="5829299" y="2400300"/>
          <a:ext cx="2621280" cy="91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Chart" r:id="rId17" imgW="2621280" imgH="914224" progId="MSGraph.Chart.8">
                  <p:embed followColorScheme="full"/>
                </p:oleObj>
              </mc:Choice>
              <mc:Fallback>
                <p:oleObj name="Chart" r:id="rId17" imgW="2621280" imgH="91422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299" y="2400300"/>
                        <a:ext cx="2621280" cy="914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59" name="Line 91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6543675" y="2244725"/>
            <a:ext cx="1208088" cy="920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8" name="Oval 9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42100" y="2154238"/>
            <a:ext cx="1011238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fld id="{8F215431-23D5-42DE-9721-D5429668067E}" type="datetime'''''''''+''''''''''''''''''''''''''''''''''''''''5''''''''%'">
              <a:rPr lang="en-US" sz="1400" b="1">
                <a:ea typeface="MS PGothic" panose="020B0600070205080204" pitchFamily="34" charset="-128"/>
                <a:cs typeface="Arial" panose="020B0604020202020204" pitchFamily="34" charset="0"/>
              </a:rPr>
              <a:pPr/>
              <a:t>+5%</a:t>
            </a:fld>
            <a:r>
              <a:rPr lang="en-US" altLang="ja-JP" sz="1400" b="1">
                <a:ea typeface="MS PGothic" pitchFamily="34" charset="-128"/>
                <a:cs typeface="Arial" charset="0"/>
              </a:rPr>
              <a:t> p.a.</a:t>
            </a:r>
          </a:p>
        </p:txBody>
      </p:sp>
      <p:sp>
        <p:nvSpPr>
          <p:cNvPr id="84044" name="Rectangle 7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07125" y="3286125"/>
            <a:ext cx="673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5FE222-C494-4F56-95E2-D7F1A1498E03}" type="datetime'''''''''''Pr''''e''''''-p''''il''o''''t'''''''">
              <a:rPr lang="ja-JP" altLang="en-US" sz="1400">
                <a:ea typeface="MS PGothic" pitchFamily="34" charset="-128"/>
                <a:cs typeface="Arial" charset="0"/>
              </a:rPr>
              <a:pPr/>
              <a:t>Pre-pilot</a:t>
            </a:fld>
            <a:endParaRPr lang="en-US" altLang="ja-JP" sz="1400">
              <a:ea typeface="MS PGothic" pitchFamily="34" charset="-128"/>
              <a:cs typeface="Arial" charset="0"/>
            </a:endParaRPr>
          </a:p>
        </p:txBody>
      </p:sp>
      <p:sp>
        <p:nvSpPr>
          <p:cNvPr id="84055" name="Rectangle 8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75525" y="3286125"/>
            <a:ext cx="752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01FB19-88BE-45E2-BD6C-7C14E0E2F44C}" type="datetime'''''P''''''''o''''s''t-''''''p''''''''''''''''i''l''''''''ot'">
              <a:rPr lang="ja-JP" altLang="en-US" sz="1400">
                <a:ea typeface="MS PGothic" pitchFamily="34" charset="-128"/>
                <a:cs typeface="Arial" charset="0"/>
              </a:rPr>
              <a:pPr/>
              <a:t>Post-pilot</a:t>
            </a:fld>
            <a:endParaRPr lang="en-US" altLang="ja-JP" sz="1400">
              <a:ea typeface="MS PGothic" pitchFamily="34" charset="-128"/>
              <a:cs typeface="Arial" charset="0"/>
            </a:endParaRP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Revenue impact after 100 days</a:t>
            </a:r>
          </a:p>
          <a:p>
            <a:pPr>
              <a:spcBef>
                <a:spcPct val="1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%, index to 100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Largest road freight service provider in Asia-Pacific </a:t>
            </a:r>
            <a:r>
              <a:rPr lang="en-US" altLang="ja-JP" sz="1400" dirty="0">
                <a:ea typeface="MS PGothic" pitchFamily="34" charset="-128"/>
              </a:rPr>
              <a:t>with over $2 Billion in sales from its 60 thousand routes nationwide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Over-reliance on its yearly price raise</a:t>
            </a:r>
            <a:r>
              <a:rPr lang="en-US" altLang="ja-JP" sz="1400" dirty="0">
                <a:ea typeface="MS PGothic" pitchFamily="34" charset="-128"/>
              </a:rPr>
              <a:t> which is starting to cause high customer attrition and flattening sales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Recognized the need for more granular pricing schemes </a:t>
            </a:r>
            <a:r>
              <a:rPr lang="en-US" altLang="ja-JP" sz="1400" dirty="0">
                <a:ea typeface="MS PGothic" pitchFamily="34" charset="-128"/>
              </a:rPr>
              <a:t>as a way to drive growth and prevent rapid competitive response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67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Developed a systematic pricing approach for the client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: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integrate customer segmentation, conjoint simulation and competitive analyses to identify where and how to optimize prices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Designed a comprehensive set of tools to help client implement and sustain the change: </a:t>
            </a:r>
            <a:r>
              <a:rPr lang="en-US" altLang="ja-JP" sz="1400" dirty="0">
                <a:ea typeface="MS PGothic" pitchFamily="34" charset="-128"/>
              </a:rPr>
              <a:t>developed a set of toolkit, dashboard, and handbooks for implementation</a:t>
            </a:r>
            <a:endParaRPr lang="en-US" altLang="ja-JP" sz="1400" b="1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Conducted a large scale pilot involving ~100 cities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909888" y="4558170"/>
            <a:ext cx="606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Martin </a:t>
            </a:r>
            <a:r>
              <a:rPr lang="en-US" altLang="ja-JP" sz="1400" dirty="0" err="1">
                <a:ea typeface="MS PGothic" pitchFamily="34" charset="-128"/>
              </a:rPr>
              <a:t>Joerss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4595813" y="4558170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Hai </a:t>
            </a:r>
          </a:p>
          <a:p>
            <a:r>
              <a:rPr lang="en-US" altLang="ja-JP" sz="1400" dirty="0">
                <a:ea typeface="MS PGothic" pitchFamily="34" charset="-128"/>
              </a:rPr>
              <a:t>Ye</a:t>
            </a: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2909887" y="5394782"/>
            <a:ext cx="979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Guang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  <a:p>
            <a:r>
              <a:rPr lang="en-US" altLang="ja-JP" sz="1400" dirty="0">
                <a:ea typeface="MS PGothic" pitchFamily="34" charset="-128"/>
              </a:rPr>
              <a:t>Chen</a:t>
            </a: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4638675" y="5394782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Zhuo</a:t>
            </a:r>
          </a:p>
          <a:p>
            <a:r>
              <a:rPr lang="en-US" altLang="ja-JP" sz="1400" dirty="0">
                <a:ea typeface="MS PGothic" pitchFamily="34" charset="-128"/>
              </a:rPr>
              <a:t>Han</a:t>
            </a:r>
          </a:p>
        </p:txBody>
      </p:sp>
      <p:pic>
        <p:nvPicPr>
          <p:cNvPr id="45" name="Picture 9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565650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7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565650"/>
            <a:ext cx="569913" cy="75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8" descr="http://webassets.intranet.mckinsey.com/person/85000419185/images/medium.jpg?1367918929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1075" y="5364163"/>
            <a:ext cx="56991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5" descr="C:\Users\Zhuo Han\Documents\Personal\Photo\ND4_0834.jpg"/>
          <p:cNvPicPr>
            <a:picLocks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3" t="8688" r="16123" b="33582"/>
          <a:stretch/>
        </p:blipFill>
        <p:spPr bwMode="auto">
          <a:xfrm>
            <a:off x="3975100" y="5364163"/>
            <a:ext cx="569913" cy="7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3">
            <a:extLst>
              <a:ext uri="{FF2B5EF4-FFF2-40B4-BE49-F238E27FC236}">
                <a16:creationId xmlns:a16="http://schemas.microsoft.com/office/drawing/2014/main" id="{0DA14D49-8748-2846-BB0D-5A7DEF21BA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Travel, Transport, &amp; Logistics (TTL)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1D1244BA-57CE-D141-ABA0-0306C9D8E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TTL012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74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90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ISNEWSLIDENUMBER" val="True"/>
  <p:tag name="PREVIOUSNAME" val="C:\Users\Anuradha Sarin\Documents\16 Case Codification process\M&amp;S Cases\ASIA_MICHELLE CHUA CASES\2015 CASES\Deppon_Pricing_Revenue Mgt\2015 Case Study_TTL_Pricing_ Zhuo Ha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umDj5zOUuzwZCZnDoRs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l5FHyknUy_3KSRK.m0e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I1LyBHcU637zxyT7cn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IpOqcemEeh8EyO8aRQg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dcX9ipHk2Y3IM.a5L2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114</TotalTime>
  <Words>219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think-cell Slide</vt:lpstr>
      <vt:lpstr>Chart</vt:lpstr>
      <vt:lpstr>Largest road freight service provider in Asia-Pacific – we developed and piloted a route based pricing scheme for its 60k routes, first ever for this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40</cp:revision>
  <cp:lastPrinted>2008-09-19T11:06:26Z</cp:lastPrinted>
  <dcterms:created xsi:type="dcterms:W3CDTF">2014-02-06T06:04:59Z</dcterms:created>
  <dcterms:modified xsi:type="dcterms:W3CDTF">2019-03-12T04:50:58Z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