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92" r:id="rId3"/>
    <p:sldId id="294" r:id="rId4"/>
    <p:sldId id="302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/>
    <p:restoredTop sz="94577"/>
  </p:normalViewPr>
  <p:slideViewPr>
    <p:cSldViewPr snapToGrid="0" snapToObjects="1" showGuides="1">
      <p:cViewPr varScale="1">
        <p:scale>
          <a:sx n="105" d="100"/>
          <a:sy n="105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4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rgbClr val="828383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Em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2907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675085" y="2177144"/>
            <a:ext cx="6516915" cy="468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200" b="1" smtClean="0"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200" b="1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7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  <p:sldLayoutId id="2147483668" r:id="rId13"/>
    <p:sldLayoutId id="214748366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7168" y="3222447"/>
            <a:ext cx="4978908" cy="20330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Group: 4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Team Line-Up: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1) Brandon Schoener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2) Ishansh Sahni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3) Rajiv Nagesh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7168" y="95426"/>
            <a:ext cx="6255258" cy="203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quantitative study for the prediction of anxiety, stress and depression</a:t>
            </a:r>
          </a:p>
        </p:txBody>
      </p:sp>
    </p:spTree>
    <p:extLst>
      <p:ext uri="{BB962C8B-B14F-4D97-AF65-F5344CB8AC3E}">
        <p14:creationId xmlns:p14="http://schemas.microsoft.com/office/powerpoint/2010/main" val="146182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545" y="1085515"/>
            <a:ext cx="5931408" cy="50882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Phase-2 Discussions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545" y="2066510"/>
            <a:ext cx="4978908" cy="22129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1) Project Pipeline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2) Data Cleaning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3) Feature Engineering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4) Intermediate ML Model (K-Means)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5) Research Questions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1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8943" y="979424"/>
            <a:ext cx="7886700" cy="716084"/>
          </a:xfrm>
        </p:spPr>
        <p:txBody>
          <a:bodyPr/>
          <a:lstStyle/>
          <a:p>
            <a:r>
              <a:rPr lang="en-US" dirty="0"/>
              <a:t>Project Pipeline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0B81913-4812-674B-BF4D-4D9FF9A1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38" y="1968500"/>
            <a:ext cx="6375124" cy="39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002A77-0FC9-D940-AA72-7E4F485A8DC8}"/>
              </a:ext>
            </a:extLst>
          </p:cNvPr>
          <p:cNvSpPr txBox="1"/>
          <p:nvPr/>
        </p:nvSpPr>
        <p:spPr>
          <a:xfrm>
            <a:off x="215721" y="1113705"/>
            <a:ext cx="28680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rgbClr val="005BBB"/>
                </a:solidFill>
                <a:latin typeface="Georgia" charset="0"/>
              </a:rPr>
              <a:t>Data Engineering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DA3BC-9121-794E-B5D0-C480BA0F7CCB}"/>
              </a:ext>
            </a:extLst>
          </p:cNvPr>
          <p:cNvSpPr txBox="1"/>
          <p:nvPr/>
        </p:nvSpPr>
        <p:spPr>
          <a:xfrm>
            <a:off x="386143" y="1759881"/>
            <a:ext cx="4059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Responses (Check)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0999F46-76D3-C24B-AEF7-850D229F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80" y="1067106"/>
            <a:ext cx="5591837" cy="2468880"/>
          </a:xfrm>
          <a:prstGeom prst="rect">
            <a:avLst/>
          </a:prstGeom>
        </p:spPr>
      </p:pic>
      <p:pic>
        <p:nvPicPr>
          <p:cNvPr id="8" name="Picture 7" descr="Application, table, Excel&#10;&#10;Description automatically generated">
            <a:extLst>
              <a:ext uri="{FF2B5EF4-FFF2-40B4-BE49-F238E27FC236}">
                <a16:creationId xmlns:a16="http://schemas.microsoft.com/office/drawing/2014/main" id="{3D82E133-9B3A-5F4A-B6BC-6B387015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70" y="3884192"/>
            <a:ext cx="6139859" cy="2359080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E0D37595-4F2F-F548-A033-885174EB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88" y="2833913"/>
            <a:ext cx="2269236" cy="3488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5EF9F9-E305-2A42-AB46-83C55996B3E4}"/>
              </a:ext>
            </a:extLst>
          </p:cNvPr>
          <p:cNvSpPr txBox="1"/>
          <p:nvPr/>
        </p:nvSpPr>
        <p:spPr>
          <a:xfrm>
            <a:off x="7014210" y="3535986"/>
            <a:ext cx="192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Fig2: data snippet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15F11-3ED2-FF4A-9951-69F76731FB82}"/>
              </a:ext>
            </a:extLst>
          </p:cNvPr>
          <p:cNvSpPr txBox="1"/>
          <p:nvPr/>
        </p:nvSpPr>
        <p:spPr>
          <a:xfrm>
            <a:off x="6961632" y="6243272"/>
            <a:ext cx="2031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Fig3: data snippet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E10BE-4263-1A40-A38F-3C8B11814442}"/>
              </a:ext>
            </a:extLst>
          </p:cNvPr>
          <p:cNvSpPr txBox="1"/>
          <p:nvPr/>
        </p:nvSpPr>
        <p:spPr>
          <a:xfrm>
            <a:off x="526999" y="6243272"/>
            <a:ext cx="235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Fig1: Fake Responses Check</a:t>
            </a:r>
          </a:p>
        </p:txBody>
      </p:sp>
    </p:spTree>
    <p:extLst>
      <p:ext uri="{BB962C8B-B14F-4D97-AF65-F5344CB8AC3E}">
        <p14:creationId xmlns:p14="http://schemas.microsoft.com/office/powerpoint/2010/main" val="154722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A0C2B-D128-C143-BF10-26532422B23B}"/>
              </a:ext>
            </a:extLst>
          </p:cNvPr>
          <p:cNvSpPr txBox="1"/>
          <p:nvPr/>
        </p:nvSpPr>
        <p:spPr>
          <a:xfrm>
            <a:off x="186578" y="1099923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5BBB"/>
                </a:solidFill>
                <a:latin typeface="Georgia" charset="0"/>
              </a:rPr>
              <a:t>Feature Engineering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DBB0A-3422-7B45-A3E3-CE3AECA78D8B}"/>
              </a:ext>
            </a:extLst>
          </p:cNvPr>
          <p:cNvSpPr txBox="1"/>
          <p:nvPr/>
        </p:nvSpPr>
        <p:spPr>
          <a:xfrm>
            <a:off x="466564" y="1623143"/>
            <a:ext cx="4080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ASD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Time Elapsed (Each Survey)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Numerical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Encoding Categorical Features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0F23D0F-2FFA-3C42-A061-249B3D64E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0" r="-452"/>
          <a:stretch/>
        </p:blipFill>
        <p:spPr>
          <a:xfrm>
            <a:off x="9246235" y="1532238"/>
            <a:ext cx="2072554" cy="3547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636C1-7C2C-084D-99DC-FE2A69EB952E}"/>
              </a:ext>
            </a:extLst>
          </p:cNvPr>
          <p:cNvSpPr txBox="1"/>
          <p:nvPr/>
        </p:nvSpPr>
        <p:spPr>
          <a:xfrm>
            <a:off x="9570720" y="5154043"/>
            <a:ext cx="1414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Fig5: ASD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90ED0-59C2-7B4F-AE3F-EA29D4137C2B}"/>
              </a:ext>
            </a:extLst>
          </p:cNvPr>
          <p:cNvSpPr txBox="1"/>
          <p:nvPr/>
        </p:nvSpPr>
        <p:spPr>
          <a:xfrm>
            <a:off x="625491" y="3449753"/>
            <a:ext cx="299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ASD (Anxiety, Stress, Disorder) Score: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score computed on the basis of responses of 42 questions to each individual with their agreement/disagreement. Ranges between 0 and 1 where 0 means not stressed and 1 means showing prominent signs of anxiety, stress or disorder. 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98493C0-24C5-054F-A36F-E34377F2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86" y="2082303"/>
            <a:ext cx="4493973" cy="2933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622505-B611-E347-BFE5-DF101DEE3443}"/>
              </a:ext>
            </a:extLst>
          </p:cNvPr>
          <p:cNvSpPr txBox="1"/>
          <p:nvPr/>
        </p:nvSpPr>
        <p:spPr>
          <a:xfrm>
            <a:off x="5342946" y="5015543"/>
            <a:ext cx="185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Fig4: Sample Question</a:t>
            </a:r>
          </a:p>
        </p:txBody>
      </p:sp>
    </p:spTree>
    <p:extLst>
      <p:ext uri="{BB962C8B-B14F-4D97-AF65-F5344CB8AC3E}">
        <p14:creationId xmlns:p14="http://schemas.microsoft.com/office/powerpoint/2010/main" val="32593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86A70-DA85-C144-8EF7-D2B1B4AC6CDF}"/>
              </a:ext>
            </a:extLst>
          </p:cNvPr>
          <p:cNvSpPr txBox="1"/>
          <p:nvPr/>
        </p:nvSpPr>
        <p:spPr>
          <a:xfrm>
            <a:off x="151243" y="896456"/>
            <a:ext cx="8498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BBB"/>
                </a:solidFill>
                <a:latin typeface="Georgia" charset="0"/>
              </a:rPr>
              <a:t>Intermediate Machine Learning Model (K-Means)   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F5144F8-CD0B-584E-8657-A740C2C0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17" y="1373511"/>
            <a:ext cx="4806778" cy="256198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A3912BD-74D0-BF4C-9E5C-62E164FAD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4" y="4051081"/>
            <a:ext cx="4542445" cy="2421101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B296D2F-DB14-D248-927F-36D40B74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15" y="3910193"/>
            <a:ext cx="4806779" cy="2561989"/>
          </a:xfrm>
          <a:prstGeom prst="rect">
            <a:avLst/>
          </a:prstGeom>
        </p:spPr>
      </p:pic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6D9B78E0-D6A0-F549-A377-60BCBC155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44" y="1421967"/>
            <a:ext cx="5829426" cy="30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6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76F6A-99D6-5B42-9C2D-9B9FDF01226A}"/>
              </a:ext>
            </a:extLst>
          </p:cNvPr>
          <p:cNvSpPr txBox="1"/>
          <p:nvPr/>
        </p:nvSpPr>
        <p:spPr>
          <a:xfrm>
            <a:off x="751214" y="1246398"/>
            <a:ext cx="4145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BBB"/>
                </a:solidFill>
                <a:latin typeface="Georgia" charset="0"/>
              </a:rPr>
              <a:t>Research Questions and Future Scope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48E5D-EE20-0D43-A907-3D18E6517E7D}"/>
              </a:ext>
            </a:extLst>
          </p:cNvPr>
          <p:cNvSpPr txBox="1"/>
          <p:nvPr/>
        </p:nvSpPr>
        <p:spPr>
          <a:xfrm>
            <a:off x="755908" y="2200505"/>
            <a:ext cx="3718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ASD score as a metric in the everyday working scenario in organizations. </a:t>
            </a:r>
          </a:p>
          <a:p>
            <a:pPr marL="342900" indent="-342900" algn="just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interactive R Shiny Dashboard with different metrics like Age, Gender, Country to classify which class and sector of people tend to be more/least depressed. </a:t>
            </a:r>
          </a:p>
          <a:p>
            <a:pPr marL="342900" indent="-342900" algn="just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mental health department, psychiatrists can use the ASD score and treat an individual and use the model analysis to work on a particular behavior of an individual.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AAF14-B372-654B-B7FC-449506795204}"/>
              </a:ext>
            </a:extLst>
          </p:cNvPr>
          <p:cNvSpPr txBox="1"/>
          <p:nvPr/>
        </p:nvSpPr>
        <p:spPr>
          <a:xfrm>
            <a:off x="6580400" y="1242646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BBB"/>
                </a:solidFill>
                <a:latin typeface="Georgia" charset="0"/>
              </a:rPr>
              <a:t>Challenges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45E37-3918-624D-906C-FCCCC35505F1}"/>
              </a:ext>
            </a:extLst>
          </p:cNvPr>
          <p:cNvSpPr txBox="1"/>
          <p:nvPr/>
        </p:nvSpPr>
        <p:spPr>
          <a:xfrm>
            <a:off x="6548047" y="2200505"/>
            <a:ext cx="3031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totally rely on data. (For ex., a person’s mental state can change on a given day). </a:t>
            </a:r>
          </a:p>
          <a:p>
            <a:pPr marL="342900" indent="-342900" algn="just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clinical data to verify clusters obtained.</a:t>
            </a:r>
          </a:p>
          <a:p>
            <a:pPr marL="342900" indent="-342900" algn="just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terminology for the ASD Score.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35756-893B-DA40-944B-F19A92C5DF2D}"/>
              </a:ext>
            </a:extLst>
          </p:cNvPr>
          <p:cNvCxnSpPr/>
          <p:nvPr/>
        </p:nvCxnSpPr>
        <p:spPr>
          <a:xfrm>
            <a:off x="5791201" y="1148991"/>
            <a:ext cx="0" cy="529883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7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290</Words>
  <Application>Microsoft Macintosh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Regular</vt:lpstr>
      <vt:lpstr>Georgia</vt:lpstr>
      <vt:lpstr>System Font Regular</vt:lpstr>
      <vt:lpstr>Times New Roman</vt:lpstr>
      <vt:lpstr>Office Theme</vt:lpstr>
      <vt:lpstr>A quantitative study for the prediction of anxiety, stress and depression</vt:lpstr>
      <vt:lpstr>Phase-2 Discussions</vt:lpstr>
      <vt:lpstr>Project Pipeline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Rajiv Nagesh</cp:lastModifiedBy>
  <cp:revision>103</cp:revision>
  <dcterms:created xsi:type="dcterms:W3CDTF">2019-04-04T19:20:28Z</dcterms:created>
  <dcterms:modified xsi:type="dcterms:W3CDTF">2022-05-02T17:58:00Z</dcterms:modified>
  <cp:category/>
</cp:coreProperties>
</file>