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sldIdLst>
    <p:sldId id="291" r:id="rId2"/>
    <p:sldId id="292" r:id="rId3"/>
    <p:sldId id="294" r:id="rId4"/>
    <p:sldId id="304" r:id="rId5"/>
    <p:sldId id="305" r:id="rId6"/>
    <p:sldId id="274" r:id="rId7"/>
    <p:sldId id="306" r:id="rId8"/>
    <p:sldId id="307" r:id="rId9"/>
    <p:sldId id="308" r:id="rId10"/>
    <p:sldId id="30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18"/>
    <p:restoredTop sz="94601"/>
  </p:normalViewPr>
  <p:slideViewPr>
    <p:cSldViewPr snapToGrid="0" snapToObjects="1" showGuides="1">
      <p:cViewPr varScale="1">
        <p:scale>
          <a:sx n="104" d="100"/>
          <a:sy n="104" d="100"/>
        </p:scale>
        <p:origin x="75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5/2/22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22656-8894-1544-92AA-01B3CF5E6182}" type="slidenum">
              <a:rPr lang="en-US" smtClean="0"/>
              <a:pPr/>
              <a:t>3</a:t>
            </a:fld>
            <a:endParaRPr lang="en-US" dirty="0"/>
          </a:p>
        </p:txBody>
      </p:sp>
    </p:spTree>
    <p:extLst>
      <p:ext uri="{BB962C8B-B14F-4D97-AF65-F5344CB8AC3E}">
        <p14:creationId xmlns:p14="http://schemas.microsoft.com/office/powerpoint/2010/main" val="162218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400" y="6041226"/>
            <a:ext cx="4800600" cy="356029"/>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5408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7F2-B572-1341-97A2-03F799FC1CDE}"/>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5" name="Footer Placeholder 4">
            <a:extLst>
              <a:ext uri="{FF2B5EF4-FFF2-40B4-BE49-F238E27FC236}">
                <a16:creationId xmlns:a16="http://schemas.microsoft.com/office/drawing/2014/main" id="{7D1C2F5B-0BEC-1B48-AF19-F70CBF88DDD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60458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
        <p:nvSpPr>
          <p:cNvPr id="8" name="Footer Placeholder 7">
            <a:extLst>
              <a:ext uri="{FF2B5EF4-FFF2-40B4-BE49-F238E27FC236}">
                <a16:creationId xmlns:a16="http://schemas.microsoft.com/office/drawing/2014/main" id="{EEFBFC18-7AE9-1C44-9039-61F804A6140A}"/>
              </a:ext>
            </a:extLst>
          </p:cNvPr>
          <p:cNvSpPr>
            <a:spLocks noGrp="1"/>
          </p:cNvSpPr>
          <p:nvPr>
            <p:ph type="ftr" sz="quarter" idx="17"/>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 Column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69468" y="2189264"/>
            <a:ext cx="6402832" cy="3790483"/>
          </a:xfrm>
          <a:prstGeom prst="rect">
            <a:avLst/>
          </a:prstGeom>
        </p:spPr>
        <p:txBody>
          <a:bodyPr>
            <a:noAutofit/>
          </a:bodyPr>
          <a:lstStyle>
            <a:lvl1pPr marL="0" indent="0">
              <a:lnSpc>
                <a:spcPts val="1950"/>
              </a:lnSpc>
              <a:buNone/>
              <a:defRPr sz="1350" b="0" i="0" spc="-38" baseline="0">
                <a:solidFill>
                  <a:srgbClr val="828383"/>
                </a:solidFill>
                <a:latin typeface="Arial" charset="0"/>
                <a:ea typeface="Arial" charset="0"/>
                <a:cs typeface="Arial" charset="0"/>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r>
              <a:rPr lang="en-US" dirty="0"/>
              <a:t>Em </a:t>
            </a:r>
            <a:r>
              <a:rPr lang="en-US" dirty="0" err="1"/>
              <a:t>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vehicula</a:t>
            </a:r>
            <a:r>
              <a:rPr lang="en-US" dirty="0"/>
              <a:t> dui in </a:t>
            </a:r>
            <a:r>
              <a:rPr lang="en-US" dirty="0" err="1"/>
              <a:t>neque</a:t>
            </a:r>
            <a:r>
              <a:rPr lang="en-US" dirty="0"/>
              <a:t> </a:t>
            </a:r>
            <a:r>
              <a:rPr lang="en-US" dirty="0" err="1"/>
              <a:t>dignissim</a:t>
            </a:r>
            <a:r>
              <a:rPr lang="en-US" dirty="0"/>
              <a:t>, in </a:t>
            </a:r>
            <a:r>
              <a:rPr lang="en-US" dirty="0" err="1"/>
              <a:t>aliquet</a:t>
            </a:r>
            <a:r>
              <a:rPr lang="en-US" dirty="0"/>
              <a:t> </a:t>
            </a:r>
            <a:r>
              <a:rPr lang="en-US" dirty="0" err="1"/>
              <a:t>nisl</a:t>
            </a:r>
            <a:r>
              <a:rPr lang="en-US" dirty="0"/>
              <a:t> </a:t>
            </a:r>
            <a:r>
              <a:rPr lang="en-US" dirty="0" err="1"/>
              <a:t>varius</a:t>
            </a:r>
            <a:r>
              <a:rPr lang="en-US" dirty="0"/>
              <a:t>. </a:t>
            </a:r>
            <a:r>
              <a:rPr lang="en-US" dirty="0" err="1"/>
              <a:t>Sed</a:t>
            </a:r>
            <a:r>
              <a:rPr lang="en-US" dirty="0"/>
              <a:t> a </a:t>
            </a:r>
            <a:r>
              <a:rPr lang="en-US" dirty="0" err="1"/>
              <a:t>erat</a:t>
            </a:r>
            <a:r>
              <a:rPr lang="en-US" dirty="0"/>
              <a:t> </a:t>
            </a:r>
            <a:r>
              <a:rPr lang="en-US" dirty="0" err="1"/>
              <a:t>ut</a:t>
            </a:r>
            <a:r>
              <a:rPr lang="en-US" dirty="0"/>
              <a:t> magna </a:t>
            </a:r>
            <a:r>
              <a:rPr lang="en-US" dirty="0" err="1"/>
              <a:t>vulputate</a:t>
            </a:r>
            <a:r>
              <a:rPr lang="en-US" dirty="0"/>
              <a:t> </a:t>
            </a:r>
            <a:r>
              <a:rPr lang="en-US" dirty="0" err="1"/>
              <a:t>feugiat</a:t>
            </a:r>
            <a:r>
              <a:rPr lang="en-US" dirty="0"/>
              <a:t>. </a:t>
            </a:r>
            <a:r>
              <a:rPr lang="en-US" dirty="0" err="1"/>
              <a:t>Quisque</a:t>
            </a:r>
            <a:r>
              <a:rPr lang="en-US" dirty="0"/>
              <a:t> </a:t>
            </a:r>
            <a:r>
              <a:rPr lang="en-US" dirty="0" err="1"/>
              <a:t>varius</a:t>
            </a:r>
            <a:r>
              <a:rPr lang="en-US" dirty="0"/>
              <a:t> libero </a:t>
            </a:r>
            <a:r>
              <a:rPr lang="en-US" dirty="0" err="1"/>
              <a:t>placerat</a:t>
            </a:r>
            <a:r>
              <a:rPr lang="en-US" dirty="0"/>
              <a:t> </a:t>
            </a:r>
            <a:r>
              <a:rPr lang="en-US" dirty="0" err="1"/>
              <a:t>erat</a:t>
            </a:r>
            <a:r>
              <a:rPr lang="en-US" dirty="0"/>
              <a:t> </a:t>
            </a:r>
            <a:r>
              <a:rPr lang="en-US" dirty="0" err="1"/>
              <a:t>lobortis</a:t>
            </a:r>
            <a:r>
              <a:rPr lang="en-US" dirty="0"/>
              <a:t> </a:t>
            </a:r>
            <a:r>
              <a:rPr lang="en-US" dirty="0" err="1"/>
              <a:t>congue</a:t>
            </a:r>
            <a:r>
              <a:rPr lang="en-US" dirty="0"/>
              <a:t>. Integer a </a:t>
            </a:r>
            <a:r>
              <a:rPr lang="en-US" dirty="0" err="1"/>
              <a:t>arcu</a:t>
            </a:r>
            <a:r>
              <a:rPr lang="en-US" dirty="0"/>
              <a:t> </a:t>
            </a:r>
            <a:r>
              <a:rPr lang="en-US" dirty="0" err="1"/>
              <a:t>vel</a:t>
            </a:r>
            <a:r>
              <a:rPr lang="en-US" dirty="0"/>
              <a:t> ante </a:t>
            </a:r>
            <a:r>
              <a:rPr lang="en-US" dirty="0" err="1"/>
              <a:t>bibendum</a:t>
            </a:r>
            <a:r>
              <a:rPr lang="en-US" dirty="0"/>
              <a:t> </a:t>
            </a:r>
            <a:r>
              <a:rPr lang="en-US" dirty="0" err="1"/>
              <a:t>scelerisque</a:t>
            </a:r>
            <a:r>
              <a:rPr lang="en-US" dirty="0"/>
              <a:t>.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a:t>
            </a:r>
          </a:p>
        </p:txBody>
      </p:sp>
      <p:sp>
        <p:nvSpPr>
          <p:cNvPr id="4" name="Title 3"/>
          <p:cNvSpPr>
            <a:spLocks noGrp="1"/>
          </p:cNvSpPr>
          <p:nvPr>
            <p:ph type="title" hasCustomPrompt="1"/>
          </p:nvPr>
        </p:nvSpPr>
        <p:spPr>
          <a:xfrm>
            <a:off x="569468" y="1320800"/>
            <a:ext cx="10515600" cy="716084"/>
          </a:xfrm>
          <a:prstGeom prst="rect">
            <a:avLst/>
          </a:prstGeom>
        </p:spPr>
        <p:txBody>
          <a:bodyPr anchor="b">
            <a:normAutofit/>
          </a:bodyPr>
          <a:lstStyle>
            <a:lvl1pPr>
              <a:lnSpc>
                <a:spcPct val="80000"/>
              </a:lnSpc>
              <a:defRPr sz="2700">
                <a:solidFill>
                  <a:srgbClr val="005BBB"/>
                </a:solidFill>
                <a:latin typeface="Georgia" charset="0"/>
                <a:ea typeface="Georgia" charset="0"/>
                <a:cs typeface="Georgia" charset="0"/>
              </a:defRPr>
            </a:lvl1pPr>
          </a:lstStyle>
          <a:p>
            <a:r>
              <a:rPr lang="en-US" dirty="0"/>
              <a:t>Click to edit title</a:t>
            </a:r>
          </a:p>
        </p:txBody>
      </p:sp>
    </p:spTree>
    <p:extLst>
      <p:ext uri="{BB962C8B-B14F-4D97-AF65-F5344CB8AC3E}">
        <p14:creationId xmlns:p14="http://schemas.microsoft.com/office/powerpoint/2010/main" val="2972827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7" name="Rectangle 6"/>
          <p:cNvSpPr/>
          <p:nvPr userDrawn="1"/>
        </p:nvSpPr>
        <p:spPr>
          <a:xfrm>
            <a:off x="5675085" y="2177144"/>
            <a:ext cx="6516915" cy="4680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Slide Number Placeholder 6"/>
          <p:cNvSpPr txBox="1">
            <a:spLocks/>
          </p:cNvSpPr>
          <p:nvPr userDrawn="1"/>
        </p:nvSpPr>
        <p:spPr>
          <a:xfrm>
            <a:off x="11045952" y="6221885"/>
            <a:ext cx="725424" cy="534516"/>
          </a:xfrm>
          <a:prstGeom prst="rect">
            <a:avLst/>
          </a:prstGeom>
        </p:spPr>
        <p:txBody>
          <a:bodyPr vert="horz" lIns="91440" tIns="45720" rIns="91440" bIns="45720" rtlCol="0" anchor="ctr"/>
          <a:lstStyle>
            <a:defPPr>
              <a:defRPr lang="en-US"/>
            </a:defPPr>
            <a:lvl1pPr marL="0" algn="r" defTabSz="685800" rtl="0" eaLnBrk="1" latinLnBrk="0" hangingPunct="1">
              <a:defRPr sz="1000" b="1" i="0" kern="1200">
                <a:solidFill>
                  <a:srgbClr val="828383"/>
                </a:solidFill>
                <a:latin typeface="Museo Slab 900" charset="0"/>
                <a:ea typeface="Museo Slab 900" charset="0"/>
                <a:cs typeface="Museo Slab 900"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2915D2C3-7EB9-F849-9C19-1CC92E2870ED}" type="slidenum">
              <a:rPr lang="en-US" sz="1200" b="1" smtClean="0">
                <a:latin typeface="Arial" charset="0"/>
                <a:ea typeface="Arial" charset="0"/>
                <a:cs typeface="Arial" charset="0"/>
              </a:rPr>
              <a:pPr/>
              <a:t>‹#›</a:t>
            </a:fld>
            <a:endParaRPr lang="en-US" sz="1200" b="1">
              <a:latin typeface="Arial" charset="0"/>
              <a:ea typeface="Arial" charset="0"/>
              <a:cs typeface="Arial" charset="0"/>
            </a:endParaRPr>
          </a:p>
        </p:txBody>
      </p:sp>
    </p:spTree>
    <p:extLst>
      <p:ext uri="{BB962C8B-B14F-4D97-AF65-F5344CB8AC3E}">
        <p14:creationId xmlns:p14="http://schemas.microsoft.com/office/powerpoint/2010/main" val="3265939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9124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0832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FC1A3F1F-FF47-0844-82BA-F475FCD0AAB6}"/>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49946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7484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
        <p:nvSpPr>
          <p:cNvPr id="4" name="Footer Placeholder 3">
            <a:extLst>
              <a:ext uri="{FF2B5EF4-FFF2-40B4-BE49-F238E27FC236}">
                <a16:creationId xmlns:a16="http://schemas.microsoft.com/office/drawing/2014/main" id="{19A2EBF7-C6C5-4541-B47E-7FB413A3DF8C}"/>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20925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613847-6053-FF4A-A422-D886A866F53F}"/>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425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927100"/>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D8C17C1-D75E-7F4A-895D-15D9E2D1D38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161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7574280" y="6319774"/>
            <a:ext cx="4114800" cy="365125"/>
          </a:xfrm>
          <a:prstGeom prst="rect">
            <a:avLst/>
          </a:prstGeom>
        </p:spPr>
        <p:txBody>
          <a:bodyPr vert="horz" lIns="91440" tIns="45720" rIns="91440" bIns="45720" rtlCol="0" anchor="ctr"/>
          <a:lstStyle>
            <a:lvl1pPr algn="r">
              <a:defRPr sz="1600" b="1">
                <a:solidFill>
                  <a:schemeClr val="tx1"/>
                </a:solidFill>
              </a:defRPr>
            </a:lvl1p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64" r:id="rId4"/>
    <p:sldLayoutId id="2147483652" r:id="rId5"/>
    <p:sldLayoutId id="2147483653" r:id="rId6"/>
    <p:sldLayoutId id="2147483654" r:id="rId7"/>
    <p:sldLayoutId id="2147483655" r:id="rId8"/>
    <p:sldLayoutId id="2147483665" r:id="rId9"/>
    <p:sldLayoutId id="2147483666" r:id="rId10"/>
    <p:sldLayoutId id="2147483660" r:id="rId11"/>
    <p:sldLayoutId id="2147483667" r:id="rId12"/>
    <p:sldLayoutId id="2147483668" r:id="rId13"/>
    <p:sldLayoutId id="2147483669" r:id="rId14"/>
  </p:sldLayoutIdLst>
  <p:hf hdr="0" dt="0"/>
  <p:txStyles>
    <p:title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4.xml"/><Relationship Id="rId5" Type="http://schemas.openxmlformats.org/officeDocument/2006/relationships/image" Target="../media/image10.jp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17168" y="2807668"/>
            <a:ext cx="4978908" cy="2405355"/>
          </a:xfrm>
        </p:spPr>
        <p:txBody>
          <a:bodyPr>
            <a:noAutofit/>
          </a:bodyPr>
          <a:lstStyle/>
          <a:p>
            <a:pPr>
              <a:lnSpc>
                <a:spcPct val="100000"/>
              </a:lnSpc>
            </a:pPr>
            <a:r>
              <a:rPr lang="en-US" sz="2400" b="1" dirty="0"/>
              <a:t>Group: 4</a:t>
            </a:r>
          </a:p>
          <a:p>
            <a:pPr>
              <a:lnSpc>
                <a:spcPct val="100000"/>
              </a:lnSpc>
            </a:pPr>
            <a:r>
              <a:rPr lang="en-US" sz="2000" dirty="0"/>
              <a:t>Team Line-Up: </a:t>
            </a:r>
          </a:p>
          <a:p>
            <a:pPr>
              <a:lnSpc>
                <a:spcPct val="100000"/>
              </a:lnSpc>
            </a:pPr>
            <a:r>
              <a:rPr lang="en-US" sz="2000" dirty="0"/>
              <a:t>1) Brandon Schoener</a:t>
            </a:r>
          </a:p>
          <a:p>
            <a:pPr>
              <a:lnSpc>
                <a:spcPct val="100000"/>
              </a:lnSpc>
            </a:pPr>
            <a:r>
              <a:rPr lang="en-US" sz="2000" dirty="0"/>
              <a:t>2) Ishansh Sahni</a:t>
            </a:r>
          </a:p>
          <a:p>
            <a:pPr>
              <a:lnSpc>
                <a:spcPct val="100000"/>
              </a:lnSpc>
            </a:pPr>
            <a:r>
              <a:rPr lang="en-US" sz="2000" dirty="0"/>
              <a:t>3) Rajiv Nagesh</a:t>
            </a:r>
          </a:p>
          <a:p>
            <a:pPr>
              <a:lnSpc>
                <a:spcPct val="100000"/>
              </a:lnSpc>
            </a:pPr>
            <a:r>
              <a:rPr lang="en-US" sz="2000" dirty="0"/>
              <a:t>4) Gurpreet Chawla</a:t>
            </a:r>
          </a:p>
          <a:p>
            <a:pPr>
              <a:lnSpc>
                <a:spcPct val="100000"/>
              </a:lnSpc>
            </a:pPr>
            <a:r>
              <a:rPr lang="en-US" sz="2000" dirty="0"/>
              <a:t>5) Shreya Joshi</a:t>
            </a:r>
          </a:p>
          <a:p>
            <a:pPr>
              <a:lnSpc>
                <a:spcPct val="100000"/>
              </a:lnSpc>
            </a:pPr>
            <a:endParaRPr lang="en-US" sz="2000" dirty="0"/>
          </a:p>
          <a:p>
            <a:pPr>
              <a:lnSpc>
                <a:spcPct val="100000"/>
              </a:lnSpc>
            </a:pPr>
            <a:endParaRPr lang="en-US" sz="2000" dirty="0"/>
          </a:p>
          <a:p>
            <a:pPr>
              <a:lnSpc>
                <a:spcPct val="100000"/>
              </a:lnSpc>
            </a:pPr>
            <a:endParaRPr lang="en-US" sz="2000" dirty="0"/>
          </a:p>
        </p:txBody>
      </p:sp>
      <p:sp>
        <p:nvSpPr>
          <p:cNvPr id="3" name="Title 2"/>
          <p:cNvSpPr>
            <a:spLocks noGrp="1"/>
          </p:cNvSpPr>
          <p:nvPr>
            <p:ph type="ctrTitle"/>
          </p:nvPr>
        </p:nvSpPr>
        <p:spPr>
          <a:xfrm>
            <a:off x="317168" y="95426"/>
            <a:ext cx="6255258" cy="2033017"/>
          </a:xfrm>
        </p:spPr>
        <p:txBody>
          <a:bodyPr>
            <a:normAutofit fontScale="90000"/>
          </a:bodyPr>
          <a:lstStyle/>
          <a:p>
            <a:pPr>
              <a:lnSpc>
                <a:spcPct val="100000"/>
              </a:lnSpc>
            </a:pPr>
            <a:r>
              <a:rPr lang="en-US" sz="3200" dirty="0"/>
              <a:t>A quantitative study for the CLASSIFICATION of anxiety, stress and depression</a:t>
            </a:r>
          </a:p>
        </p:txBody>
      </p:sp>
    </p:spTree>
    <p:extLst>
      <p:ext uri="{BB962C8B-B14F-4D97-AF65-F5344CB8AC3E}">
        <p14:creationId xmlns:p14="http://schemas.microsoft.com/office/powerpoint/2010/main" val="1461822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25C1D5-8FA8-9D9B-7F66-368F09738286}"/>
              </a:ext>
            </a:extLst>
          </p:cNvPr>
          <p:cNvSpPr txBox="1"/>
          <p:nvPr/>
        </p:nvSpPr>
        <p:spPr>
          <a:xfrm>
            <a:off x="94268" y="1244337"/>
            <a:ext cx="4830168" cy="800219"/>
          </a:xfrm>
          <a:prstGeom prst="rect">
            <a:avLst/>
          </a:prstGeom>
          <a:noFill/>
        </p:spPr>
        <p:txBody>
          <a:bodyPr wrap="none" rtlCol="0">
            <a:spAutoFit/>
          </a:bodyPr>
          <a:lstStyle/>
          <a:p>
            <a:r>
              <a:rPr lang="en-US" sz="2800" dirty="0">
                <a:solidFill>
                  <a:srgbClr val="005BBB"/>
                </a:solidFill>
                <a:latin typeface="Georgia" panose="02040502050405020303" pitchFamily="18" charset="0"/>
              </a:rPr>
              <a:t>Conclusion and Future Scope</a:t>
            </a:r>
            <a:endParaRPr lang="en-US" sz="2800" dirty="0">
              <a:latin typeface="Georgia" panose="02040502050405020303" pitchFamily="18" charset="0"/>
            </a:endParaRPr>
          </a:p>
          <a:p>
            <a:endParaRPr lang="en-US" dirty="0"/>
          </a:p>
        </p:txBody>
      </p:sp>
      <p:sp>
        <p:nvSpPr>
          <p:cNvPr id="5" name="Rectangle 4">
            <a:extLst>
              <a:ext uri="{FF2B5EF4-FFF2-40B4-BE49-F238E27FC236}">
                <a16:creationId xmlns:a16="http://schemas.microsoft.com/office/drawing/2014/main" id="{53B03035-7151-E44E-C33B-CD5F7BAA494C}"/>
              </a:ext>
            </a:extLst>
          </p:cNvPr>
          <p:cNvSpPr/>
          <p:nvPr/>
        </p:nvSpPr>
        <p:spPr>
          <a:xfrm>
            <a:off x="360040" y="2044556"/>
            <a:ext cx="4298623" cy="3139321"/>
          </a:xfrm>
          <a:prstGeom prst="rect">
            <a:avLst/>
          </a:prstGeom>
        </p:spPr>
        <p:txBody>
          <a:bodyPr wrap="square">
            <a:spAutoFit/>
          </a:bodyPr>
          <a:lstStyle/>
          <a:p>
            <a:pPr marL="342900" indent="-342900" algn="just">
              <a:buAutoNum type="arabicParenR"/>
            </a:pPr>
            <a:r>
              <a:rPr lang="en-US" dirty="0">
                <a:latin typeface="Times New Roman" panose="02020603050405020304" pitchFamily="18" charset="0"/>
                <a:cs typeface="Times New Roman" panose="02020603050405020304" pitchFamily="18" charset="0"/>
              </a:rPr>
              <a:t>Using ASD score as a metric in the everyday working scenario in organizations. </a:t>
            </a:r>
          </a:p>
          <a:p>
            <a:pPr marL="342900" indent="-342900" algn="just">
              <a:buAutoNum type="arabicParenR"/>
            </a:pPr>
            <a:r>
              <a:rPr lang="en-US" dirty="0">
                <a:latin typeface="Times New Roman" panose="02020603050405020304" pitchFamily="18" charset="0"/>
                <a:cs typeface="Times New Roman" panose="02020603050405020304" pitchFamily="18" charset="0"/>
              </a:rPr>
              <a:t>The R Shiny Dashboard classifies a person’s mood accurately.</a:t>
            </a:r>
          </a:p>
          <a:p>
            <a:pPr marL="342900" indent="-342900" algn="just">
              <a:buAutoNum type="arabicParenR"/>
            </a:pPr>
            <a:r>
              <a:rPr lang="en-US" dirty="0">
                <a:latin typeface="Times New Roman" panose="02020603050405020304" pitchFamily="18" charset="0"/>
                <a:cs typeface="Times New Roman" panose="02020603050405020304" pitchFamily="18" charset="0"/>
              </a:rPr>
              <a:t>In the mental health department, psychiatrists can use the classification of an individual based on the observation from the app and treat an individual and use the model analysis to work on a particular behavior of an individual.  </a:t>
            </a:r>
          </a:p>
        </p:txBody>
      </p:sp>
      <p:cxnSp>
        <p:nvCxnSpPr>
          <p:cNvPr id="6" name="Straight Connector 5">
            <a:extLst>
              <a:ext uri="{FF2B5EF4-FFF2-40B4-BE49-F238E27FC236}">
                <a16:creationId xmlns:a16="http://schemas.microsoft.com/office/drawing/2014/main" id="{E4BE6C49-9197-8E8F-C543-482AF5DC1A15}"/>
              </a:ext>
            </a:extLst>
          </p:cNvPr>
          <p:cNvCxnSpPr/>
          <p:nvPr/>
        </p:nvCxnSpPr>
        <p:spPr>
          <a:xfrm>
            <a:off x="6096000" y="1054723"/>
            <a:ext cx="0" cy="5298831"/>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A3FA89ED-B8BD-B3E0-F24C-ECD1DD9890E8}"/>
              </a:ext>
            </a:extLst>
          </p:cNvPr>
          <p:cNvSpPr/>
          <p:nvPr/>
        </p:nvSpPr>
        <p:spPr>
          <a:xfrm>
            <a:off x="7368977" y="1244337"/>
            <a:ext cx="2271844" cy="523220"/>
          </a:xfrm>
          <a:prstGeom prst="rect">
            <a:avLst/>
          </a:prstGeom>
        </p:spPr>
        <p:txBody>
          <a:bodyPr wrap="square">
            <a:spAutoFit/>
          </a:bodyPr>
          <a:lstStyle/>
          <a:p>
            <a:r>
              <a:rPr lang="en-US" sz="2800" dirty="0">
                <a:solidFill>
                  <a:srgbClr val="005BBB"/>
                </a:solidFill>
                <a:latin typeface="Georgia" panose="02040502050405020303" pitchFamily="18" charset="0"/>
              </a:rPr>
              <a:t>Challenges</a:t>
            </a:r>
            <a:endParaRPr lang="en-US" sz="2800" dirty="0">
              <a:latin typeface="Georgia" panose="02040502050405020303" pitchFamily="18" charset="0"/>
            </a:endParaRPr>
          </a:p>
        </p:txBody>
      </p:sp>
      <p:sp>
        <p:nvSpPr>
          <p:cNvPr id="9" name="TextBox 8">
            <a:extLst>
              <a:ext uri="{FF2B5EF4-FFF2-40B4-BE49-F238E27FC236}">
                <a16:creationId xmlns:a16="http://schemas.microsoft.com/office/drawing/2014/main" id="{053FDAC4-4F17-AF9F-01A9-45C70EFFEECD}"/>
              </a:ext>
            </a:extLst>
          </p:cNvPr>
          <p:cNvSpPr txBox="1"/>
          <p:nvPr/>
        </p:nvSpPr>
        <p:spPr>
          <a:xfrm>
            <a:off x="7368977" y="2044556"/>
            <a:ext cx="3031586" cy="2308324"/>
          </a:xfrm>
          <a:prstGeom prst="rect">
            <a:avLst/>
          </a:prstGeom>
          <a:noFill/>
        </p:spPr>
        <p:txBody>
          <a:bodyPr wrap="square" rtlCol="0">
            <a:spAutoFit/>
          </a:bodyPr>
          <a:lstStyle/>
          <a:p>
            <a:pPr marL="342900" indent="-342900" algn="just">
              <a:buAutoNum type="arabicParenR"/>
            </a:pPr>
            <a:r>
              <a:rPr lang="en-US" dirty="0">
                <a:latin typeface="Times New Roman" panose="02020603050405020304" pitchFamily="18" charset="0"/>
                <a:cs typeface="Times New Roman" panose="02020603050405020304" pitchFamily="18" charset="0"/>
              </a:rPr>
              <a:t>Cannot totally rely on data. (For ex., a person’s mental state can change on a given day). </a:t>
            </a:r>
          </a:p>
          <a:p>
            <a:pPr marL="342900" indent="-342900" algn="just">
              <a:buAutoNum type="arabicParenR"/>
            </a:pPr>
            <a:r>
              <a:rPr lang="en-US" dirty="0">
                <a:latin typeface="Times New Roman" panose="02020603050405020304" pitchFamily="18" charset="0"/>
                <a:cs typeface="Times New Roman" panose="02020603050405020304" pitchFamily="18" charset="0"/>
              </a:rPr>
              <a:t>Lack of clinical data to verify clusters obtained.</a:t>
            </a:r>
          </a:p>
          <a:p>
            <a:pPr marL="342900" indent="-342900" algn="just">
              <a:buAutoNum type="arabicParenR"/>
            </a:pPr>
            <a:r>
              <a:rPr lang="en-US" dirty="0">
                <a:latin typeface="Times New Roman" panose="02020603050405020304" pitchFamily="18" charset="0"/>
                <a:cs typeface="Times New Roman" panose="02020603050405020304" pitchFamily="18" charset="0"/>
              </a:rPr>
              <a:t>Lack of terminology for the ASD Score. </a:t>
            </a:r>
          </a:p>
        </p:txBody>
      </p:sp>
    </p:spTree>
    <p:extLst>
      <p:ext uri="{BB962C8B-B14F-4D97-AF65-F5344CB8AC3E}">
        <p14:creationId xmlns:p14="http://schemas.microsoft.com/office/powerpoint/2010/main" val="966440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6545" y="1085515"/>
            <a:ext cx="5931408" cy="508825"/>
          </a:xfrm>
        </p:spPr>
        <p:txBody>
          <a:bodyPr>
            <a:normAutofit fontScale="90000"/>
          </a:bodyPr>
          <a:lstStyle/>
          <a:p>
            <a:r>
              <a:rPr lang="en-US" sz="4000" dirty="0"/>
              <a:t>Phase-3 Discussions</a:t>
            </a:r>
          </a:p>
        </p:txBody>
      </p:sp>
      <p:sp>
        <p:nvSpPr>
          <p:cNvPr id="3" name="Subtitle 2"/>
          <p:cNvSpPr>
            <a:spLocks noGrp="1"/>
          </p:cNvSpPr>
          <p:nvPr>
            <p:ph type="subTitle" idx="1"/>
          </p:nvPr>
        </p:nvSpPr>
        <p:spPr>
          <a:xfrm>
            <a:off x="376545" y="2066509"/>
            <a:ext cx="5213550" cy="3372757"/>
          </a:xfrm>
        </p:spPr>
        <p:txBody>
          <a:bodyPr/>
          <a:lstStyle/>
          <a:p>
            <a:pPr>
              <a:lnSpc>
                <a:spcPct val="100000"/>
              </a:lnSpc>
            </a:pPr>
            <a:r>
              <a:rPr lang="en-US" sz="2000" dirty="0"/>
              <a:t>1) Project Pipeline</a:t>
            </a:r>
          </a:p>
          <a:p>
            <a:pPr>
              <a:lnSpc>
                <a:spcPct val="100000"/>
              </a:lnSpc>
            </a:pPr>
            <a:r>
              <a:rPr lang="en-US" sz="2000" dirty="0"/>
              <a:t>2) K – Means Model from Phase - 2</a:t>
            </a:r>
          </a:p>
          <a:p>
            <a:pPr>
              <a:lnSpc>
                <a:spcPct val="100000"/>
              </a:lnSpc>
            </a:pPr>
            <a:r>
              <a:rPr lang="en-US" sz="2000" dirty="0"/>
              <a:t>3) Feature Importance Using Random Forest</a:t>
            </a:r>
          </a:p>
          <a:p>
            <a:pPr>
              <a:lnSpc>
                <a:spcPct val="100000"/>
              </a:lnSpc>
            </a:pPr>
            <a:r>
              <a:rPr lang="en-US" sz="2000" dirty="0"/>
              <a:t>4) The Questions Picked</a:t>
            </a:r>
          </a:p>
          <a:p>
            <a:pPr>
              <a:lnSpc>
                <a:spcPct val="100000"/>
              </a:lnSpc>
            </a:pPr>
            <a:r>
              <a:rPr lang="en-US" sz="2000" dirty="0"/>
              <a:t>5) R Shiny Use Case</a:t>
            </a:r>
          </a:p>
          <a:p>
            <a:pPr>
              <a:lnSpc>
                <a:spcPct val="100000"/>
              </a:lnSpc>
            </a:pPr>
            <a:r>
              <a:rPr lang="en-US" sz="2000" dirty="0"/>
              <a:t>6) Demonstration</a:t>
            </a:r>
          </a:p>
          <a:p>
            <a:pPr>
              <a:lnSpc>
                <a:spcPct val="100000"/>
              </a:lnSpc>
            </a:pPr>
            <a:r>
              <a:rPr lang="en-US" sz="2000" dirty="0"/>
              <a:t>7) Conclusion and Challenges</a:t>
            </a:r>
          </a:p>
          <a:p>
            <a:endParaRPr lang="en-US" sz="2000" dirty="0"/>
          </a:p>
        </p:txBody>
      </p:sp>
    </p:spTree>
    <p:extLst>
      <p:ext uri="{BB962C8B-B14F-4D97-AF65-F5344CB8AC3E}">
        <p14:creationId xmlns:p14="http://schemas.microsoft.com/office/powerpoint/2010/main" val="107618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8943" y="979424"/>
            <a:ext cx="7886700" cy="716084"/>
          </a:xfrm>
        </p:spPr>
        <p:txBody>
          <a:bodyPr/>
          <a:lstStyle/>
          <a:p>
            <a:r>
              <a:rPr lang="en-US" dirty="0"/>
              <a:t>Project Pipeline</a:t>
            </a:r>
          </a:p>
        </p:txBody>
      </p:sp>
      <p:pic>
        <p:nvPicPr>
          <p:cNvPr id="4" name="Picture 3" descr="Diagram&#10;&#10;Description automatically generated">
            <a:extLst>
              <a:ext uri="{FF2B5EF4-FFF2-40B4-BE49-F238E27FC236}">
                <a16:creationId xmlns:a16="http://schemas.microsoft.com/office/drawing/2014/main" id="{920F45DC-A53D-B8D2-954B-C7C3744D6558}"/>
              </a:ext>
            </a:extLst>
          </p:cNvPr>
          <p:cNvPicPr>
            <a:picLocks noChangeAspect="1"/>
          </p:cNvPicPr>
          <p:nvPr/>
        </p:nvPicPr>
        <p:blipFill>
          <a:blip r:embed="rId3"/>
          <a:stretch>
            <a:fillRect/>
          </a:stretch>
        </p:blipFill>
        <p:spPr>
          <a:xfrm>
            <a:off x="2979908" y="1695508"/>
            <a:ext cx="6232183" cy="4655526"/>
          </a:xfrm>
          <a:prstGeom prst="rect">
            <a:avLst/>
          </a:prstGeom>
        </p:spPr>
      </p:pic>
    </p:spTree>
    <p:extLst>
      <p:ext uri="{BB962C8B-B14F-4D97-AF65-F5344CB8AC3E}">
        <p14:creationId xmlns:p14="http://schemas.microsoft.com/office/powerpoint/2010/main" val="43815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486A70-DA85-C144-8EF7-D2B1B4AC6CDF}"/>
              </a:ext>
            </a:extLst>
          </p:cNvPr>
          <p:cNvSpPr txBox="1"/>
          <p:nvPr/>
        </p:nvSpPr>
        <p:spPr>
          <a:xfrm>
            <a:off x="151243" y="896456"/>
            <a:ext cx="8498487" cy="954107"/>
          </a:xfrm>
          <a:prstGeom prst="rect">
            <a:avLst/>
          </a:prstGeom>
          <a:noFill/>
        </p:spPr>
        <p:txBody>
          <a:bodyPr wrap="square" rtlCol="0">
            <a:spAutoFit/>
          </a:bodyPr>
          <a:lstStyle/>
          <a:p>
            <a:r>
              <a:rPr lang="en-US" sz="2800" dirty="0">
                <a:solidFill>
                  <a:srgbClr val="005BBB"/>
                </a:solidFill>
                <a:latin typeface="Georgia" charset="0"/>
              </a:rPr>
              <a:t>K – Means Model from Phase - 2</a:t>
            </a:r>
            <a:endParaRPr lang="en-US" sz="2800" dirty="0"/>
          </a:p>
          <a:p>
            <a:endParaRPr lang="en-US" sz="2800" dirty="0"/>
          </a:p>
        </p:txBody>
      </p:sp>
      <p:pic>
        <p:nvPicPr>
          <p:cNvPr id="4" name="Picture 3" descr="Chart, bar chart&#10;&#10;Description automatically generated">
            <a:extLst>
              <a:ext uri="{FF2B5EF4-FFF2-40B4-BE49-F238E27FC236}">
                <a16:creationId xmlns:a16="http://schemas.microsoft.com/office/drawing/2014/main" id="{5F5144F8-CD0B-584E-8657-A740C2C0E8CF}"/>
              </a:ext>
            </a:extLst>
          </p:cNvPr>
          <p:cNvPicPr>
            <a:picLocks noChangeAspect="1"/>
          </p:cNvPicPr>
          <p:nvPr/>
        </p:nvPicPr>
        <p:blipFill>
          <a:blip r:embed="rId2"/>
          <a:stretch>
            <a:fillRect/>
          </a:stretch>
        </p:blipFill>
        <p:spPr>
          <a:xfrm>
            <a:off x="6726917" y="1373511"/>
            <a:ext cx="4806778" cy="2561988"/>
          </a:xfrm>
          <a:prstGeom prst="rect">
            <a:avLst/>
          </a:prstGeom>
        </p:spPr>
      </p:pic>
      <p:pic>
        <p:nvPicPr>
          <p:cNvPr id="6" name="Picture 5" descr="Chart, bar chart&#10;&#10;Description automatically generated">
            <a:extLst>
              <a:ext uri="{FF2B5EF4-FFF2-40B4-BE49-F238E27FC236}">
                <a16:creationId xmlns:a16="http://schemas.microsoft.com/office/drawing/2014/main" id="{5A3912BD-74D0-BF4C-9E5C-62E164FAD3FA}"/>
              </a:ext>
            </a:extLst>
          </p:cNvPr>
          <p:cNvPicPr>
            <a:picLocks noChangeAspect="1"/>
          </p:cNvPicPr>
          <p:nvPr/>
        </p:nvPicPr>
        <p:blipFill>
          <a:blip r:embed="rId3"/>
          <a:stretch>
            <a:fillRect/>
          </a:stretch>
        </p:blipFill>
        <p:spPr>
          <a:xfrm>
            <a:off x="503954" y="4051081"/>
            <a:ext cx="4542445" cy="2421101"/>
          </a:xfrm>
          <a:prstGeom prst="rect">
            <a:avLst/>
          </a:prstGeom>
        </p:spPr>
      </p:pic>
      <p:pic>
        <p:nvPicPr>
          <p:cNvPr id="8" name="Picture 7" descr="Chart, bar chart&#10;&#10;Description automatically generated">
            <a:extLst>
              <a:ext uri="{FF2B5EF4-FFF2-40B4-BE49-F238E27FC236}">
                <a16:creationId xmlns:a16="http://schemas.microsoft.com/office/drawing/2014/main" id="{CB296D2F-DB14-D248-927F-36D40B742744}"/>
              </a:ext>
            </a:extLst>
          </p:cNvPr>
          <p:cNvPicPr>
            <a:picLocks noChangeAspect="1"/>
          </p:cNvPicPr>
          <p:nvPr/>
        </p:nvPicPr>
        <p:blipFill>
          <a:blip r:embed="rId4"/>
          <a:stretch>
            <a:fillRect/>
          </a:stretch>
        </p:blipFill>
        <p:spPr>
          <a:xfrm>
            <a:off x="6726915" y="3910193"/>
            <a:ext cx="4806779" cy="2561989"/>
          </a:xfrm>
          <a:prstGeom prst="rect">
            <a:avLst/>
          </a:prstGeom>
        </p:spPr>
      </p:pic>
      <p:pic>
        <p:nvPicPr>
          <p:cNvPr id="10" name="Picture 9" descr="Chart, surface chart&#10;&#10;Description automatically generated">
            <a:extLst>
              <a:ext uri="{FF2B5EF4-FFF2-40B4-BE49-F238E27FC236}">
                <a16:creationId xmlns:a16="http://schemas.microsoft.com/office/drawing/2014/main" id="{6D9B78E0-D6A0-F549-A377-60BCBC1557CF}"/>
              </a:ext>
            </a:extLst>
          </p:cNvPr>
          <p:cNvPicPr>
            <a:picLocks noChangeAspect="1"/>
          </p:cNvPicPr>
          <p:nvPr/>
        </p:nvPicPr>
        <p:blipFill>
          <a:blip r:embed="rId5"/>
          <a:stretch>
            <a:fillRect/>
          </a:stretch>
        </p:blipFill>
        <p:spPr>
          <a:xfrm>
            <a:off x="151244" y="1421967"/>
            <a:ext cx="5829426" cy="3003244"/>
          </a:xfrm>
          <a:prstGeom prst="rect">
            <a:avLst/>
          </a:prstGeom>
        </p:spPr>
      </p:pic>
    </p:spTree>
    <p:extLst>
      <p:ext uri="{BB962C8B-B14F-4D97-AF65-F5344CB8AC3E}">
        <p14:creationId xmlns:p14="http://schemas.microsoft.com/office/powerpoint/2010/main" val="3125469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79A6E7-81CB-D72D-6B1E-5BDCDAAFC5AD}"/>
              </a:ext>
            </a:extLst>
          </p:cNvPr>
          <p:cNvSpPr txBox="1"/>
          <p:nvPr/>
        </p:nvSpPr>
        <p:spPr>
          <a:xfrm>
            <a:off x="0" y="989814"/>
            <a:ext cx="6919274" cy="523220"/>
          </a:xfrm>
          <a:prstGeom prst="rect">
            <a:avLst/>
          </a:prstGeom>
          <a:noFill/>
        </p:spPr>
        <p:txBody>
          <a:bodyPr wrap="square" rtlCol="0">
            <a:spAutoFit/>
          </a:bodyPr>
          <a:lstStyle/>
          <a:p>
            <a:r>
              <a:rPr lang="en-US" sz="2800" dirty="0">
                <a:solidFill>
                  <a:srgbClr val="005BBB"/>
                </a:solidFill>
                <a:latin typeface="Georgia" charset="0"/>
              </a:rPr>
              <a:t>Feature Importance Using Random Forest</a:t>
            </a:r>
            <a:endParaRPr lang="en-US" sz="2800" dirty="0"/>
          </a:p>
        </p:txBody>
      </p:sp>
      <p:sp>
        <p:nvSpPr>
          <p:cNvPr id="5" name="TextBox 4">
            <a:extLst>
              <a:ext uri="{FF2B5EF4-FFF2-40B4-BE49-F238E27FC236}">
                <a16:creationId xmlns:a16="http://schemas.microsoft.com/office/drawing/2014/main" id="{E860EEC7-2FB0-9DBD-E386-1CB8CAD71C51}"/>
              </a:ext>
            </a:extLst>
          </p:cNvPr>
          <p:cNvSpPr txBox="1"/>
          <p:nvPr/>
        </p:nvSpPr>
        <p:spPr>
          <a:xfrm>
            <a:off x="292230" y="2260462"/>
            <a:ext cx="5203595" cy="2585323"/>
          </a:xfrm>
          <a:prstGeom prst="rect">
            <a:avLst/>
          </a:prstGeom>
          <a:noFill/>
        </p:spPr>
        <p:txBody>
          <a:bodyPr wrap="square" rtlCol="0">
            <a:spAutoFit/>
          </a:bodyPr>
          <a:lstStyle/>
          <a:p>
            <a:pPr marL="342900" indent="-342900" algn="just">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Used Random Forest Regression to predict the ASD score.</a:t>
            </a:r>
          </a:p>
          <a:p>
            <a:pPr marL="342900" indent="-342900" algn="just">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Selected top 10 features i.e., questions among 42 to train K-Means Model.</a:t>
            </a:r>
          </a:p>
          <a:p>
            <a:pPr marL="342900" indent="-342900" algn="just">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Top 10 questions selected </a:t>
            </a:r>
            <a:r>
              <a:rPr lang="en-US">
                <a:solidFill>
                  <a:srgbClr val="002060"/>
                </a:solidFill>
                <a:latin typeface="Times New Roman" panose="02020603050405020304" pitchFamily="18" charset="0"/>
                <a:cs typeface="Times New Roman" panose="02020603050405020304" pitchFamily="18" charset="0"/>
              </a:rPr>
              <a:t>covered 89% </a:t>
            </a:r>
            <a:r>
              <a:rPr lang="en-US" dirty="0">
                <a:solidFill>
                  <a:srgbClr val="002060"/>
                </a:solidFill>
                <a:latin typeface="Times New Roman" panose="02020603050405020304" pitchFamily="18" charset="0"/>
                <a:cs typeface="Times New Roman" panose="02020603050405020304" pitchFamily="18" charset="0"/>
              </a:rPr>
              <a:t>of variance in the data. </a:t>
            </a:r>
          </a:p>
          <a:p>
            <a:pPr marL="342900" indent="-342900" algn="just">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R</a:t>
            </a:r>
            <a:r>
              <a:rPr lang="en-US" baseline="30000" dirty="0">
                <a:solidFill>
                  <a:srgbClr val="002060"/>
                </a:solidFill>
                <a:latin typeface="Times New Roman" panose="02020603050405020304" pitchFamily="18" charset="0"/>
                <a:cs typeface="Times New Roman" panose="02020603050405020304" pitchFamily="18" charset="0"/>
              </a:rPr>
              <a:t>2 </a:t>
            </a:r>
            <a:r>
              <a:rPr lang="en-US" dirty="0">
                <a:solidFill>
                  <a:srgbClr val="002060"/>
                </a:solidFill>
                <a:latin typeface="Times New Roman" panose="02020603050405020304" pitchFamily="18" charset="0"/>
                <a:cs typeface="Times New Roman" panose="02020603050405020304" pitchFamily="18" charset="0"/>
              </a:rPr>
              <a:t>(with 42 questions) – (Train: .90; Test: .89)</a:t>
            </a:r>
          </a:p>
          <a:p>
            <a:pPr marL="342900" indent="-342900" algn="just">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R</a:t>
            </a:r>
            <a:r>
              <a:rPr lang="en-US" baseline="30000" dirty="0">
                <a:solidFill>
                  <a:srgbClr val="002060"/>
                </a:solidFill>
                <a:latin typeface="Times New Roman" panose="02020603050405020304" pitchFamily="18" charset="0"/>
                <a:cs typeface="Times New Roman" panose="02020603050405020304" pitchFamily="18" charset="0"/>
              </a:rPr>
              <a:t>2 </a:t>
            </a:r>
            <a:r>
              <a:rPr lang="en-US" dirty="0">
                <a:solidFill>
                  <a:srgbClr val="002060"/>
                </a:solidFill>
                <a:latin typeface="Times New Roman" panose="02020603050405020304" pitchFamily="18" charset="0"/>
                <a:cs typeface="Times New Roman" panose="02020603050405020304" pitchFamily="18" charset="0"/>
              </a:rPr>
              <a:t>(with 10 questions) – (Train: .87; Test: .86)</a:t>
            </a:r>
          </a:p>
          <a:p>
            <a:pPr algn="just"/>
            <a:endParaRPr lang="en-US" dirty="0">
              <a:latin typeface="Times New Roman" panose="02020603050405020304" pitchFamily="18" charset="0"/>
              <a:cs typeface="Times New Roman" panose="02020603050405020304" pitchFamily="18" charset="0"/>
            </a:endParaRPr>
          </a:p>
        </p:txBody>
      </p:sp>
      <p:pic>
        <p:nvPicPr>
          <p:cNvPr id="7" name="Picture 6" descr="Chart&#10;&#10;Description automatically generated with medium confidence">
            <a:extLst>
              <a:ext uri="{FF2B5EF4-FFF2-40B4-BE49-F238E27FC236}">
                <a16:creationId xmlns:a16="http://schemas.microsoft.com/office/drawing/2014/main" id="{5B133D7E-3CFF-CF1A-C933-56E1C5084F9F}"/>
              </a:ext>
            </a:extLst>
          </p:cNvPr>
          <p:cNvPicPr>
            <a:picLocks noChangeAspect="1"/>
          </p:cNvPicPr>
          <p:nvPr/>
        </p:nvPicPr>
        <p:blipFill>
          <a:blip r:embed="rId2"/>
          <a:stretch>
            <a:fillRect/>
          </a:stretch>
        </p:blipFill>
        <p:spPr>
          <a:xfrm>
            <a:off x="5495825" y="1837437"/>
            <a:ext cx="6437913" cy="3431375"/>
          </a:xfrm>
          <a:prstGeom prst="rect">
            <a:avLst/>
          </a:prstGeom>
        </p:spPr>
      </p:pic>
      <p:sp>
        <p:nvSpPr>
          <p:cNvPr id="8" name="TextBox 7">
            <a:extLst>
              <a:ext uri="{FF2B5EF4-FFF2-40B4-BE49-F238E27FC236}">
                <a16:creationId xmlns:a16="http://schemas.microsoft.com/office/drawing/2014/main" id="{47A63F02-2164-C7CD-D25E-42AD73A2E0E0}"/>
              </a:ext>
            </a:extLst>
          </p:cNvPr>
          <p:cNvSpPr txBox="1"/>
          <p:nvPr/>
        </p:nvSpPr>
        <p:spPr>
          <a:xfrm>
            <a:off x="7640124" y="5130312"/>
            <a:ext cx="2394409"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Top 10 Important Questions</a:t>
            </a:r>
          </a:p>
        </p:txBody>
      </p:sp>
    </p:spTree>
    <p:extLst>
      <p:ext uri="{BB962C8B-B14F-4D97-AF65-F5344CB8AC3E}">
        <p14:creationId xmlns:p14="http://schemas.microsoft.com/office/powerpoint/2010/main" val="156181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B82882-0544-EE40-A5AB-656D8EDD6E60}"/>
              </a:ext>
            </a:extLst>
          </p:cNvPr>
          <p:cNvSpPr>
            <a:spLocks noGrp="1"/>
          </p:cNvSpPr>
          <p:nvPr>
            <p:ph type="ftr" sz="quarter" idx="10"/>
          </p:nvPr>
        </p:nvSpPr>
        <p:spPr/>
        <p:txBody>
          <a:bodyPr/>
          <a:lstStyle/>
          <a:p>
            <a:fld id="{EB53C135-CEC6-A548-8917-8F7FEB82358B}" type="slidenum">
              <a:rPr lang="en-US" smtClean="0"/>
              <a:pPr/>
              <a:t>6</a:t>
            </a:fld>
            <a:endParaRPr lang="en-US" dirty="0"/>
          </a:p>
        </p:txBody>
      </p:sp>
      <p:pic>
        <p:nvPicPr>
          <p:cNvPr id="4" name="Picture 3" descr="A person in a suit and tie&#10;&#10;Description automatically generated with medium confidence">
            <a:extLst>
              <a:ext uri="{FF2B5EF4-FFF2-40B4-BE49-F238E27FC236}">
                <a16:creationId xmlns:a16="http://schemas.microsoft.com/office/drawing/2014/main" id="{CC8F8188-9427-2B4A-9BCB-F85068918293}"/>
              </a:ext>
            </a:extLst>
          </p:cNvPr>
          <p:cNvPicPr>
            <a:picLocks noChangeAspect="1"/>
          </p:cNvPicPr>
          <p:nvPr/>
        </p:nvPicPr>
        <p:blipFill>
          <a:blip r:embed="rId2"/>
          <a:stretch>
            <a:fillRect/>
          </a:stretch>
        </p:blipFill>
        <p:spPr>
          <a:xfrm>
            <a:off x="3720176" y="2292436"/>
            <a:ext cx="4751647" cy="3162815"/>
          </a:xfrm>
          <a:prstGeom prst="rect">
            <a:avLst/>
          </a:prstGeom>
        </p:spPr>
      </p:pic>
      <p:sp>
        <p:nvSpPr>
          <p:cNvPr id="5" name="TextBox 4">
            <a:extLst>
              <a:ext uri="{FF2B5EF4-FFF2-40B4-BE49-F238E27FC236}">
                <a16:creationId xmlns:a16="http://schemas.microsoft.com/office/drawing/2014/main" id="{6BC150A3-F33D-AF4D-9078-444582ED7837}"/>
              </a:ext>
            </a:extLst>
          </p:cNvPr>
          <p:cNvSpPr txBox="1"/>
          <p:nvPr/>
        </p:nvSpPr>
        <p:spPr>
          <a:xfrm>
            <a:off x="3940594" y="1300389"/>
            <a:ext cx="4310810" cy="830997"/>
          </a:xfrm>
          <a:prstGeom prst="rect">
            <a:avLst/>
          </a:prstGeom>
          <a:noFill/>
        </p:spPr>
        <p:txBody>
          <a:bodyPr wrap="square" rtlCol="0">
            <a:spAutoFit/>
          </a:bodyPr>
          <a:lstStyle/>
          <a:p>
            <a:pPr algn="ctr"/>
            <a:r>
              <a:rPr lang="en-US" sz="4800" b="1" dirty="0">
                <a:solidFill>
                  <a:srgbClr val="002060"/>
                </a:solidFill>
                <a:latin typeface="Georgia" panose="02040502050405020303" pitchFamily="18" charset="0"/>
                <a:cs typeface="Times New Roman" panose="02020603050405020304" pitchFamily="18" charset="0"/>
              </a:rPr>
              <a:t>WHAT ???</a:t>
            </a:r>
          </a:p>
        </p:txBody>
      </p:sp>
    </p:spTree>
    <p:extLst>
      <p:ext uri="{BB962C8B-B14F-4D97-AF65-F5344CB8AC3E}">
        <p14:creationId xmlns:p14="http://schemas.microsoft.com/office/powerpoint/2010/main" val="961617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3013F0-93A9-9F2C-8C7B-0C09725E6B25}"/>
              </a:ext>
            </a:extLst>
          </p:cNvPr>
          <p:cNvSpPr txBox="1"/>
          <p:nvPr/>
        </p:nvSpPr>
        <p:spPr>
          <a:xfrm>
            <a:off x="179110" y="1065230"/>
            <a:ext cx="3619892" cy="800219"/>
          </a:xfrm>
          <a:prstGeom prst="rect">
            <a:avLst/>
          </a:prstGeom>
          <a:noFill/>
        </p:spPr>
        <p:txBody>
          <a:bodyPr wrap="square" rtlCol="0">
            <a:spAutoFit/>
          </a:bodyPr>
          <a:lstStyle/>
          <a:p>
            <a:r>
              <a:rPr lang="en-US" sz="2800" dirty="0">
                <a:solidFill>
                  <a:srgbClr val="005BBB"/>
                </a:solidFill>
                <a:latin typeface="Georgia" panose="02040502050405020303" pitchFamily="18" charset="0"/>
              </a:rPr>
              <a:t>The Questions Picked</a:t>
            </a:r>
            <a:endParaRPr lang="en-US" sz="2800" dirty="0">
              <a:latin typeface="Georgia" panose="02040502050405020303" pitchFamily="18" charset="0"/>
            </a:endParaRPr>
          </a:p>
          <a:p>
            <a:endParaRPr lang="en-US" dirty="0"/>
          </a:p>
        </p:txBody>
      </p:sp>
      <p:sp>
        <p:nvSpPr>
          <p:cNvPr id="3" name="TextBox 2">
            <a:extLst>
              <a:ext uri="{FF2B5EF4-FFF2-40B4-BE49-F238E27FC236}">
                <a16:creationId xmlns:a16="http://schemas.microsoft.com/office/drawing/2014/main" id="{974BA39C-6F19-00ED-0C66-25605D633B84}"/>
              </a:ext>
            </a:extLst>
          </p:cNvPr>
          <p:cNvSpPr txBox="1"/>
          <p:nvPr/>
        </p:nvSpPr>
        <p:spPr>
          <a:xfrm>
            <a:off x="348791" y="1668544"/>
            <a:ext cx="8286161" cy="3139321"/>
          </a:xfrm>
          <a:prstGeom prst="rect">
            <a:avLst/>
          </a:prstGeom>
          <a:noFill/>
        </p:spPr>
        <p:txBody>
          <a:bodyPr wrap="square" rtlCol="0">
            <a:spAutoFit/>
          </a:bodyPr>
          <a:lstStyle/>
          <a:p>
            <a:pPr marL="342900" indent="-342900" algn="just">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I just couldn't seem to get going.</a:t>
            </a:r>
          </a:p>
          <a:p>
            <a:pPr marL="342900" indent="-342900" algn="just">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I had a feeling of shakiness (e.g., legs going to give way).</a:t>
            </a:r>
          </a:p>
          <a:p>
            <a:pPr marL="342900" indent="-342900" algn="just">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I felt that I was using a lot of nervous energy.</a:t>
            </a:r>
          </a:p>
          <a:p>
            <a:pPr marL="342900" indent="-342900" algn="just">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I felt sad and depressed.</a:t>
            </a:r>
          </a:p>
          <a:p>
            <a:pPr marL="342900" indent="-342900" algn="just">
              <a:buFont typeface="+mj-lt"/>
              <a:buAutoNum type="arabicPeriod"/>
            </a:pPr>
            <a:r>
              <a:rPr lang="en-US" b="1" dirty="0">
                <a:solidFill>
                  <a:srgbClr val="002060"/>
                </a:solidFill>
                <a:latin typeface="Times New Roman" panose="02020603050405020304" pitchFamily="18" charset="0"/>
                <a:cs typeface="Times New Roman" panose="02020603050405020304" pitchFamily="18" charset="0"/>
              </a:rPr>
              <a:t>I found myself getting upset rather easily. – (</a:t>
            </a:r>
            <a:r>
              <a:rPr lang="en-US" b="1" i="1" dirty="0">
                <a:solidFill>
                  <a:srgbClr val="002060"/>
                </a:solidFill>
                <a:latin typeface="Times New Roman" panose="02020603050405020304" pitchFamily="18" charset="0"/>
                <a:cs typeface="Times New Roman" panose="02020603050405020304" pitchFamily="18" charset="0"/>
              </a:rPr>
              <a:t>Q13 from previous slide</a:t>
            </a:r>
            <a:r>
              <a:rPr lang="en-US" b="1" dirty="0">
                <a:solidFill>
                  <a:srgbClr val="002060"/>
                </a:solidFill>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I felt that life wasn't worthwhile.</a:t>
            </a:r>
          </a:p>
          <a:p>
            <a:pPr marL="342900" indent="-342900" algn="just">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I found it hard to wind down.</a:t>
            </a:r>
          </a:p>
          <a:p>
            <a:pPr marL="342900" indent="-342900" algn="just">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I felt I was close to panic.</a:t>
            </a:r>
          </a:p>
          <a:p>
            <a:pPr marL="342900" indent="-342900" algn="just">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I felt terrified.</a:t>
            </a:r>
          </a:p>
          <a:p>
            <a:pPr marL="342900" indent="-342900" algn="just">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I was worried about situations in which I might panic and make a fool of myself.</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40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4B6BA9-4A8A-28A1-D8A6-16F42E5D9A87}"/>
              </a:ext>
            </a:extLst>
          </p:cNvPr>
          <p:cNvSpPr txBox="1"/>
          <p:nvPr/>
        </p:nvSpPr>
        <p:spPr>
          <a:xfrm>
            <a:off x="207390" y="966776"/>
            <a:ext cx="3963532" cy="800219"/>
          </a:xfrm>
          <a:prstGeom prst="rect">
            <a:avLst/>
          </a:prstGeom>
          <a:noFill/>
        </p:spPr>
        <p:txBody>
          <a:bodyPr wrap="square" rtlCol="0">
            <a:spAutoFit/>
          </a:bodyPr>
          <a:lstStyle/>
          <a:p>
            <a:r>
              <a:rPr lang="en-US" sz="2800" dirty="0">
                <a:solidFill>
                  <a:srgbClr val="005BBB"/>
                </a:solidFill>
                <a:latin typeface="Georgia" panose="02040502050405020303" pitchFamily="18" charset="0"/>
              </a:rPr>
              <a:t>R Shiny APP Use Case</a:t>
            </a:r>
            <a:endParaRPr lang="en-US" sz="2800" dirty="0">
              <a:latin typeface="Georgia" panose="02040502050405020303" pitchFamily="18" charset="0"/>
            </a:endParaRPr>
          </a:p>
          <a:p>
            <a:endParaRPr lang="en-US" dirty="0"/>
          </a:p>
        </p:txBody>
      </p:sp>
      <p:pic>
        <p:nvPicPr>
          <p:cNvPr id="6" name="Picture 5" descr="Table&#10;&#10;Description automatically generated">
            <a:extLst>
              <a:ext uri="{FF2B5EF4-FFF2-40B4-BE49-F238E27FC236}">
                <a16:creationId xmlns:a16="http://schemas.microsoft.com/office/drawing/2014/main" id="{B169C35C-C117-A076-BCC6-AD67B3AB874C}"/>
              </a:ext>
            </a:extLst>
          </p:cNvPr>
          <p:cNvPicPr>
            <a:picLocks noChangeAspect="1"/>
          </p:cNvPicPr>
          <p:nvPr/>
        </p:nvPicPr>
        <p:blipFill>
          <a:blip r:embed="rId2"/>
          <a:stretch>
            <a:fillRect/>
          </a:stretch>
        </p:blipFill>
        <p:spPr>
          <a:xfrm>
            <a:off x="6777873" y="966776"/>
            <a:ext cx="3963532" cy="5477689"/>
          </a:xfrm>
          <a:prstGeom prst="rect">
            <a:avLst/>
          </a:prstGeom>
        </p:spPr>
      </p:pic>
      <p:pic>
        <p:nvPicPr>
          <p:cNvPr id="8" name="Picture 7" descr="A picture containing diagram&#10;&#10;Description automatically generated">
            <a:extLst>
              <a:ext uri="{FF2B5EF4-FFF2-40B4-BE49-F238E27FC236}">
                <a16:creationId xmlns:a16="http://schemas.microsoft.com/office/drawing/2014/main" id="{51B877D7-7FCF-4DE5-59D1-5859918FB70F}"/>
              </a:ext>
            </a:extLst>
          </p:cNvPr>
          <p:cNvPicPr>
            <a:picLocks noChangeAspect="1"/>
          </p:cNvPicPr>
          <p:nvPr/>
        </p:nvPicPr>
        <p:blipFill>
          <a:blip r:embed="rId3"/>
          <a:stretch>
            <a:fillRect/>
          </a:stretch>
        </p:blipFill>
        <p:spPr>
          <a:xfrm>
            <a:off x="207390" y="1611983"/>
            <a:ext cx="1760480" cy="1769326"/>
          </a:xfrm>
          <a:prstGeom prst="rect">
            <a:avLst/>
          </a:prstGeom>
        </p:spPr>
      </p:pic>
      <p:pic>
        <p:nvPicPr>
          <p:cNvPr id="10" name="Picture 9">
            <a:extLst>
              <a:ext uri="{FF2B5EF4-FFF2-40B4-BE49-F238E27FC236}">
                <a16:creationId xmlns:a16="http://schemas.microsoft.com/office/drawing/2014/main" id="{63DBBEE1-2F0A-37F9-8051-C6F02526D62A}"/>
              </a:ext>
            </a:extLst>
          </p:cNvPr>
          <p:cNvPicPr>
            <a:picLocks noChangeAspect="1"/>
          </p:cNvPicPr>
          <p:nvPr/>
        </p:nvPicPr>
        <p:blipFill>
          <a:blip r:embed="rId4"/>
          <a:stretch>
            <a:fillRect/>
          </a:stretch>
        </p:blipFill>
        <p:spPr>
          <a:xfrm>
            <a:off x="3271102" y="1611982"/>
            <a:ext cx="1733216" cy="1769325"/>
          </a:xfrm>
          <a:prstGeom prst="rect">
            <a:avLst/>
          </a:prstGeom>
        </p:spPr>
      </p:pic>
      <p:pic>
        <p:nvPicPr>
          <p:cNvPr id="12" name="Picture 11" descr="Shape, circle&#10;&#10;Description automatically generated">
            <a:extLst>
              <a:ext uri="{FF2B5EF4-FFF2-40B4-BE49-F238E27FC236}">
                <a16:creationId xmlns:a16="http://schemas.microsoft.com/office/drawing/2014/main" id="{AB8847BB-E725-B79C-0A78-C9026B989291}"/>
              </a:ext>
            </a:extLst>
          </p:cNvPr>
          <p:cNvPicPr>
            <a:picLocks noChangeAspect="1"/>
          </p:cNvPicPr>
          <p:nvPr/>
        </p:nvPicPr>
        <p:blipFill>
          <a:blip r:embed="rId5"/>
          <a:stretch>
            <a:fillRect/>
          </a:stretch>
        </p:blipFill>
        <p:spPr>
          <a:xfrm>
            <a:off x="182729" y="4284908"/>
            <a:ext cx="1787473" cy="1769326"/>
          </a:xfrm>
          <a:prstGeom prst="rect">
            <a:avLst/>
          </a:prstGeom>
        </p:spPr>
      </p:pic>
      <p:pic>
        <p:nvPicPr>
          <p:cNvPr id="14" name="Picture 13" descr="Shape, circle&#10;&#10;Description automatically generated">
            <a:extLst>
              <a:ext uri="{FF2B5EF4-FFF2-40B4-BE49-F238E27FC236}">
                <a16:creationId xmlns:a16="http://schemas.microsoft.com/office/drawing/2014/main" id="{559D8D0E-2BD2-55BC-4B2F-E5FEF4ABB7B6}"/>
              </a:ext>
            </a:extLst>
          </p:cNvPr>
          <p:cNvPicPr>
            <a:picLocks noChangeAspect="1"/>
          </p:cNvPicPr>
          <p:nvPr/>
        </p:nvPicPr>
        <p:blipFill>
          <a:blip r:embed="rId6"/>
          <a:stretch>
            <a:fillRect/>
          </a:stretch>
        </p:blipFill>
        <p:spPr>
          <a:xfrm>
            <a:off x="3208817" y="4202597"/>
            <a:ext cx="1787472" cy="1851637"/>
          </a:xfrm>
          <a:prstGeom prst="rect">
            <a:avLst/>
          </a:prstGeom>
        </p:spPr>
      </p:pic>
      <p:sp>
        <p:nvSpPr>
          <p:cNvPr id="15" name="TextBox 14">
            <a:extLst>
              <a:ext uri="{FF2B5EF4-FFF2-40B4-BE49-F238E27FC236}">
                <a16:creationId xmlns:a16="http://schemas.microsoft.com/office/drawing/2014/main" id="{0B0EC735-445C-F387-958F-0BE8D3445B58}"/>
              </a:ext>
            </a:extLst>
          </p:cNvPr>
          <p:cNvSpPr txBox="1"/>
          <p:nvPr/>
        </p:nvSpPr>
        <p:spPr>
          <a:xfrm>
            <a:off x="316481" y="3381307"/>
            <a:ext cx="1519968" cy="338554"/>
          </a:xfrm>
          <a:prstGeom prst="rect">
            <a:avLst/>
          </a:prstGeom>
          <a:noFill/>
        </p:spPr>
        <p:txBody>
          <a:bodyPr wrap="none" rtlCol="0">
            <a:spAutoFit/>
          </a:bodyPr>
          <a:lstStyle/>
          <a:p>
            <a:r>
              <a:rPr lang="en-US" sz="1600" dirty="0">
                <a:solidFill>
                  <a:srgbClr val="002060"/>
                </a:solidFill>
                <a:latin typeface="Times New Roman" panose="02020603050405020304" pitchFamily="18" charset="0"/>
                <a:cs typeface="Times New Roman" panose="02020603050405020304" pitchFamily="18" charset="0"/>
              </a:rPr>
              <a:t>Really Sad Face</a:t>
            </a:r>
          </a:p>
        </p:txBody>
      </p:sp>
      <p:sp>
        <p:nvSpPr>
          <p:cNvPr id="16" name="TextBox 15">
            <a:extLst>
              <a:ext uri="{FF2B5EF4-FFF2-40B4-BE49-F238E27FC236}">
                <a16:creationId xmlns:a16="http://schemas.microsoft.com/office/drawing/2014/main" id="{845BE229-DC62-E67F-ED3F-ADBAD6107648}"/>
              </a:ext>
            </a:extLst>
          </p:cNvPr>
          <p:cNvSpPr txBox="1"/>
          <p:nvPr/>
        </p:nvSpPr>
        <p:spPr>
          <a:xfrm>
            <a:off x="3671877" y="3387818"/>
            <a:ext cx="931665" cy="338554"/>
          </a:xfrm>
          <a:prstGeom prst="rect">
            <a:avLst/>
          </a:prstGeom>
          <a:noFill/>
        </p:spPr>
        <p:txBody>
          <a:bodyPr wrap="none" rtlCol="0">
            <a:spAutoFit/>
          </a:bodyPr>
          <a:lstStyle/>
          <a:p>
            <a:r>
              <a:rPr lang="en-US" sz="1600" dirty="0">
                <a:solidFill>
                  <a:srgbClr val="002060"/>
                </a:solidFill>
                <a:latin typeface="Times New Roman" panose="02020603050405020304" pitchFamily="18" charset="0"/>
                <a:cs typeface="Times New Roman" panose="02020603050405020304" pitchFamily="18" charset="0"/>
              </a:rPr>
              <a:t>Sad Face</a:t>
            </a:r>
          </a:p>
        </p:txBody>
      </p:sp>
      <p:sp>
        <p:nvSpPr>
          <p:cNvPr id="17" name="TextBox 16">
            <a:extLst>
              <a:ext uri="{FF2B5EF4-FFF2-40B4-BE49-F238E27FC236}">
                <a16:creationId xmlns:a16="http://schemas.microsoft.com/office/drawing/2014/main" id="{FABC6F18-F7AA-FDBC-D06D-280CCC6B51DB}"/>
              </a:ext>
            </a:extLst>
          </p:cNvPr>
          <p:cNvSpPr txBox="1"/>
          <p:nvPr/>
        </p:nvSpPr>
        <p:spPr>
          <a:xfrm>
            <a:off x="182729" y="6054234"/>
            <a:ext cx="1758815" cy="338554"/>
          </a:xfrm>
          <a:prstGeom prst="rect">
            <a:avLst/>
          </a:prstGeom>
          <a:noFill/>
        </p:spPr>
        <p:txBody>
          <a:bodyPr wrap="none" rtlCol="0">
            <a:spAutoFit/>
          </a:bodyPr>
          <a:lstStyle/>
          <a:p>
            <a:r>
              <a:rPr lang="en-US" sz="1600" dirty="0">
                <a:solidFill>
                  <a:srgbClr val="002060"/>
                </a:solidFill>
                <a:latin typeface="Times New Roman" panose="02020603050405020304" pitchFamily="18" charset="0"/>
                <a:cs typeface="Times New Roman" panose="02020603050405020304" pitchFamily="18" charset="0"/>
              </a:rPr>
              <a:t>Really Happy Face</a:t>
            </a:r>
          </a:p>
        </p:txBody>
      </p:sp>
      <p:sp>
        <p:nvSpPr>
          <p:cNvPr id="18" name="TextBox 17">
            <a:extLst>
              <a:ext uri="{FF2B5EF4-FFF2-40B4-BE49-F238E27FC236}">
                <a16:creationId xmlns:a16="http://schemas.microsoft.com/office/drawing/2014/main" id="{CA96C5E6-E50E-F918-739A-248CC308DBBE}"/>
              </a:ext>
            </a:extLst>
          </p:cNvPr>
          <p:cNvSpPr txBox="1"/>
          <p:nvPr/>
        </p:nvSpPr>
        <p:spPr>
          <a:xfrm>
            <a:off x="3517296" y="6054234"/>
            <a:ext cx="1170513" cy="338554"/>
          </a:xfrm>
          <a:prstGeom prst="rect">
            <a:avLst/>
          </a:prstGeom>
          <a:noFill/>
        </p:spPr>
        <p:txBody>
          <a:bodyPr wrap="none" rtlCol="0">
            <a:spAutoFit/>
          </a:bodyPr>
          <a:lstStyle/>
          <a:p>
            <a:r>
              <a:rPr lang="en-US" sz="1600" dirty="0">
                <a:solidFill>
                  <a:srgbClr val="002060"/>
                </a:solidFill>
                <a:latin typeface="Times New Roman" panose="02020603050405020304" pitchFamily="18" charset="0"/>
                <a:cs typeface="Times New Roman" panose="02020603050405020304" pitchFamily="18" charset="0"/>
              </a:rPr>
              <a:t>Happy Face</a:t>
            </a:r>
          </a:p>
        </p:txBody>
      </p:sp>
      <p:sp>
        <p:nvSpPr>
          <p:cNvPr id="19" name="TextBox 18">
            <a:extLst>
              <a:ext uri="{FF2B5EF4-FFF2-40B4-BE49-F238E27FC236}">
                <a16:creationId xmlns:a16="http://schemas.microsoft.com/office/drawing/2014/main" id="{DD05ACC8-FC77-1294-95F9-5EA277EF4DA4}"/>
              </a:ext>
            </a:extLst>
          </p:cNvPr>
          <p:cNvSpPr txBox="1"/>
          <p:nvPr/>
        </p:nvSpPr>
        <p:spPr>
          <a:xfrm>
            <a:off x="7562035" y="6440996"/>
            <a:ext cx="2395207" cy="338554"/>
          </a:xfrm>
          <a:prstGeom prst="rect">
            <a:avLst/>
          </a:prstGeom>
          <a:noFill/>
        </p:spPr>
        <p:txBody>
          <a:bodyPr wrap="none" rtlCol="0">
            <a:spAutoFit/>
          </a:bodyPr>
          <a:lstStyle/>
          <a:p>
            <a:r>
              <a:rPr lang="en-US" sz="1600" dirty="0">
                <a:solidFill>
                  <a:srgbClr val="002060"/>
                </a:solidFill>
                <a:latin typeface="Times New Roman" panose="02020603050405020304" pitchFamily="18" charset="0"/>
                <a:cs typeface="Times New Roman" panose="02020603050405020304" pitchFamily="18" charset="0"/>
              </a:rPr>
              <a:t>User Input Question Slider</a:t>
            </a:r>
          </a:p>
        </p:txBody>
      </p:sp>
    </p:spTree>
    <p:extLst>
      <p:ext uri="{BB962C8B-B14F-4D97-AF65-F5344CB8AC3E}">
        <p14:creationId xmlns:p14="http://schemas.microsoft.com/office/powerpoint/2010/main" val="47499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person&#10;&#10;Description automatically generated">
            <a:extLst>
              <a:ext uri="{FF2B5EF4-FFF2-40B4-BE49-F238E27FC236}">
                <a16:creationId xmlns:a16="http://schemas.microsoft.com/office/drawing/2014/main" id="{885D451A-5F83-ABF7-931F-BAF8F62BE732}"/>
              </a:ext>
            </a:extLst>
          </p:cNvPr>
          <p:cNvPicPr>
            <a:picLocks noChangeAspect="1"/>
          </p:cNvPicPr>
          <p:nvPr/>
        </p:nvPicPr>
        <p:blipFill>
          <a:blip r:embed="rId2"/>
          <a:stretch>
            <a:fillRect/>
          </a:stretch>
        </p:blipFill>
        <p:spPr>
          <a:xfrm>
            <a:off x="3281706" y="1650477"/>
            <a:ext cx="5628588" cy="4502870"/>
          </a:xfrm>
          <a:prstGeom prst="rect">
            <a:avLst/>
          </a:prstGeom>
        </p:spPr>
      </p:pic>
    </p:spTree>
    <p:extLst>
      <p:ext uri="{BB962C8B-B14F-4D97-AF65-F5344CB8AC3E}">
        <p14:creationId xmlns:p14="http://schemas.microsoft.com/office/powerpoint/2010/main" val="29058821"/>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TotalTime>
  <Words>411</Words>
  <Application>Microsoft Macintosh PowerPoint</Application>
  <PresentationFormat>Widescreen</PresentationFormat>
  <Paragraphs>54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Regular</vt:lpstr>
      <vt:lpstr>Georgia</vt:lpstr>
      <vt:lpstr>System Font Regular</vt:lpstr>
      <vt:lpstr>Times New Roman</vt:lpstr>
      <vt:lpstr>Office Theme</vt:lpstr>
      <vt:lpstr>A quantitative study for the CLASSIFICATION of anxiety, stress and depression</vt:lpstr>
      <vt:lpstr>Phase-3 Discussions</vt:lpstr>
      <vt:lpstr>Project Pipeline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Rajiv Nagesh</cp:lastModifiedBy>
  <cp:revision>141</cp:revision>
  <dcterms:created xsi:type="dcterms:W3CDTF">2019-04-04T19:20:28Z</dcterms:created>
  <dcterms:modified xsi:type="dcterms:W3CDTF">2022-05-03T00:33:22Z</dcterms:modified>
  <cp:category/>
</cp:coreProperties>
</file>