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291" r:id="rId4"/>
    <p:sldId id="290" r:id="rId5"/>
    <p:sldId id="277" r:id="rId6"/>
    <p:sldId id="292" r:id="rId7"/>
    <p:sldId id="293" r:id="rId8"/>
    <p:sldId id="299" r:id="rId9"/>
    <p:sldId id="298" r:id="rId10"/>
    <p:sldId id="300" r:id="rId11"/>
    <p:sldId id="301" r:id="rId12"/>
    <p:sldId id="278" r:id="rId13"/>
    <p:sldId id="2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404" y="4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210525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DSP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Guided by-  Dr. Anurag Singh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601962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583CF9A-C6D7-45FA-BC44-DAC9D15B3590}"/>
              </a:ext>
            </a:extLst>
          </p:cNvPr>
          <p:cNvSpPr txBox="1"/>
          <p:nvPr/>
        </p:nvSpPr>
        <p:spPr>
          <a:xfrm>
            <a:off x="7587916" y="5197640"/>
            <a:ext cx="363743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300" dirty="0" err="1">
                <a:solidFill>
                  <a:schemeClr val="bg1"/>
                </a:solidFill>
                <a:latin typeface="+mj-lt"/>
              </a:rPr>
              <a:t>Prayansh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Agrawal</a:t>
            </a:r>
          </a:p>
          <a:p>
            <a:pPr marL="285750" indent="-285750">
              <a:buFontTx/>
              <a:buChar char="-"/>
            </a:pPr>
            <a:r>
              <a:rPr lang="en-US" sz="2300" dirty="0">
                <a:solidFill>
                  <a:schemeClr val="bg1"/>
                </a:solidFill>
                <a:latin typeface="+mj-lt"/>
              </a:rPr>
              <a:t>Rajiv Nayan Choubey</a:t>
            </a:r>
          </a:p>
          <a:p>
            <a:r>
              <a:rPr lang="en-US" sz="2300" dirty="0">
                <a:solidFill>
                  <a:schemeClr val="bg1"/>
                </a:solidFill>
                <a:latin typeface="+mj-lt"/>
              </a:rPr>
              <a:t>-  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Sanchita</a:t>
            </a:r>
            <a:r>
              <a:rPr lang="en-US" sz="2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+mj-lt"/>
              </a:rPr>
              <a:t>Khare</a:t>
            </a:r>
            <a:endParaRPr lang="en-US" sz="2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49195" y="2779610"/>
            <a:ext cx="4901603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1315809" y="1954835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Creation of 800 connected nodes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074444" y="3078553"/>
            <a:ext cx="1790676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white part of obtained binary image, which represents the roads, is filled </a:t>
            </a:r>
            <a:r>
              <a:rPr lang="en-US" sz="1400">
                <a:solidFill>
                  <a:schemeClr val="bg1"/>
                </a:solidFill>
                <a:cs typeface="Segoe UI" panose="020B0502040204020203" pitchFamily="34" charset="0"/>
              </a:rPr>
              <a:t>with a Graph with 800 connected nodes.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image obtained represents the Probabilistic RoadMap.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25B90-7CC7-44FE-86E9-4D6D2C4D4737}"/>
              </a:ext>
            </a:extLst>
          </p:cNvPr>
          <p:cNvSpPr txBox="1"/>
          <p:nvPr/>
        </p:nvSpPr>
        <p:spPr>
          <a:xfrm>
            <a:off x="5987720" y="1638122"/>
            <a:ext cx="260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 Nodes Filled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46EAA-7F62-4457-965F-ECD006BD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81" y="2095344"/>
            <a:ext cx="3977476" cy="34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776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9" y="278657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34439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Finding the Optimal Path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1" y="3218174"/>
            <a:ext cx="1752042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select the source and destination pixels in the image. The source and Destination is represented by Nodes in probabilistic road map. The Optimal path is found using Dijkstra’s Algorithm.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A7E54-8AD2-41AE-A256-B0F37131D979}"/>
              </a:ext>
            </a:extLst>
          </p:cNvPr>
          <p:cNvSpPr txBox="1"/>
          <p:nvPr/>
        </p:nvSpPr>
        <p:spPr>
          <a:xfrm>
            <a:off x="5889148" y="1456175"/>
            <a:ext cx="19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Optimal Path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034C9A-542D-4B6D-BD67-F9A0B9BE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48" y="1906089"/>
            <a:ext cx="4845299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3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549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Results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09D3E3-CE6A-4CD8-A905-402E7D3BD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88" y="1298495"/>
            <a:ext cx="5361010" cy="4370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2C814-21AE-48DA-B4B0-44AFD9103221}"/>
              </a:ext>
            </a:extLst>
          </p:cNvPr>
          <p:cNvSpPr txBox="1"/>
          <p:nvPr/>
        </p:nvSpPr>
        <p:spPr>
          <a:xfrm>
            <a:off x="7236824" y="27267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Roads are extracted from remote area aerial map image.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Red Path is found using Dijkstra’s Algorithm. It shows the shortest path between source and destination.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716541" y="1274018"/>
            <a:ext cx="8758918" cy="2677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project can be used in real-time detection of road if optimized.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If extended further and optimized, this project can be implemented in segments of big image map 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Learnt various Image Processing Algorithms and Robotic System Algorithms like Dijkstra, Connected Nodes.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662" y="1068217"/>
            <a:ext cx="9144000" cy="3046988"/>
          </a:xfrm>
        </p:spPr>
        <p:txBody>
          <a:bodyPr lIns="0" tIns="0" rIns="0" bIns="0" anchor="t">
            <a:sp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TOPIC</a:t>
            </a:r>
            <a:br>
              <a:rPr lang="en-US" sz="40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SHORTEST PATH BETWEEN TWO POINTS ON AERIAL IMAGE OF LOCATION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37714" y="522898"/>
            <a:ext cx="43542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717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228600" y="2604467"/>
            <a:ext cx="11876313" cy="20313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Extract Roads from Aerial Images of a Location and save them into bitmap images.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Find shortest path between two points selected on the image.</a:t>
            </a:r>
          </a:p>
        </p:txBody>
      </p:sp>
    </p:spTree>
    <p:extLst>
      <p:ext uri="{BB962C8B-B14F-4D97-AF65-F5344CB8AC3E}">
        <p14:creationId xmlns:p14="http://schemas.microsoft.com/office/powerpoint/2010/main" val="112894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8745" y="1425370"/>
            <a:ext cx="994183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Many Remote Areas in India are still unmapped on online Maps.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079" y="132319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6758AC3-2824-4CBA-8692-10EDDDFAA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4125" y="2424910"/>
            <a:ext cx="994183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There are still many villages whose shortest distances from other cities are not shown on</a:t>
            </a:r>
          </a:p>
          <a:p>
            <a:pPr algn="ctr"/>
            <a:r>
              <a:rPr lang="en-US" sz="1600" dirty="0"/>
              <a:t>the online Map facilities.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7A2017-0736-4810-9A7A-1D4B2D53A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079" y="234417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15CF3C-E942-4CCF-8463-99939DE9C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6218" y="3536410"/>
            <a:ext cx="994183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project is a basic approach to overcome these problems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F17C6A-5DB2-4F38-B426-8C30E15A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079" y="343555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4EABAAF-E61A-4A52-82E9-EFB59D40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1840" y="4732453"/>
            <a:ext cx="994183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scaled bigger, this project will help to overcome many drawbacks that current online Map</a:t>
            </a:r>
          </a:p>
          <a:p>
            <a:pPr algn="ctr"/>
            <a:r>
              <a:rPr lang="en-US" sz="1600" dirty="0"/>
              <a:t> Facilities have.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9680E9-4325-4CF9-9C29-1C71F919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079" y="463305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3189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60409" y="2728098"/>
            <a:ext cx="4445625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886383" y="2778034"/>
            <a:ext cx="156182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RGB to </a:t>
            </a:r>
            <a:r>
              <a:rPr lang="en-US" sz="1600" b="1" dirty="0" err="1">
                <a:solidFill>
                  <a:schemeClr val="bg1"/>
                </a:solidFill>
              </a:rPr>
              <a:t>GrayScale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First, the map image is converted into Grayscale image.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RGB values of original images are averaged according to their contribution.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ED443-E5C5-4940-8D5C-C32688C8B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31" y="1978719"/>
            <a:ext cx="3372443" cy="296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E30A9-4704-4400-AA0D-3AA5B0E82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577" y="1978719"/>
            <a:ext cx="3372443" cy="29677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17103A-9033-45CF-AD39-9DFF54304C91}"/>
              </a:ext>
            </a:extLst>
          </p:cNvPr>
          <p:cNvCxnSpPr>
            <a:cxnSpLocks/>
          </p:cNvCxnSpPr>
          <p:nvPr/>
        </p:nvCxnSpPr>
        <p:spPr>
          <a:xfrm>
            <a:off x="6891199" y="3570514"/>
            <a:ext cx="9290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25F89E-D2C6-47E2-B475-A170BC83EF14}"/>
              </a:ext>
            </a:extLst>
          </p:cNvPr>
          <p:cNvSpPr txBox="1"/>
          <p:nvPr/>
        </p:nvSpPr>
        <p:spPr>
          <a:xfrm>
            <a:off x="4276136" y="156784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79B2D-9978-4538-AE14-7DCBDF302DD8}"/>
              </a:ext>
            </a:extLst>
          </p:cNvPr>
          <p:cNvSpPr txBox="1"/>
          <p:nvPr/>
        </p:nvSpPr>
        <p:spPr>
          <a:xfrm>
            <a:off x="8948600" y="155699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Grayscale Image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49195" y="2779610"/>
            <a:ext cx="4901603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1315809" y="1954835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Equalizing the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Histogram plot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074444" y="2791453"/>
            <a:ext cx="1790676" cy="29036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By equalizing histogram, the intensities of images are adjusted which will make the image sharper. It will increase the intensity of roads and decrease the intensity of areas not having roads.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i.e. it increases the contrast of the image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3C4BD-2427-4EF3-9244-5404AD96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21" y="2081378"/>
            <a:ext cx="381000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25B90-7CC7-44FE-86E9-4D6D2C4D4737}"/>
              </a:ext>
            </a:extLst>
          </p:cNvPr>
          <p:cNvSpPr txBox="1"/>
          <p:nvPr/>
        </p:nvSpPr>
        <p:spPr>
          <a:xfrm>
            <a:off x="6256842" y="1638180"/>
            <a:ext cx="260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Intensities adjusted</a:t>
            </a:r>
          </a:p>
        </p:txBody>
      </p:sp>
    </p:spTree>
    <p:extLst>
      <p:ext uri="{BB962C8B-B14F-4D97-AF65-F5344CB8AC3E}">
        <p14:creationId xmlns:p14="http://schemas.microsoft.com/office/powerpoint/2010/main" val="299410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776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9" y="278657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34439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Binarizing the image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2" y="3122380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intensity adjusted image is converted into binary image. The threshold is chosen in such a way that only the Road part of the image becomes 1, rest becomes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14841-89B5-4F9C-9314-6B76ADCB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850" y="1949632"/>
            <a:ext cx="4299857" cy="3783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A7E54-8AD2-41AE-A256-B0F37131D979}"/>
              </a:ext>
            </a:extLst>
          </p:cNvPr>
          <p:cNvSpPr txBox="1"/>
          <p:nvPr/>
        </p:nvSpPr>
        <p:spPr>
          <a:xfrm>
            <a:off x="6132988" y="158030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Binarized Image</a:t>
            </a:r>
          </a:p>
        </p:txBody>
      </p:sp>
    </p:spTree>
    <p:extLst>
      <p:ext uri="{BB962C8B-B14F-4D97-AF65-F5344CB8AC3E}">
        <p14:creationId xmlns:p14="http://schemas.microsoft.com/office/powerpoint/2010/main" val="98623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49195" y="2779610"/>
            <a:ext cx="4901603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1315809" y="1954835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Median Filtering of the Image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074444" y="2791453"/>
            <a:ext cx="1790676" cy="26599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Each output pixel is median value of 3 by 3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neighbourhood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around the corresponding pixel in binarized image. It pads the image with zeros on the edges. The small pixel noises are distorted so that later they can be removed easily.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25B90-7CC7-44FE-86E9-4D6D2C4D4737}"/>
              </a:ext>
            </a:extLst>
          </p:cNvPr>
          <p:cNvSpPr txBox="1"/>
          <p:nvPr/>
        </p:nvSpPr>
        <p:spPr>
          <a:xfrm>
            <a:off x="6256842" y="1638180"/>
            <a:ext cx="260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Filtered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82784-1F9F-4FD1-8074-CB21AC1DC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96" y="2154507"/>
            <a:ext cx="4023365" cy="35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1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776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9" y="278657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344394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Remove the small pixels noises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1" y="3218174"/>
            <a:ext cx="1752042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All the connected components with less than 60px density are removed.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image is complemented so that it can be used in Robotics System Tool Box.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A7E54-8AD2-41AE-A256-B0F37131D979}"/>
              </a:ext>
            </a:extLst>
          </p:cNvPr>
          <p:cNvSpPr txBox="1"/>
          <p:nvPr/>
        </p:nvSpPr>
        <p:spPr>
          <a:xfrm>
            <a:off x="6132988" y="1580300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Removed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D2F14-2715-45AB-8840-16672DB5B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68" y="2029311"/>
            <a:ext cx="4003765" cy="3523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635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842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Office Theme</vt:lpstr>
      <vt:lpstr>DSP Project Guided by-  Dr. Anurag Singh</vt:lpstr>
      <vt:lpstr> TOPIC  SHORTEST PATH BETWEEN TWO POINTS ON AERIAL IMAGE OF LOCATION</vt:lpstr>
      <vt:lpstr>Project analysis slide 8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4</vt:lpstr>
      <vt:lpstr>Project analysis slide 8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2018-12-08T04:24:32Z</dcterms:created>
  <dcterms:modified xsi:type="dcterms:W3CDTF">2018-12-08T06:34:19Z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