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5"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5" d="100"/>
          <a:sy n="75" d="100"/>
        </p:scale>
        <p:origin x="-414"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73998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268831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179622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313628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226752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385841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4784AF-F99B-4218-AF48-BF1FD690C761}" type="datetimeFigureOut">
              <a:rPr lang="en-US" smtClean="0"/>
              <a:pPr/>
              <a:t>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112886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4784AF-F99B-4218-AF48-BF1FD690C761}" type="datetimeFigureOut">
              <a:rPr lang="en-US" smtClean="0"/>
              <a:pPr/>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275547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784AF-F99B-4218-AF48-BF1FD690C761}" type="datetimeFigureOut">
              <a:rPr lang="en-US" smtClean="0"/>
              <a:pPr/>
              <a:t>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347456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121951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23246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784AF-F99B-4218-AF48-BF1FD690C761}" type="datetimeFigureOut">
              <a:rPr lang="en-US" smtClean="0"/>
              <a:pPr/>
              <a:t>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128563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88320" y="299720"/>
            <a:ext cx="1122680" cy="1122680"/>
          </a:xfrm>
          <a:prstGeom prst="rect">
            <a:avLst/>
          </a:prstGeom>
        </p:spPr>
      </p:pic>
    </p:spTree>
    <p:extLst>
      <p:ext uri="{BB962C8B-B14F-4D97-AF65-F5344CB8AC3E}">
        <p14:creationId xmlns="" xmlns:p14="http://schemas.microsoft.com/office/powerpoint/2010/main" val="151298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48720" y="38610"/>
            <a:ext cx="812800" cy="812800"/>
          </a:xfrm>
          <a:prstGeom prst="rect">
            <a:avLst/>
          </a:prstGeom>
        </p:spPr>
      </p:pic>
      <p:sp>
        <p:nvSpPr>
          <p:cNvPr id="5" name="TextBox 4">
            <a:extLst>
              <a:ext uri="{FF2B5EF4-FFF2-40B4-BE49-F238E27FC236}">
                <a16:creationId xmlns="" xmlns:a16="http://schemas.microsoft.com/office/drawing/2014/main" id="{E0F5C305-4047-4F0C-AB7F-0C0A684B12AE}"/>
              </a:ext>
            </a:extLst>
          </p:cNvPr>
          <p:cNvSpPr txBox="1"/>
          <p:nvPr/>
        </p:nvSpPr>
        <p:spPr>
          <a:xfrm>
            <a:off x="914400" y="1162975"/>
            <a:ext cx="10324730" cy="646331"/>
          </a:xfrm>
          <a:prstGeom prst="rect">
            <a:avLst/>
          </a:prstGeom>
          <a:noFill/>
        </p:spPr>
        <p:txBody>
          <a:bodyPr wrap="square" rtlCol="0">
            <a:spAutoFit/>
          </a:bodyPr>
          <a:lstStyle/>
          <a:p>
            <a:r>
              <a:rPr lang="en-IN" sz="3600" b="1" dirty="0">
                <a:latin typeface="Century Gothic" pitchFamily="34" charset="0"/>
              </a:rPr>
              <a:t>Introduction</a:t>
            </a:r>
            <a:endParaRPr lang="en-IN" sz="2800" b="1" dirty="0">
              <a:latin typeface="Century Gothic" pitchFamily="34" charset="0"/>
            </a:endParaRPr>
          </a:p>
        </p:txBody>
      </p:sp>
      <p:sp>
        <p:nvSpPr>
          <p:cNvPr id="6" name="TextBox 5">
            <a:extLst>
              <a:ext uri="{FF2B5EF4-FFF2-40B4-BE49-F238E27FC236}">
                <a16:creationId xmlns="" xmlns:a16="http://schemas.microsoft.com/office/drawing/2014/main" id="{ED7B5312-0E84-4EC4-B6C8-04C4A8FA489A}"/>
              </a:ext>
            </a:extLst>
          </p:cNvPr>
          <p:cNvSpPr txBox="1"/>
          <p:nvPr/>
        </p:nvSpPr>
        <p:spPr>
          <a:xfrm>
            <a:off x="905522" y="2530136"/>
            <a:ext cx="10443198" cy="1754326"/>
          </a:xfrm>
          <a:prstGeom prst="rect">
            <a:avLst/>
          </a:prstGeom>
          <a:noFill/>
        </p:spPr>
        <p:txBody>
          <a:bodyPr wrap="square" rtlCol="0">
            <a:spAutoFit/>
          </a:bodyPr>
          <a:lstStyle/>
          <a:p>
            <a:r>
              <a:rPr lang="en-US" dirty="0" err="1" smtClean="0">
                <a:latin typeface="Century Gothic" pitchFamily="34" charset="0"/>
              </a:rPr>
              <a:t>Libaas</a:t>
            </a:r>
            <a:r>
              <a:rPr lang="en-US" dirty="0" smtClean="0">
                <a:latin typeface="Century Gothic" pitchFamily="34" charset="0"/>
              </a:rPr>
              <a:t>(Beauty Pageant) </a:t>
            </a:r>
            <a:r>
              <a:rPr lang="en-US" dirty="0">
                <a:latin typeface="Century Gothic" pitchFamily="34" charset="0"/>
              </a:rPr>
              <a:t>is an event where you can truly express yourself and become a trendsetter with </a:t>
            </a:r>
            <a:r>
              <a:rPr lang="en-US" dirty="0" smtClean="0">
                <a:latin typeface="Century Gothic" pitchFamily="34" charset="0"/>
              </a:rPr>
              <a:t>several eyes </a:t>
            </a:r>
            <a:r>
              <a:rPr lang="en-US" dirty="0">
                <a:latin typeface="Century Gothic" pitchFamily="34" charset="0"/>
              </a:rPr>
              <a:t>on your attire, charm and your walk. Come and own the stage with the click of your </a:t>
            </a:r>
            <a:r>
              <a:rPr lang="en-US" dirty="0" smtClean="0">
                <a:latin typeface="Century Gothic" pitchFamily="34" charset="0"/>
              </a:rPr>
              <a:t>boots as </a:t>
            </a:r>
            <a:r>
              <a:rPr lang="en-US" dirty="0">
                <a:latin typeface="Century Gothic" pitchFamily="34" charset="0"/>
              </a:rPr>
              <a:t>you walk down the ramp in all glossy and glamorous attire amidst all the spotlight </a:t>
            </a:r>
            <a:r>
              <a:rPr lang="en-US" dirty="0" smtClean="0">
                <a:latin typeface="Century Gothic" pitchFamily="34" charset="0"/>
              </a:rPr>
              <a:t>and attention</a:t>
            </a:r>
            <a:r>
              <a:rPr lang="en-US" dirty="0">
                <a:latin typeface="Century Gothic" pitchFamily="34" charset="0"/>
              </a:rPr>
              <a:t>. Allure the ecstatic audience with your charm and magnetism and set some </a:t>
            </a:r>
            <a:r>
              <a:rPr lang="en-US" dirty="0" smtClean="0">
                <a:latin typeface="Century Gothic" pitchFamily="34" charset="0"/>
              </a:rPr>
              <a:t>personality goals </a:t>
            </a:r>
            <a:r>
              <a:rPr lang="en-US" dirty="0">
                <a:latin typeface="Century Gothic" pitchFamily="34" charset="0"/>
              </a:rPr>
              <a:t>for people. The event is conducted in </a:t>
            </a:r>
            <a:r>
              <a:rPr lang="en-US" dirty="0" smtClean="0">
                <a:latin typeface="Century Gothic" pitchFamily="34" charset="0"/>
              </a:rPr>
              <a:t>2 </a:t>
            </a:r>
            <a:r>
              <a:rPr lang="en-US" dirty="0">
                <a:latin typeface="Century Gothic" pitchFamily="34" charset="0"/>
              </a:rPr>
              <a:t>rounds. </a:t>
            </a:r>
            <a:r>
              <a:rPr lang="en-US" dirty="0" smtClean="0">
                <a:latin typeface="Century Gothic" pitchFamily="34" charset="0"/>
              </a:rPr>
              <a:t>A lot </a:t>
            </a:r>
            <a:r>
              <a:rPr lang="en-US" dirty="0">
                <a:latin typeface="Century Gothic" pitchFamily="34" charset="0"/>
              </a:rPr>
              <a:t>is at stake this time with everything getting bigger </a:t>
            </a:r>
            <a:r>
              <a:rPr lang="en-US" dirty="0" smtClean="0">
                <a:latin typeface="Century Gothic" pitchFamily="34" charset="0"/>
              </a:rPr>
              <a:t>and </a:t>
            </a:r>
            <a:r>
              <a:rPr lang="en-IN" dirty="0" smtClean="0">
                <a:latin typeface="Century Gothic" pitchFamily="34" charset="0"/>
              </a:rPr>
              <a:t>better</a:t>
            </a:r>
            <a:r>
              <a:rPr lang="en-IN" dirty="0">
                <a:latin typeface="Century Gothic" pitchFamily="34" charset="0"/>
              </a:rPr>
              <a:t>!</a:t>
            </a:r>
          </a:p>
        </p:txBody>
      </p:sp>
    </p:spTree>
    <p:extLst>
      <p:ext uri="{BB962C8B-B14F-4D97-AF65-F5344CB8AC3E}">
        <p14:creationId xmlns="" xmlns:p14="http://schemas.microsoft.com/office/powerpoint/2010/main" val="206273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48720" y="38610"/>
            <a:ext cx="812800" cy="812800"/>
          </a:xfrm>
          <a:prstGeom prst="rect">
            <a:avLst/>
          </a:prstGeom>
        </p:spPr>
      </p:pic>
      <p:sp>
        <p:nvSpPr>
          <p:cNvPr id="5" name="TextBox 4">
            <a:extLst>
              <a:ext uri="{FF2B5EF4-FFF2-40B4-BE49-F238E27FC236}">
                <a16:creationId xmlns="" xmlns:a16="http://schemas.microsoft.com/office/drawing/2014/main" id="{E0F5C305-4047-4F0C-AB7F-0C0A684B12AE}"/>
              </a:ext>
            </a:extLst>
          </p:cNvPr>
          <p:cNvSpPr txBox="1"/>
          <p:nvPr/>
        </p:nvSpPr>
        <p:spPr>
          <a:xfrm>
            <a:off x="914400" y="1162975"/>
            <a:ext cx="10324730" cy="646331"/>
          </a:xfrm>
          <a:prstGeom prst="rect">
            <a:avLst/>
          </a:prstGeom>
          <a:noFill/>
        </p:spPr>
        <p:txBody>
          <a:bodyPr wrap="square" rtlCol="0">
            <a:spAutoFit/>
          </a:bodyPr>
          <a:lstStyle/>
          <a:p>
            <a:r>
              <a:rPr lang="en-IN" sz="3600" b="1" dirty="0">
                <a:latin typeface="Century Gothic" pitchFamily="34" charset="0"/>
              </a:rPr>
              <a:t>General</a:t>
            </a:r>
            <a:r>
              <a:rPr lang="en-IN" sz="2800" b="1" dirty="0">
                <a:latin typeface="Century Gothic" pitchFamily="34" charset="0"/>
              </a:rPr>
              <a:t> </a:t>
            </a:r>
            <a:r>
              <a:rPr lang="en-IN" sz="3600" b="1" dirty="0">
                <a:latin typeface="Century Gothic" pitchFamily="34" charset="0"/>
              </a:rPr>
              <a:t>Rules</a:t>
            </a:r>
            <a:endParaRPr lang="en-IN" b="1" dirty="0">
              <a:latin typeface="Century Gothic" pitchFamily="34" charset="0"/>
            </a:endParaRPr>
          </a:p>
        </p:txBody>
      </p:sp>
      <p:sp>
        <p:nvSpPr>
          <p:cNvPr id="6" name="TextBox 5">
            <a:extLst>
              <a:ext uri="{FF2B5EF4-FFF2-40B4-BE49-F238E27FC236}">
                <a16:creationId xmlns="" xmlns:a16="http://schemas.microsoft.com/office/drawing/2014/main" id="{ED7B5312-0E84-4EC4-B6C8-04C4A8FA489A}"/>
              </a:ext>
            </a:extLst>
          </p:cNvPr>
          <p:cNvSpPr txBox="1"/>
          <p:nvPr/>
        </p:nvSpPr>
        <p:spPr>
          <a:xfrm>
            <a:off x="905522" y="2530136"/>
            <a:ext cx="10443198" cy="313932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entury Gothic" pitchFamily="34" charset="0"/>
              </a:rPr>
              <a:t>An individual will participate.</a:t>
            </a:r>
          </a:p>
          <a:p>
            <a:pPr marL="285750" indent="-285750">
              <a:buFont typeface="Arial" panose="020B0604020202020204" pitchFamily="34" charset="0"/>
              <a:buChar char="•"/>
            </a:pPr>
            <a:endParaRPr lang="en-IN"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The minimum age of participants in "</a:t>
            </a:r>
            <a:r>
              <a:rPr lang="en-US" dirty="0" err="1">
                <a:latin typeface="Century Gothic" pitchFamily="34" charset="0"/>
              </a:rPr>
              <a:t>Libaas</a:t>
            </a:r>
            <a:r>
              <a:rPr lang="en-US" dirty="0">
                <a:latin typeface="Century Gothic" pitchFamily="34" charset="0"/>
              </a:rPr>
              <a:t>" must be 17 years and they must have a college ID Card. Our team may ask you to prove your age.</a:t>
            </a:r>
          </a:p>
          <a:p>
            <a:pPr marL="285750" indent="-285750">
              <a:buFont typeface="Arial" panose="020B0604020202020204" pitchFamily="34" charset="0"/>
              <a:buChar char="•"/>
            </a:pPr>
            <a:endParaRPr lang="en-IN"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Participants need to bring their own apparel, make-up and any other stuff they need.</a:t>
            </a:r>
          </a:p>
          <a:p>
            <a:pPr marL="285750" indent="-285750">
              <a:buFont typeface="Arial" panose="020B0604020202020204" pitchFamily="34" charset="0"/>
              <a:buChar char="•"/>
            </a:pPr>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Use of props is not allowed .</a:t>
            </a:r>
          </a:p>
          <a:p>
            <a:pPr marL="285750" indent="-285750">
              <a:buFont typeface="Arial" panose="020B0604020202020204" pitchFamily="34" charset="0"/>
              <a:buChar char="•"/>
            </a:pPr>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There will be two rounds</a:t>
            </a:r>
          </a:p>
          <a:p>
            <a:endParaRPr lang="en-IN" dirty="0">
              <a:latin typeface="Century Gothic" pitchFamily="34" charset="0"/>
            </a:endParaRPr>
          </a:p>
        </p:txBody>
      </p:sp>
    </p:spTree>
    <p:extLst>
      <p:ext uri="{BB962C8B-B14F-4D97-AF65-F5344CB8AC3E}">
        <p14:creationId xmlns="" xmlns:p14="http://schemas.microsoft.com/office/powerpoint/2010/main" val="214365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48720" y="38610"/>
            <a:ext cx="812800" cy="812800"/>
          </a:xfrm>
          <a:prstGeom prst="rect">
            <a:avLst/>
          </a:prstGeom>
        </p:spPr>
      </p:pic>
      <p:sp>
        <p:nvSpPr>
          <p:cNvPr id="5" name="TextBox 4">
            <a:extLst>
              <a:ext uri="{FF2B5EF4-FFF2-40B4-BE49-F238E27FC236}">
                <a16:creationId xmlns="" xmlns:a16="http://schemas.microsoft.com/office/drawing/2014/main" id="{E0F5C305-4047-4F0C-AB7F-0C0A684B12AE}"/>
              </a:ext>
            </a:extLst>
          </p:cNvPr>
          <p:cNvSpPr txBox="1"/>
          <p:nvPr/>
        </p:nvSpPr>
        <p:spPr>
          <a:xfrm>
            <a:off x="914400" y="1162975"/>
            <a:ext cx="10324730" cy="646331"/>
          </a:xfrm>
          <a:prstGeom prst="rect">
            <a:avLst/>
          </a:prstGeom>
          <a:noFill/>
        </p:spPr>
        <p:txBody>
          <a:bodyPr wrap="square" rtlCol="0">
            <a:spAutoFit/>
          </a:bodyPr>
          <a:lstStyle/>
          <a:p>
            <a:r>
              <a:rPr lang="en-IN" sz="3600" b="1" dirty="0">
                <a:latin typeface="Century Gothic" pitchFamily="34" charset="0"/>
              </a:rPr>
              <a:t>Round 1 (Prelims)</a:t>
            </a:r>
          </a:p>
        </p:txBody>
      </p:sp>
      <p:sp>
        <p:nvSpPr>
          <p:cNvPr id="6" name="TextBox 5">
            <a:extLst>
              <a:ext uri="{FF2B5EF4-FFF2-40B4-BE49-F238E27FC236}">
                <a16:creationId xmlns="" xmlns:a16="http://schemas.microsoft.com/office/drawing/2014/main" id="{ED7B5312-0E84-4EC4-B6C8-04C4A8FA489A}"/>
              </a:ext>
            </a:extLst>
          </p:cNvPr>
          <p:cNvSpPr txBox="1"/>
          <p:nvPr/>
        </p:nvSpPr>
        <p:spPr>
          <a:xfrm>
            <a:off x="905522" y="2530136"/>
            <a:ext cx="10443198" cy="230832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entury Gothic" pitchFamily="34" charset="0"/>
              </a:rPr>
              <a:t>Type – Solo</a:t>
            </a:r>
          </a:p>
          <a:p>
            <a:pPr marL="285750" indent="-285750">
              <a:buFont typeface="Arial" panose="020B0604020202020204" pitchFamily="34" charset="0"/>
              <a:buChar char="•"/>
            </a:pPr>
            <a:endParaRPr lang="en-IN" dirty="0">
              <a:latin typeface="Century Gothic" pitchFamily="34" charset="0"/>
            </a:endParaRPr>
          </a:p>
          <a:p>
            <a:pPr marL="285750" indent="-285750">
              <a:buFont typeface="Arial" panose="020B0604020202020204" pitchFamily="34" charset="0"/>
              <a:buChar char="•"/>
            </a:pPr>
            <a:r>
              <a:rPr lang="en-US" b="1" dirty="0">
                <a:latin typeface="Century Gothic" pitchFamily="34" charset="0"/>
              </a:rPr>
              <a:t>Judging criteria </a:t>
            </a:r>
            <a:r>
              <a:rPr lang="en-US" dirty="0">
                <a:latin typeface="Century Gothic" pitchFamily="34" charset="0"/>
              </a:rPr>
              <a:t>– Walk, personality and personal introduction.</a:t>
            </a:r>
          </a:p>
          <a:p>
            <a:pPr marL="285750" indent="-285750">
              <a:buFont typeface="Arial" panose="020B0604020202020204" pitchFamily="34" charset="0"/>
              <a:buChar char="•"/>
            </a:pPr>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Walk and personal introduction must be finished within a given time slot else negative points will be awarded.</a:t>
            </a:r>
          </a:p>
          <a:p>
            <a:pPr marL="285750" indent="-285750">
              <a:buFont typeface="Arial" panose="020B0604020202020204" pitchFamily="34" charset="0"/>
              <a:buChar char="•"/>
            </a:pPr>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8 boys and 8 girls will be selected for the final round.</a:t>
            </a:r>
            <a:endParaRPr lang="en-IN" dirty="0">
              <a:latin typeface="Century Gothic" pitchFamily="34" charset="0"/>
            </a:endParaRPr>
          </a:p>
        </p:txBody>
      </p:sp>
    </p:spTree>
    <p:extLst>
      <p:ext uri="{BB962C8B-B14F-4D97-AF65-F5344CB8AC3E}">
        <p14:creationId xmlns="" xmlns:p14="http://schemas.microsoft.com/office/powerpoint/2010/main" val="172283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48720" y="38610"/>
            <a:ext cx="812800" cy="812800"/>
          </a:xfrm>
          <a:prstGeom prst="rect">
            <a:avLst/>
          </a:prstGeom>
        </p:spPr>
      </p:pic>
      <p:sp>
        <p:nvSpPr>
          <p:cNvPr id="5" name="TextBox 4">
            <a:extLst>
              <a:ext uri="{FF2B5EF4-FFF2-40B4-BE49-F238E27FC236}">
                <a16:creationId xmlns="" xmlns:a16="http://schemas.microsoft.com/office/drawing/2014/main" id="{E0F5C305-4047-4F0C-AB7F-0C0A684B12AE}"/>
              </a:ext>
            </a:extLst>
          </p:cNvPr>
          <p:cNvSpPr txBox="1"/>
          <p:nvPr/>
        </p:nvSpPr>
        <p:spPr>
          <a:xfrm>
            <a:off x="914400" y="1162975"/>
            <a:ext cx="10324730" cy="646331"/>
          </a:xfrm>
          <a:prstGeom prst="rect">
            <a:avLst/>
          </a:prstGeom>
          <a:noFill/>
        </p:spPr>
        <p:txBody>
          <a:bodyPr wrap="square" rtlCol="0">
            <a:spAutoFit/>
          </a:bodyPr>
          <a:lstStyle/>
          <a:p>
            <a:r>
              <a:rPr lang="en-IN" sz="3600" b="1" dirty="0">
                <a:latin typeface="Century Gothic" pitchFamily="34" charset="0"/>
              </a:rPr>
              <a:t>Round 2 (Finals)</a:t>
            </a:r>
          </a:p>
        </p:txBody>
      </p:sp>
      <p:sp>
        <p:nvSpPr>
          <p:cNvPr id="6" name="TextBox 5">
            <a:extLst>
              <a:ext uri="{FF2B5EF4-FFF2-40B4-BE49-F238E27FC236}">
                <a16:creationId xmlns="" xmlns:a16="http://schemas.microsoft.com/office/drawing/2014/main" id="{ED7B5312-0E84-4EC4-B6C8-04C4A8FA489A}"/>
              </a:ext>
            </a:extLst>
          </p:cNvPr>
          <p:cNvSpPr txBox="1"/>
          <p:nvPr/>
        </p:nvSpPr>
        <p:spPr>
          <a:xfrm>
            <a:off x="905522" y="2530136"/>
            <a:ext cx="10443198" cy="341632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entury Gothic" pitchFamily="34" charset="0"/>
              </a:rPr>
              <a:t>Type – Solo</a:t>
            </a:r>
          </a:p>
          <a:p>
            <a:endParaRPr lang="en-IN" dirty="0">
              <a:latin typeface="Century Gothic" pitchFamily="34" charset="0"/>
            </a:endParaRPr>
          </a:p>
          <a:p>
            <a:pPr marL="285750" indent="-285750">
              <a:buFont typeface="Arial" panose="020B0604020202020204" pitchFamily="34" charset="0"/>
              <a:buChar char="•"/>
            </a:pPr>
            <a:r>
              <a:rPr lang="en-US" b="1" dirty="0">
                <a:latin typeface="Century Gothic" pitchFamily="34" charset="0"/>
              </a:rPr>
              <a:t>Judging criteria </a:t>
            </a:r>
            <a:r>
              <a:rPr lang="en-US" dirty="0">
                <a:latin typeface="Century Gothic" pitchFamily="34" charset="0"/>
              </a:rPr>
              <a:t>– Walk, personality and personal introduction.</a:t>
            </a:r>
          </a:p>
          <a:p>
            <a:r>
              <a:rPr lang="en-US" dirty="0">
                <a:latin typeface="Century Gothic" pitchFamily="34" charset="0"/>
              </a:rPr>
              <a:t> </a:t>
            </a:r>
          </a:p>
          <a:p>
            <a:pPr marL="285750" indent="-285750">
              <a:buFont typeface="Arial" panose="020B0604020202020204" pitchFamily="34" charset="0"/>
              <a:buChar char="•"/>
            </a:pPr>
            <a:r>
              <a:rPr lang="en-US" dirty="0">
                <a:latin typeface="Century Gothic" pitchFamily="34" charset="0"/>
              </a:rPr>
              <a:t>Walk and personal introduction must be finished within a given time slot else negative points will be awarded.</a:t>
            </a:r>
          </a:p>
          <a:p>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No time limit on stage appearance.</a:t>
            </a:r>
          </a:p>
          <a:p>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Participants need to submit their preferred background audio for their talent showcase to the organizing committee beforehand. (This audio isn’t for walk, it is only for talent showcase for ex: dance, acting skills, </a:t>
            </a:r>
            <a:r>
              <a:rPr lang="en-US" dirty="0" err="1">
                <a:latin typeface="Century Gothic" pitchFamily="34" charset="0"/>
              </a:rPr>
              <a:t>etc</a:t>
            </a:r>
            <a:r>
              <a:rPr lang="en-US" dirty="0">
                <a:latin typeface="Century Gothic" pitchFamily="34" charset="0"/>
              </a:rPr>
              <a:t>)</a:t>
            </a:r>
            <a:endParaRPr lang="en-IN" dirty="0">
              <a:latin typeface="Century Gothic" pitchFamily="34" charset="0"/>
            </a:endParaRPr>
          </a:p>
        </p:txBody>
      </p:sp>
    </p:spTree>
    <p:extLst>
      <p:ext uri="{BB962C8B-B14F-4D97-AF65-F5344CB8AC3E}">
        <p14:creationId xmlns="" xmlns:p14="http://schemas.microsoft.com/office/powerpoint/2010/main" val="211778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48720" y="38610"/>
            <a:ext cx="812800" cy="812800"/>
          </a:xfrm>
          <a:prstGeom prst="rect">
            <a:avLst/>
          </a:prstGeom>
        </p:spPr>
      </p:pic>
      <p:sp>
        <p:nvSpPr>
          <p:cNvPr id="5" name="TextBox 4">
            <a:extLst>
              <a:ext uri="{FF2B5EF4-FFF2-40B4-BE49-F238E27FC236}">
                <a16:creationId xmlns="" xmlns:a16="http://schemas.microsoft.com/office/drawing/2014/main" id="{E0F5C305-4047-4F0C-AB7F-0C0A684B12AE}"/>
              </a:ext>
            </a:extLst>
          </p:cNvPr>
          <p:cNvSpPr txBox="1"/>
          <p:nvPr/>
        </p:nvSpPr>
        <p:spPr>
          <a:xfrm>
            <a:off x="914400" y="1162975"/>
            <a:ext cx="10324730" cy="646331"/>
          </a:xfrm>
          <a:prstGeom prst="rect">
            <a:avLst/>
          </a:prstGeom>
          <a:noFill/>
        </p:spPr>
        <p:txBody>
          <a:bodyPr wrap="square" rtlCol="0">
            <a:spAutoFit/>
          </a:bodyPr>
          <a:lstStyle/>
          <a:p>
            <a:r>
              <a:rPr lang="en-IN" sz="3600" b="1" dirty="0">
                <a:latin typeface="Century Gothic" pitchFamily="34" charset="0"/>
              </a:rPr>
              <a:t>Judging criteria</a:t>
            </a:r>
          </a:p>
        </p:txBody>
      </p:sp>
      <p:sp>
        <p:nvSpPr>
          <p:cNvPr id="6" name="TextBox 5">
            <a:extLst>
              <a:ext uri="{FF2B5EF4-FFF2-40B4-BE49-F238E27FC236}">
                <a16:creationId xmlns="" xmlns:a16="http://schemas.microsoft.com/office/drawing/2014/main" id="{ED7B5312-0E84-4EC4-B6C8-04C4A8FA489A}"/>
              </a:ext>
            </a:extLst>
          </p:cNvPr>
          <p:cNvSpPr txBox="1"/>
          <p:nvPr/>
        </p:nvSpPr>
        <p:spPr>
          <a:xfrm>
            <a:off x="905522" y="2530136"/>
            <a:ext cx="10443198" cy="3373359"/>
          </a:xfrm>
          <a:prstGeom prst="rect">
            <a:avLst/>
          </a:prstGeom>
          <a:noFill/>
        </p:spPr>
        <p:txBody>
          <a:bodyPr wrap="square" rtlCol="0">
            <a:spAutoFit/>
          </a:bodyPr>
          <a:lstStyle/>
          <a:p>
            <a:pPr marL="342900" indent="-342900">
              <a:lnSpc>
                <a:spcPct val="150000"/>
              </a:lnSpc>
              <a:buFont typeface="+mj-lt"/>
              <a:buAutoNum type="arabicPeriod"/>
            </a:pPr>
            <a:r>
              <a:rPr lang="en-IN" dirty="0">
                <a:latin typeface="Century Gothic" pitchFamily="34" charset="0"/>
              </a:rPr>
              <a:t>Walk – 25 marks</a:t>
            </a:r>
          </a:p>
          <a:p>
            <a:pPr marL="342900" indent="-342900">
              <a:lnSpc>
                <a:spcPct val="150000"/>
              </a:lnSpc>
              <a:buFont typeface="+mj-lt"/>
              <a:buAutoNum type="arabicPeriod"/>
            </a:pPr>
            <a:r>
              <a:rPr lang="en-IN" dirty="0">
                <a:latin typeface="Century Gothic" pitchFamily="34" charset="0"/>
              </a:rPr>
              <a:t>Confidence – 25 marks</a:t>
            </a:r>
          </a:p>
          <a:p>
            <a:pPr marL="342900" indent="-342900">
              <a:lnSpc>
                <a:spcPct val="150000"/>
              </a:lnSpc>
              <a:buFont typeface="+mj-lt"/>
              <a:buAutoNum type="arabicPeriod"/>
            </a:pPr>
            <a:r>
              <a:rPr lang="en-IN" dirty="0">
                <a:latin typeface="Century Gothic" pitchFamily="34" charset="0"/>
              </a:rPr>
              <a:t>Dress – 25 marks</a:t>
            </a:r>
          </a:p>
          <a:p>
            <a:pPr marL="342900" indent="-342900">
              <a:lnSpc>
                <a:spcPct val="150000"/>
              </a:lnSpc>
              <a:buFont typeface="+mj-lt"/>
              <a:buAutoNum type="arabicPeriod"/>
            </a:pPr>
            <a:r>
              <a:rPr lang="en-US" dirty="0">
                <a:latin typeface="Century Gothic" pitchFamily="34" charset="0"/>
              </a:rPr>
              <a:t>Q&amp;A – 25 marks</a:t>
            </a:r>
          </a:p>
          <a:p>
            <a:pPr>
              <a:lnSpc>
                <a:spcPct val="150000"/>
              </a:lnSpc>
            </a:pPr>
            <a:endParaRPr lang="en-US" i="1" dirty="0">
              <a:latin typeface="Century Gothic" pitchFamily="34" charset="0"/>
            </a:endParaRPr>
          </a:p>
          <a:p>
            <a:pPr>
              <a:lnSpc>
                <a:spcPct val="150000"/>
              </a:lnSpc>
            </a:pPr>
            <a:endParaRPr lang="en-US" i="1" dirty="0">
              <a:latin typeface="Century Gothic" pitchFamily="34" charset="0"/>
            </a:endParaRPr>
          </a:p>
          <a:p>
            <a:pPr>
              <a:lnSpc>
                <a:spcPct val="150000"/>
              </a:lnSpc>
            </a:pPr>
            <a:r>
              <a:rPr lang="en-US" i="1" dirty="0">
                <a:latin typeface="Century Gothic" pitchFamily="34" charset="0"/>
              </a:rPr>
              <a:t>NOTE: This can be varied according to the judge and round, the same will be notified on the</a:t>
            </a:r>
          </a:p>
          <a:p>
            <a:pPr>
              <a:lnSpc>
                <a:spcPct val="150000"/>
              </a:lnSpc>
            </a:pPr>
            <a:r>
              <a:rPr lang="en-IN" i="1" dirty="0">
                <a:latin typeface="Century Gothic" pitchFamily="34" charset="0"/>
              </a:rPr>
              <a:t>day of event.</a:t>
            </a:r>
            <a:endParaRPr lang="en-IN" dirty="0">
              <a:latin typeface="Century Gothic" pitchFamily="34" charset="0"/>
            </a:endParaRPr>
          </a:p>
        </p:txBody>
      </p:sp>
    </p:spTree>
    <p:extLst>
      <p:ext uri="{BB962C8B-B14F-4D97-AF65-F5344CB8AC3E}">
        <p14:creationId xmlns="" xmlns:p14="http://schemas.microsoft.com/office/powerpoint/2010/main" val="77358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48720" y="38610"/>
            <a:ext cx="812800" cy="812800"/>
          </a:xfrm>
          <a:prstGeom prst="rect">
            <a:avLst/>
          </a:prstGeom>
        </p:spPr>
      </p:pic>
      <p:sp>
        <p:nvSpPr>
          <p:cNvPr id="5" name="TextBox 4">
            <a:extLst>
              <a:ext uri="{FF2B5EF4-FFF2-40B4-BE49-F238E27FC236}">
                <a16:creationId xmlns="" xmlns:a16="http://schemas.microsoft.com/office/drawing/2014/main" id="{E0F5C305-4047-4F0C-AB7F-0C0A684B12AE}"/>
              </a:ext>
            </a:extLst>
          </p:cNvPr>
          <p:cNvSpPr txBox="1"/>
          <p:nvPr/>
        </p:nvSpPr>
        <p:spPr>
          <a:xfrm>
            <a:off x="914400" y="1162975"/>
            <a:ext cx="10324730" cy="646331"/>
          </a:xfrm>
          <a:prstGeom prst="rect">
            <a:avLst/>
          </a:prstGeom>
          <a:noFill/>
        </p:spPr>
        <p:txBody>
          <a:bodyPr wrap="square" rtlCol="0">
            <a:spAutoFit/>
          </a:bodyPr>
          <a:lstStyle/>
          <a:p>
            <a:r>
              <a:rPr lang="en-IN" sz="3600" b="1" dirty="0"/>
              <a:t>Important</a:t>
            </a:r>
            <a:endParaRPr lang="en-IN" sz="2400" b="1" dirty="0"/>
          </a:p>
        </p:txBody>
      </p:sp>
      <p:sp>
        <p:nvSpPr>
          <p:cNvPr id="6" name="TextBox 5">
            <a:extLst>
              <a:ext uri="{FF2B5EF4-FFF2-40B4-BE49-F238E27FC236}">
                <a16:creationId xmlns="" xmlns:a16="http://schemas.microsoft.com/office/drawing/2014/main" id="{ED7B5312-0E84-4EC4-B6C8-04C4A8FA489A}"/>
              </a:ext>
            </a:extLst>
          </p:cNvPr>
          <p:cNvSpPr txBox="1"/>
          <p:nvPr/>
        </p:nvSpPr>
        <p:spPr>
          <a:xfrm>
            <a:off x="923278" y="2546826"/>
            <a:ext cx="10443198"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Gothic" pitchFamily="34" charset="0"/>
              </a:rPr>
              <a:t>Any incorrect information will lead to immediate disqualification irrespective of being discovered prior to, during or after participation.</a:t>
            </a:r>
          </a:p>
          <a:p>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The decision of the judges will be final and binding. The organizing committee reserves the right to make any last-minute change in the rules.</a:t>
            </a:r>
          </a:p>
          <a:p>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Vulgarity of any kind would lead to disqualification of the team from the event. Hence, if the team feels that any costume design can be considered vulgar, it is strongly advised to consult the organizers before displaying it on stage. The decision of the organizers will be final in case of any disputes arising due to this.</a:t>
            </a:r>
          </a:p>
          <a:p>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The rules are subject to change due to various factors and the changes will be notified to the registered participants through mail/call/</a:t>
            </a:r>
            <a:r>
              <a:rPr lang="en-US" dirty="0" err="1">
                <a:latin typeface="Century Gothic" pitchFamily="34" charset="0"/>
              </a:rPr>
              <a:t>sms</a:t>
            </a:r>
            <a:r>
              <a:rPr lang="en-US" dirty="0">
                <a:latin typeface="Century Gothic" pitchFamily="34" charset="0"/>
              </a:rPr>
              <a:t>.</a:t>
            </a:r>
            <a:endParaRPr lang="en-IN" dirty="0">
              <a:latin typeface="Century Gothic" pitchFamily="34" charset="0"/>
            </a:endParaRPr>
          </a:p>
        </p:txBody>
      </p:sp>
    </p:spTree>
    <p:extLst>
      <p:ext uri="{BB962C8B-B14F-4D97-AF65-F5344CB8AC3E}">
        <p14:creationId xmlns="" xmlns:p14="http://schemas.microsoft.com/office/powerpoint/2010/main" val="365073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48720" y="38610"/>
            <a:ext cx="812800" cy="812800"/>
          </a:xfrm>
          <a:prstGeom prst="rect">
            <a:avLst/>
          </a:prstGeom>
        </p:spPr>
      </p:pic>
      <p:sp>
        <p:nvSpPr>
          <p:cNvPr id="6" name="TextBox 5">
            <a:extLst>
              <a:ext uri="{FF2B5EF4-FFF2-40B4-BE49-F238E27FC236}">
                <a16:creationId xmlns="" xmlns:a16="http://schemas.microsoft.com/office/drawing/2014/main" id="{ED7B5312-0E84-4EC4-B6C8-04C4A8FA489A}"/>
              </a:ext>
            </a:extLst>
          </p:cNvPr>
          <p:cNvSpPr txBox="1"/>
          <p:nvPr/>
        </p:nvSpPr>
        <p:spPr>
          <a:xfrm>
            <a:off x="932154" y="1713390"/>
            <a:ext cx="10416565" cy="3970318"/>
          </a:xfrm>
          <a:prstGeom prst="rect">
            <a:avLst/>
          </a:prstGeom>
          <a:noFill/>
        </p:spPr>
        <p:txBody>
          <a:bodyPr wrap="square" rtlCol="0">
            <a:spAutoFit/>
          </a:bodyPr>
          <a:lstStyle/>
          <a:p>
            <a:r>
              <a:rPr lang="en-IN" b="1" dirty="0">
                <a:latin typeface="Century Gothic" pitchFamily="34" charset="0"/>
              </a:rPr>
              <a:t>Registration Fee:</a:t>
            </a:r>
            <a:endParaRPr lang="en-IN" dirty="0">
              <a:latin typeface="Century Gothic" pitchFamily="34" charset="0"/>
            </a:endParaRPr>
          </a:p>
          <a:p>
            <a:r>
              <a:rPr lang="en-IN" dirty="0">
                <a:latin typeface="Century Gothic" pitchFamily="34" charset="0"/>
              </a:rPr>
              <a:t>Rs 350/-</a:t>
            </a:r>
          </a:p>
          <a:p>
            <a:endParaRPr lang="en-IN" b="1" dirty="0">
              <a:latin typeface="Century Gothic" pitchFamily="34" charset="0"/>
            </a:endParaRPr>
          </a:p>
          <a:p>
            <a:endParaRPr lang="en-IN" b="1" dirty="0">
              <a:latin typeface="Century Gothic" pitchFamily="34" charset="0"/>
            </a:endParaRPr>
          </a:p>
          <a:p>
            <a:r>
              <a:rPr lang="en-IN" b="1" dirty="0">
                <a:latin typeface="Century Gothic" pitchFamily="34" charset="0"/>
              </a:rPr>
              <a:t>Prizes worth</a:t>
            </a:r>
            <a:r>
              <a:rPr lang="en-IN" b="1" dirty="0" smtClean="0">
                <a:latin typeface="Century Gothic" pitchFamily="34" charset="0"/>
              </a:rPr>
              <a:t>:</a:t>
            </a:r>
            <a:endParaRPr lang="en-IN" dirty="0">
              <a:latin typeface="Century Gothic" pitchFamily="34" charset="0"/>
            </a:endParaRPr>
          </a:p>
          <a:p>
            <a:r>
              <a:rPr lang="en-IN" dirty="0" smtClean="0">
                <a:latin typeface="Century Gothic" pitchFamily="34" charset="0"/>
              </a:rPr>
              <a:t>	</a:t>
            </a:r>
            <a:r>
              <a:rPr lang="en-IN" dirty="0" smtClean="0">
                <a:latin typeface="Century Gothic" pitchFamily="34" charset="0"/>
              </a:rPr>
              <a:t>1</a:t>
            </a:r>
            <a:r>
              <a:rPr lang="en-IN" baseline="30000" dirty="0" smtClean="0">
                <a:latin typeface="Century Gothic" pitchFamily="34" charset="0"/>
              </a:rPr>
              <a:t>st</a:t>
            </a:r>
            <a:r>
              <a:rPr lang="en-IN" dirty="0" smtClean="0">
                <a:latin typeface="Century Gothic" pitchFamily="34" charset="0"/>
              </a:rPr>
              <a:t>  Boy, 1</a:t>
            </a:r>
            <a:r>
              <a:rPr lang="en-IN" baseline="30000" dirty="0" smtClean="0">
                <a:latin typeface="Century Gothic" pitchFamily="34" charset="0"/>
              </a:rPr>
              <a:t>st</a:t>
            </a:r>
            <a:r>
              <a:rPr lang="en-IN" dirty="0" smtClean="0">
                <a:latin typeface="Century Gothic" pitchFamily="34" charset="0"/>
              </a:rPr>
              <a:t> Girl – Rs. 6000 each</a:t>
            </a:r>
          </a:p>
          <a:p>
            <a:r>
              <a:rPr lang="en-IN" dirty="0" smtClean="0">
                <a:latin typeface="Century Gothic" pitchFamily="34" charset="0"/>
              </a:rPr>
              <a:t>	</a:t>
            </a:r>
            <a:r>
              <a:rPr lang="en-IN" dirty="0" smtClean="0">
                <a:latin typeface="Century Gothic" pitchFamily="34" charset="0"/>
              </a:rPr>
              <a:t>2</a:t>
            </a:r>
            <a:r>
              <a:rPr lang="en-IN" baseline="30000" dirty="0" smtClean="0">
                <a:latin typeface="Century Gothic" pitchFamily="34" charset="0"/>
              </a:rPr>
              <a:t>nd</a:t>
            </a:r>
            <a:r>
              <a:rPr lang="en-IN" dirty="0" smtClean="0">
                <a:latin typeface="Century Gothic" pitchFamily="34" charset="0"/>
              </a:rPr>
              <a:t> Boy, 2</a:t>
            </a:r>
            <a:r>
              <a:rPr lang="en-IN" baseline="30000" dirty="0" smtClean="0">
                <a:latin typeface="Century Gothic" pitchFamily="34" charset="0"/>
              </a:rPr>
              <a:t>nd</a:t>
            </a:r>
            <a:r>
              <a:rPr lang="en-IN" dirty="0" smtClean="0">
                <a:latin typeface="Century Gothic" pitchFamily="34" charset="0"/>
              </a:rPr>
              <a:t> Girl – Rs. 3250 each</a:t>
            </a:r>
          </a:p>
          <a:p>
            <a:r>
              <a:rPr lang="en-IN" dirty="0" smtClean="0">
                <a:latin typeface="Century Gothic" pitchFamily="34" charset="0"/>
              </a:rPr>
              <a:t>	</a:t>
            </a:r>
            <a:r>
              <a:rPr lang="en-IN" dirty="0" smtClean="0">
                <a:latin typeface="Century Gothic" pitchFamily="34" charset="0"/>
              </a:rPr>
              <a:t>3</a:t>
            </a:r>
            <a:r>
              <a:rPr lang="en-IN" baseline="30000" dirty="0" smtClean="0">
                <a:latin typeface="Century Gothic" pitchFamily="34" charset="0"/>
              </a:rPr>
              <a:t>rd</a:t>
            </a:r>
            <a:r>
              <a:rPr lang="en-IN" dirty="0" smtClean="0">
                <a:latin typeface="Century Gothic" pitchFamily="34" charset="0"/>
              </a:rPr>
              <a:t> Boy, 3</a:t>
            </a:r>
            <a:r>
              <a:rPr lang="en-IN" baseline="30000" dirty="0" smtClean="0">
                <a:latin typeface="Century Gothic" pitchFamily="34" charset="0"/>
              </a:rPr>
              <a:t>rd</a:t>
            </a:r>
            <a:r>
              <a:rPr lang="en-IN" dirty="0" smtClean="0">
                <a:latin typeface="Century Gothic" pitchFamily="34" charset="0"/>
              </a:rPr>
              <a:t> Girl – Rs. 3250 each</a:t>
            </a:r>
            <a:endParaRPr lang="en-IN" dirty="0">
              <a:latin typeface="Century Gothic" pitchFamily="34" charset="0"/>
            </a:endParaRPr>
          </a:p>
          <a:p>
            <a:endParaRPr lang="en-IN" dirty="0">
              <a:latin typeface="Century Gothic" pitchFamily="34" charset="0"/>
            </a:endParaRPr>
          </a:p>
          <a:p>
            <a:endParaRPr lang="en-IN" dirty="0">
              <a:latin typeface="Century Gothic" pitchFamily="34" charset="0"/>
            </a:endParaRPr>
          </a:p>
          <a:p>
            <a:r>
              <a:rPr lang="en-US" dirty="0">
                <a:latin typeface="Century Gothic" pitchFamily="34" charset="0"/>
              </a:rPr>
              <a:t>In case you have any </a:t>
            </a:r>
            <a:r>
              <a:rPr lang="en-US" dirty="0" smtClean="0">
                <a:latin typeface="Century Gothic" pitchFamily="34" charset="0"/>
              </a:rPr>
              <a:t>queries regarding this event </a:t>
            </a:r>
            <a:r>
              <a:rPr lang="en-US" dirty="0">
                <a:latin typeface="Century Gothic" pitchFamily="34" charset="0"/>
              </a:rPr>
              <a:t>kindly contact event heads:</a:t>
            </a:r>
          </a:p>
          <a:p>
            <a:endParaRPr lang="en-US" dirty="0">
              <a:latin typeface="Century Gothic" pitchFamily="34" charset="0"/>
            </a:endParaRPr>
          </a:p>
          <a:p>
            <a:r>
              <a:rPr lang="en-IN" b="1" dirty="0">
                <a:latin typeface="Century Gothic" pitchFamily="34" charset="0"/>
              </a:rPr>
              <a:t>Ritvik Nema       : +91 8319774912</a:t>
            </a:r>
          </a:p>
          <a:p>
            <a:r>
              <a:rPr lang="en-IN" b="1" dirty="0" err="1">
                <a:latin typeface="Century Gothic" pitchFamily="34" charset="0"/>
              </a:rPr>
              <a:t>Swarnika</a:t>
            </a:r>
            <a:r>
              <a:rPr lang="en-IN" b="1" dirty="0">
                <a:latin typeface="Century Gothic" pitchFamily="34" charset="0"/>
              </a:rPr>
              <a:t> Singh  : +91 7544012702</a:t>
            </a:r>
            <a:endParaRPr lang="en-IN" dirty="0">
              <a:latin typeface="Century Gothic" pitchFamily="34" charset="0"/>
            </a:endParaRPr>
          </a:p>
        </p:txBody>
      </p:sp>
    </p:spTree>
    <p:extLst>
      <p:ext uri="{BB962C8B-B14F-4D97-AF65-F5344CB8AC3E}">
        <p14:creationId xmlns="" xmlns:p14="http://schemas.microsoft.com/office/powerpoint/2010/main" val="2102492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484</Words>
  <Application>Microsoft Office PowerPoint</Application>
  <PresentationFormat>Custom</PresentationFormat>
  <Paragraphs>61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Devkishan Madkami</dc:creator>
  <cp:lastModifiedBy>trilok yadav</cp:lastModifiedBy>
  <cp:revision>19</cp:revision>
  <dcterms:created xsi:type="dcterms:W3CDTF">2020-02-05T17:45:04Z</dcterms:created>
  <dcterms:modified xsi:type="dcterms:W3CDTF">2020-02-09T18:32:06Z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325955</vt:lpwstr>
  </property>
  <property fmtid="{D5CDD505-2E9C-101B-9397-08002B2CF9AE}" pid="3" name="NXPowerLiteSettings">
    <vt:lpwstr>C7000400038000</vt:lpwstr>
  </property>
  <property fmtid="{D5CDD505-2E9C-101B-9397-08002B2CF9AE}" pid="4" name="NXPowerLiteVersion">
    <vt:lpwstr>S8.2.3</vt:lpwstr>
  </property>
</Properties>
</file>