
<file path=[Content_Types].xml><?xml version="1.0" encoding="utf-8"?>
<Types xmlns="http://schemas.openxmlformats.org/package/2006/content-types">
  <Override ContentType="application/vnd.openxmlformats-officedocument.presentationml.slideLayout+xml" PartName="/ppt/slideLayouts/slideLayout7.xml"/>
  <Override ContentType="application/vnd.openxmlformats-officedocument.presentationml.slideLayout+xml" PartName="/ppt/slideLayouts/slideLayout8.xml"/>
  <Default ContentType="image/png" Extension="png"/>
  <Override ContentType="application/vnd.openxmlformats-officedocument.presentationml.slideMaster+xml" PartName="/ppt/slideMasters/slideMaster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presProps+xml" PartName="/ppt/presProps.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slideLayout+xml" PartName="/ppt/slideLayouts/slideLayout3.xml"/>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extended-properties+xml" PartName="/docProps/app.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package.core-properties+xml" PartName="/docProps/core.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182A2FA4-89E0-4302-BD54-DC1E86A5AA59}">
          <p14:sldIdLst>
            <p14:sldId id="257"/>
            <p14:sldId id="258"/>
            <p14:sldId id="259"/>
          </p14:sldIdLst>
        </p14:section>
        <p14:section name="Untitled Section" id="{03990AFD-3BED-4260-99B3-DB8C3B3B4700}">
          <p14:sldIdLst>
            <p14:sldId id="26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41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73998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68831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79622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31362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2675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385841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4784AF-F99B-4218-AF48-BF1FD690C761}" type="datetimeFigureOut">
              <a:rPr lang="en-US" smtClean="0"/>
              <a:pPr/>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12886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4784AF-F99B-4218-AF48-BF1FD690C761}"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7554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784AF-F99B-4218-AF48-BF1FD690C761}" type="datetimeFigureOut">
              <a:rPr lang="en-US" smtClean="0"/>
              <a:pPr/>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347456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21951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324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784AF-F99B-4218-AF48-BF1FD690C761}" type="datetimeFigureOut">
              <a:rPr lang="en-US" smtClean="0"/>
              <a:pPr/>
              <a:t>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28563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88320" y="299720"/>
            <a:ext cx="1122680" cy="1122680"/>
          </a:xfrm>
          <a:prstGeom prst="rect">
            <a:avLst/>
          </a:prstGeom>
        </p:spPr>
      </p:pic>
    </p:spTree>
    <p:extLst>
      <p:ext uri="{BB962C8B-B14F-4D97-AF65-F5344CB8AC3E}">
        <p14:creationId xmlns:p14="http://schemas.microsoft.com/office/powerpoint/2010/main" xmlns="" val="151298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4" name="TextBox 3">
            <a:extLst>
              <a:ext uri="{FF2B5EF4-FFF2-40B4-BE49-F238E27FC236}">
                <a16:creationId xmlns:a16="http://schemas.microsoft.com/office/drawing/2014/main" xmlns="" id="{E7C6A399-051A-4E85-A375-E02905C2C2F9}"/>
              </a:ext>
            </a:extLst>
          </p:cNvPr>
          <p:cNvSpPr txBox="1"/>
          <p:nvPr/>
        </p:nvSpPr>
        <p:spPr>
          <a:xfrm>
            <a:off x="577049" y="2083323"/>
            <a:ext cx="11168109" cy="1015663"/>
          </a:xfrm>
          <a:prstGeom prst="rect">
            <a:avLst/>
          </a:prstGeom>
          <a:noFill/>
        </p:spPr>
        <p:txBody>
          <a:bodyPr wrap="square" rtlCol="0">
            <a:spAutoFit/>
          </a:bodyPr>
          <a:lstStyle/>
          <a:p>
            <a:pPr algn="ctr"/>
            <a:r>
              <a:rPr lang="en-US" sz="2000" dirty="0"/>
              <a:t>Coder’s Rush is the core coding competition of Technovate 2020. Participants will compete with each other to solve the highest number of questions in the allotted time. These questions will test the contestant’s basic programming skills, along with their logical and mathematical reasoning prowess.</a:t>
            </a:r>
          </a:p>
        </p:txBody>
      </p:sp>
      <p:sp>
        <p:nvSpPr>
          <p:cNvPr id="5" name="TextBox 4">
            <a:extLst>
              <a:ext uri="{FF2B5EF4-FFF2-40B4-BE49-F238E27FC236}">
                <a16:creationId xmlns:a16="http://schemas.microsoft.com/office/drawing/2014/main" xmlns="" id="{00BAD99F-71FC-4464-9341-3F55BD5045E4}"/>
              </a:ext>
            </a:extLst>
          </p:cNvPr>
          <p:cNvSpPr txBox="1"/>
          <p:nvPr/>
        </p:nvSpPr>
        <p:spPr>
          <a:xfrm>
            <a:off x="3462289" y="1064715"/>
            <a:ext cx="5388746" cy="1015663"/>
          </a:xfrm>
          <a:prstGeom prst="rect">
            <a:avLst/>
          </a:prstGeom>
          <a:noFill/>
        </p:spPr>
        <p:txBody>
          <a:bodyPr wrap="square" rtlCol="0">
            <a:spAutoFit/>
          </a:bodyPr>
          <a:lstStyle/>
          <a:p>
            <a:r>
              <a:rPr lang="en-IN" sz="6000" b="1" u="sng" dirty="0"/>
              <a:t>CODER’S RUSH</a:t>
            </a:r>
          </a:p>
        </p:txBody>
      </p:sp>
      <p:sp>
        <p:nvSpPr>
          <p:cNvPr id="6" name="TextBox 5">
            <a:extLst>
              <a:ext uri="{FF2B5EF4-FFF2-40B4-BE49-F238E27FC236}">
                <a16:creationId xmlns:a16="http://schemas.microsoft.com/office/drawing/2014/main" xmlns="" id="{EE4CFF01-AEC5-401F-9B24-EA0E705F9B98}"/>
              </a:ext>
            </a:extLst>
          </p:cNvPr>
          <p:cNvSpPr txBox="1"/>
          <p:nvPr/>
        </p:nvSpPr>
        <p:spPr>
          <a:xfrm>
            <a:off x="4581615" y="3148700"/>
            <a:ext cx="3150093" cy="1077218"/>
          </a:xfrm>
          <a:prstGeom prst="rect">
            <a:avLst/>
          </a:prstGeom>
          <a:noFill/>
        </p:spPr>
        <p:txBody>
          <a:bodyPr wrap="square" rtlCol="0">
            <a:spAutoFit/>
          </a:bodyPr>
          <a:lstStyle/>
          <a:p>
            <a:pPr fontAlgn="base"/>
            <a:r>
              <a:rPr lang="en-IN" sz="3200" b="1" u="sng" dirty="0"/>
              <a:t>DATE AND TIME</a:t>
            </a:r>
          </a:p>
          <a:p>
            <a:pPr fontAlgn="base"/>
            <a:endParaRPr lang="en-IN" sz="3200" b="1" u="sng" dirty="0"/>
          </a:p>
        </p:txBody>
      </p:sp>
      <p:graphicFrame>
        <p:nvGraphicFramePr>
          <p:cNvPr id="8" name="Table 7">
            <a:extLst>
              <a:ext uri="{FF2B5EF4-FFF2-40B4-BE49-F238E27FC236}">
                <a16:creationId xmlns:a16="http://schemas.microsoft.com/office/drawing/2014/main" xmlns="" id="{7957F8D6-EDC1-4B31-B735-240BE98EB616}"/>
              </a:ext>
            </a:extLst>
          </p:cNvPr>
          <p:cNvGraphicFramePr>
            <a:graphicFrameLocks noGrp="1"/>
          </p:cNvGraphicFramePr>
          <p:nvPr>
            <p:extLst>
              <p:ext uri="{D42A27DB-BD31-4B8C-83A1-F6EECF244321}">
                <p14:modId xmlns:p14="http://schemas.microsoft.com/office/powerpoint/2010/main" xmlns="" val="2049020704"/>
              </p:ext>
            </p:extLst>
          </p:nvPr>
        </p:nvGraphicFramePr>
        <p:xfrm>
          <a:off x="577050" y="3829355"/>
          <a:ext cx="10771670" cy="1188720"/>
        </p:xfrm>
        <a:graphic>
          <a:graphicData uri="http://schemas.openxmlformats.org/drawingml/2006/table">
            <a:tbl>
              <a:tblPr firstRow="1" bandRow="1">
                <a:tableStyleId>{2D5ABB26-0587-4C30-8999-92F81FD0307C}</a:tableStyleId>
              </a:tblPr>
              <a:tblGrid>
                <a:gridCol w="2154334">
                  <a:extLst>
                    <a:ext uri="{9D8B030D-6E8A-4147-A177-3AD203B41FA5}">
                      <a16:colId xmlns:a16="http://schemas.microsoft.com/office/drawing/2014/main" xmlns="" val="3197747610"/>
                    </a:ext>
                  </a:extLst>
                </a:gridCol>
                <a:gridCol w="2154334">
                  <a:extLst>
                    <a:ext uri="{9D8B030D-6E8A-4147-A177-3AD203B41FA5}">
                      <a16:colId xmlns:a16="http://schemas.microsoft.com/office/drawing/2014/main" xmlns="" val="1881252912"/>
                    </a:ext>
                  </a:extLst>
                </a:gridCol>
                <a:gridCol w="2154334">
                  <a:extLst>
                    <a:ext uri="{9D8B030D-6E8A-4147-A177-3AD203B41FA5}">
                      <a16:colId xmlns:a16="http://schemas.microsoft.com/office/drawing/2014/main" xmlns="" val="356217549"/>
                    </a:ext>
                  </a:extLst>
                </a:gridCol>
                <a:gridCol w="2154334">
                  <a:extLst>
                    <a:ext uri="{9D8B030D-6E8A-4147-A177-3AD203B41FA5}">
                      <a16:colId xmlns:a16="http://schemas.microsoft.com/office/drawing/2014/main" xmlns="" val="2760996571"/>
                    </a:ext>
                  </a:extLst>
                </a:gridCol>
                <a:gridCol w="2154334">
                  <a:extLst>
                    <a:ext uri="{9D8B030D-6E8A-4147-A177-3AD203B41FA5}">
                      <a16:colId xmlns:a16="http://schemas.microsoft.com/office/drawing/2014/main" xmlns="" val="3230518154"/>
                    </a:ext>
                  </a:extLst>
                </a:gridCol>
              </a:tblGrid>
              <a:tr h="352034">
                <a:tc>
                  <a:txBody>
                    <a:bodyPr/>
                    <a:lstStyle/>
                    <a:p>
                      <a:pPr algn="ctr"/>
                      <a:r>
                        <a:rPr lang="en-IN" sz="2000" b="1" dirty="0"/>
                        <a:t>ROUND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sz="2000" b="1"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sz="2000" b="1" dirty="0"/>
                        <a:t>STARTING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sz="2000" b="1" dirty="0"/>
                        <a:t>ENDING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sz="2000" b="1" dirty="0"/>
                        <a:t>DURATION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48263059"/>
                  </a:ext>
                </a:extLst>
              </a:tr>
              <a:tr h="332504">
                <a:tc>
                  <a:txBody>
                    <a:bodyPr/>
                    <a:lstStyle/>
                    <a:p>
                      <a:pPr algn="ctr"/>
                      <a:r>
                        <a:rPr lang="en-IN" sz="2000" dirty="0"/>
                        <a:t>Preliminary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21</a:t>
                      </a:r>
                      <a:r>
                        <a:rPr lang="en-IN" sz="2000" baseline="30000" dirty="0"/>
                        <a:t>st</a:t>
                      </a:r>
                      <a:r>
                        <a:rPr lang="en-IN" sz="2000" dirty="0"/>
                        <a:t> March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11:00 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12:30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90 minutes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879415854"/>
                  </a:ext>
                </a:extLst>
              </a:tr>
              <a:tr h="357362">
                <a:tc>
                  <a:txBody>
                    <a:bodyPr/>
                    <a:lstStyle/>
                    <a:p>
                      <a:pPr algn="ctr"/>
                      <a:r>
                        <a:rPr lang="en-IN" sz="2000" dirty="0"/>
                        <a:t>Finals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dirty="0"/>
                        <a:t>21</a:t>
                      </a:r>
                      <a:r>
                        <a:rPr lang="en-IN" sz="2000" baseline="30000" dirty="0"/>
                        <a:t>st</a:t>
                      </a:r>
                      <a:r>
                        <a:rPr lang="en-IN" sz="2000" dirty="0"/>
                        <a:t> March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dirty="0"/>
                        <a:t>01:30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dirty="0"/>
                        <a:t>04:00 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dirty="0"/>
                        <a:t>150 minutes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8712688"/>
                  </a:ext>
                </a:extLst>
              </a:tr>
            </a:tbl>
          </a:graphicData>
        </a:graphic>
      </p:graphicFrame>
      <p:sp>
        <p:nvSpPr>
          <p:cNvPr id="9" name="TextBox 8">
            <a:extLst>
              <a:ext uri="{FF2B5EF4-FFF2-40B4-BE49-F238E27FC236}">
                <a16:creationId xmlns:a16="http://schemas.microsoft.com/office/drawing/2014/main" xmlns="" id="{C21AB059-0DAB-42DF-ABAD-E0B84F889C27}"/>
              </a:ext>
            </a:extLst>
          </p:cNvPr>
          <p:cNvSpPr txBox="1"/>
          <p:nvPr/>
        </p:nvSpPr>
        <p:spPr>
          <a:xfrm>
            <a:off x="511945" y="5698730"/>
            <a:ext cx="11168109" cy="400110"/>
          </a:xfrm>
          <a:prstGeom prst="rect">
            <a:avLst/>
          </a:prstGeom>
          <a:noFill/>
        </p:spPr>
        <p:txBody>
          <a:bodyPr wrap="square" rtlCol="0">
            <a:spAutoFit/>
          </a:bodyPr>
          <a:lstStyle/>
          <a:p>
            <a:pPr algn="ctr"/>
            <a:r>
              <a:rPr lang="en-US" sz="2000" dirty="0"/>
              <a:t>Data Science Lab, Ground Floor, Academic Block, IIIT Naya Raipur</a:t>
            </a:r>
            <a:endParaRPr lang="en-US" dirty="0"/>
          </a:p>
        </p:txBody>
      </p:sp>
      <p:sp>
        <p:nvSpPr>
          <p:cNvPr id="10" name="TextBox 9">
            <a:extLst>
              <a:ext uri="{FF2B5EF4-FFF2-40B4-BE49-F238E27FC236}">
                <a16:creationId xmlns:a16="http://schemas.microsoft.com/office/drawing/2014/main" xmlns="" id="{BE73B343-B9D0-4401-B5AC-B06D79BFB7D7}"/>
              </a:ext>
            </a:extLst>
          </p:cNvPr>
          <p:cNvSpPr txBox="1"/>
          <p:nvPr/>
        </p:nvSpPr>
        <p:spPr>
          <a:xfrm>
            <a:off x="5244162" y="5113955"/>
            <a:ext cx="1437445" cy="584775"/>
          </a:xfrm>
          <a:prstGeom prst="rect">
            <a:avLst/>
          </a:prstGeom>
          <a:noFill/>
        </p:spPr>
        <p:txBody>
          <a:bodyPr wrap="square" rtlCol="0">
            <a:spAutoFit/>
          </a:bodyPr>
          <a:lstStyle/>
          <a:p>
            <a:pPr fontAlgn="base"/>
            <a:r>
              <a:rPr lang="en-IN" sz="3200" b="1" u="sng" dirty="0"/>
              <a:t>VENUE</a:t>
            </a:r>
          </a:p>
        </p:txBody>
      </p:sp>
    </p:spTree>
    <p:extLst>
      <p:ext uri="{BB962C8B-B14F-4D97-AF65-F5344CB8AC3E}">
        <p14:creationId xmlns:p14="http://schemas.microsoft.com/office/powerpoint/2010/main" xmlns="" val="206273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4" name="TextBox 3">
            <a:extLst>
              <a:ext uri="{FF2B5EF4-FFF2-40B4-BE49-F238E27FC236}">
                <a16:creationId xmlns:a16="http://schemas.microsoft.com/office/drawing/2014/main" xmlns="" id="{36F3E717-0DCA-4538-9095-D0F38896592A}"/>
              </a:ext>
            </a:extLst>
          </p:cNvPr>
          <p:cNvSpPr txBox="1"/>
          <p:nvPr/>
        </p:nvSpPr>
        <p:spPr>
          <a:xfrm>
            <a:off x="372869" y="1648311"/>
            <a:ext cx="11310151" cy="5324535"/>
          </a:xfrm>
          <a:prstGeom prst="rect">
            <a:avLst/>
          </a:prstGeom>
          <a:noFill/>
        </p:spPr>
        <p:txBody>
          <a:bodyPr wrap="square" rtlCol="0">
            <a:spAutoFit/>
          </a:bodyPr>
          <a:lstStyle/>
          <a:p>
            <a:pPr marL="342900" indent="-342900" algn="just" fontAlgn="base">
              <a:buFont typeface="+mj-lt"/>
              <a:buAutoNum type="arabicPeriod"/>
            </a:pPr>
            <a:r>
              <a:rPr lang="en-US" sz="2000" dirty="0"/>
              <a:t>A team can consist of one member or two members only. Cross-college teams are allowed.</a:t>
            </a:r>
          </a:p>
          <a:p>
            <a:pPr marL="342900" indent="-342900" algn="just" fontAlgn="base">
              <a:buFont typeface="+mj-lt"/>
              <a:buAutoNum type="arabicPeriod"/>
            </a:pPr>
            <a:r>
              <a:rPr lang="en-US" sz="2000" dirty="0"/>
              <a:t>There will be two rounds conducted, a preliminary and a final round both held on-site</a:t>
            </a:r>
          </a:p>
          <a:p>
            <a:pPr marL="342900" indent="-342900" algn="just" fontAlgn="base">
              <a:buFont typeface="+mj-lt"/>
              <a:buAutoNum type="arabicPeriod"/>
            </a:pPr>
            <a:r>
              <a:rPr lang="en-US" sz="2000" dirty="0"/>
              <a:t>The evaluation will be done online and the winner will be declared based on maximum points scored. In case of a tie, the time taken would be the criterion to decide the winner. A complete marking scheme will be declared along with the problems.</a:t>
            </a:r>
          </a:p>
          <a:p>
            <a:pPr marL="342900" indent="-342900" algn="just" fontAlgn="base">
              <a:buFont typeface="+mj-lt"/>
              <a:buAutoNum type="arabicPeriod"/>
            </a:pPr>
            <a:r>
              <a:rPr lang="en-US" sz="2000" dirty="0"/>
              <a:t>Participants are not allowed to bring their laptops. Each team is supposed to use the PC allotted to them in the lab.</a:t>
            </a:r>
          </a:p>
          <a:p>
            <a:pPr marL="342900" indent="-342900" algn="just" fontAlgn="base">
              <a:buFont typeface="+mj-lt"/>
              <a:buAutoNum type="arabicPeriod"/>
            </a:pPr>
            <a:r>
              <a:rPr lang="en-US" sz="2000" dirty="0"/>
              <a:t>Pens and rough sheets would be provided at the venue itself. Participants are not allowed to carry any form of paper or cheat sheet with them inside the lab.</a:t>
            </a:r>
          </a:p>
          <a:p>
            <a:pPr marL="342900" indent="-342900" algn="just" fontAlgn="base">
              <a:buFont typeface="+mj-lt"/>
              <a:buAutoNum type="arabicPeriod"/>
            </a:pPr>
            <a:r>
              <a:rPr lang="en-US" sz="2000" dirty="0"/>
              <a:t>The use of mobile phones or any other electronic devices is prohibited inside the lab.</a:t>
            </a:r>
          </a:p>
          <a:p>
            <a:pPr marL="342900" indent="-342900" algn="just" fontAlgn="base">
              <a:buFont typeface="+mj-lt"/>
              <a:buAutoNum type="arabicPeriod"/>
            </a:pPr>
            <a:r>
              <a:rPr lang="en-US" sz="2000" dirty="0"/>
              <a:t>Participants are not allowed to use the Internet during the contest for any purpose other than a submission of solutions.</a:t>
            </a:r>
          </a:p>
          <a:p>
            <a:pPr marL="342900" indent="-342900" algn="just" fontAlgn="base">
              <a:buFont typeface="+mj-lt"/>
              <a:buAutoNum type="arabicPeriod"/>
            </a:pPr>
            <a:r>
              <a:rPr lang="en-US" sz="2000" dirty="0"/>
              <a:t>Participants are required to reach the venue about 20 minutes before the start of each round, to settle down and check the PC allotted to them.</a:t>
            </a:r>
          </a:p>
          <a:p>
            <a:pPr marL="342900" indent="-342900" algn="just" fontAlgn="base">
              <a:buFont typeface="+mj-lt"/>
              <a:buAutoNum type="arabicPeriod"/>
            </a:pPr>
            <a:r>
              <a:rPr lang="en-US" sz="2000" dirty="0"/>
              <a:t>No team will be provided with extra time, even if they arrived late for the round.</a:t>
            </a:r>
          </a:p>
          <a:p>
            <a:pPr marL="342900" indent="-342900" algn="just" fontAlgn="base">
              <a:buFont typeface="+mj-lt"/>
              <a:buAutoNum type="arabicPeriod"/>
            </a:pPr>
            <a:r>
              <a:rPr lang="en-US" sz="2000" dirty="0"/>
              <a:t>In any case of false behavior or violation of rules, the team will be disqualified.</a:t>
            </a:r>
          </a:p>
          <a:p>
            <a:pPr marL="342900" indent="-342900" algn="just">
              <a:buFont typeface="+mj-lt"/>
              <a:buAutoNum type="arabicPeriod"/>
            </a:pPr>
            <a:endParaRPr lang="en-IN" sz="2000" dirty="0"/>
          </a:p>
        </p:txBody>
      </p:sp>
      <p:sp>
        <p:nvSpPr>
          <p:cNvPr id="5" name="TextBox 4">
            <a:extLst>
              <a:ext uri="{FF2B5EF4-FFF2-40B4-BE49-F238E27FC236}">
                <a16:creationId xmlns:a16="http://schemas.microsoft.com/office/drawing/2014/main" xmlns="" id="{E814155D-52F9-4136-A0E6-48F8CA98D52B}"/>
              </a:ext>
            </a:extLst>
          </p:cNvPr>
          <p:cNvSpPr txBox="1"/>
          <p:nvPr/>
        </p:nvSpPr>
        <p:spPr>
          <a:xfrm>
            <a:off x="4376691" y="1117984"/>
            <a:ext cx="2947388" cy="584775"/>
          </a:xfrm>
          <a:prstGeom prst="rect">
            <a:avLst/>
          </a:prstGeom>
          <a:noFill/>
        </p:spPr>
        <p:txBody>
          <a:bodyPr wrap="square" rtlCol="0">
            <a:spAutoFit/>
          </a:bodyPr>
          <a:lstStyle/>
          <a:p>
            <a:r>
              <a:rPr lang="en-IN" sz="3200" b="1" u="sng" dirty="0"/>
              <a:t>GENERAL RULES</a:t>
            </a:r>
          </a:p>
        </p:txBody>
      </p:sp>
    </p:spTree>
    <p:extLst>
      <p:ext uri="{BB962C8B-B14F-4D97-AF65-F5344CB8AC3E}">
        <p14:creationId xmlns:p14="http://schemas.microsoft.com/office/powerpoint/2010/main" xmlns="" val="36513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4" name="TextBox 3">
            <a:extLst>
              <a:ext uri="{FF2B5EF4-FFF2-40B4-BE49-F238E27FC236}">
                <a16:creationId xmlns:a16="http://schemas.microsoft.com/office/drawing/2014/main" xmlns="" id="{E0D40492-D1BC-472E-A935-8557479AEA07}"/>
              </a:ext>
            </a:extLst>
          </p:cNvPr>
          <p:cNvSpPr txBox="1"/>
          <p:nvPr/>
        </p:nvSpPr>
        <p:spPr>
          <a:xfrm>
            <a:off x="365464" y="1177798"/>
            <a:ext cx="11461071" cy="5632311"/>
          </a:xfrm>
          <a:prstGeom prst="rect">
            <a:avLst/>
          </a:prstGeom>
          <a:noFill/>
        </p:spPr>
        <p:txBody>
          <a:bodyPr wrap="square" rtlCol="0">
            <a:spAutoFit/>
          </a:bodyPr>
          <a:lstStyle/>
          <a:p>
            <a:pPr lvl="1" algn="ctr" fontAlgn="base"/>
            <a:r>
              <a:rPr lang="en-IN" sz="3200" b="1" u="sng" dirty="0"/>
              <a:t>TERMS &amp; CONDITIONS</a:t>
            </a:r>
            <a:endParaRPr lang="en-US" sz="3200" dirty="0"/>
          </a:p>
          <a:p>
            <a:pPr marL="342900" indent="-342900" fontAlgn="base">
              <a:buFont typeface="+mj-lt"/>
              <a:buAutoNum type="arabicPeriod"/>
            </a:pPr>
            <a:r>
              <a:rPr lang="en-US" sz="2000" dirty="0"/>
              <a:t>The organizing committee reserves the right to change any or all of the above rules as they deem fit, at any point in time, without prior notice.</a:t>
            </a:r>
          </a:p>
          <a:p>
            <a:pPr marL="342900" indent="-342900" fontAlgn="base">
              <a:buFont typeface="+mj-lt"/>
              <a:buAutoNum type="arabicPeriod"/>
            </a:pPr>
            <a:r>
              <a:rPr lang="en-US" sz="2000" dirty="0"/>
              <a:t>In case of any discrepancy, the decision made by the organizing committee would be final.</a:t>
            </a:r>
          </a:p>
          <a:p>
            <a:pPr marL="342900" indent="-342900" fontAlgn="base">
              <a:buFont typeface="+mj-lt"/>
              <a:buAutoNum type="arabicPeriod"/>
            </a:pPr>
            <a:r>
              <a:rPr lang="en-US" sz="2000" dirty="0"/>
              <a:t>Change in rules, if any, will be highlighted on the website and notified to the registered participants through the mail.</a:t>
            </a:r>
          </a:p>
          <a:p>
            <a:pPr marL="342900" indent="-342900" fontAlgn="base">
              <a:buFont typeface="+mj-lt"/>
              <a:buAutoNum type="arabicPeriod"/>
            </a:pPr>
            <a:endParaRPr lang="en-US" sz="2400" dirty="0"/>
          </a:p>
          <a:p>
            <a:pPr lvl="1" fontAlgn="base"/>
            <a:r>
              <a:rPr lang="en-IN" sz="2400" b="1" u="sng" dirty="0"/>
              <a:t>PRIZE MONEY</a:t>
            </a:r>
            <a:r>
              <a:rPr lang="en-IN" sz="2400" b="1" dirty="0"/>
              <a:t>: </a:t>
            </a:r>
            <a:r>
              <a:rPr lang="en-IN" sz="2000" dirty="0"/>
              <a:t>1</a:t>
            </a:r>
            <a:r>
              <a:rPr lang="en-IN" sz="2000" baseline="30000" dirty="0"/>
              <a:t>st</a:t>
            </a:r>
            <a:r>
              <a:rPr lang="en-IN" sz="2000" dirty="0"/>
              <a:t> Position = Rs. 4000, 2</a:t>
            </a:r>
            <a:r>
              <a:rPr lang="en-IN" sz="2000" baseline="30000" dirty="0"/>
              <a:t>nd</a:t>
            </a:r>
            <a:r>
              <a:rPr lang="en-IN" sz="2000" dirty="0"/>
              <a:t> Position = Rs. 2000, 3</a:t>
            </a:r>
            <a:r>
              <a:rPr lang="en-IN" sz="2000" baseline="30000" dirty="0"/>
              <a:t>rd</a:t>
            </a:r>
            <a:r>
              <a:rPr lang="en-IN" sz="2000" dirty="0"/>
              <a:t> Position = Rs. 1000</a:t>
            </a:r>
            <a:endParaRPr lang="en-IN" sz="2000" b="1" dirty="0"/>
          </a:p>
          <a:p>
            <a:pPr fontAlgn="base"/>
            <a:endParaRPr lang="en-US" sz="2400" dirty="0"/>
          </a:p>
          <a:p>
            <a:pPr lvl="1" fontAlgn="base"/>
            <a:r>
              <a:rPr lang="en-IN" sz="2400" b="1" u="sng" dirty="0"/>
              <a:t>REGISTRATION FEES</a:t>
            </a:r>
            <a:r>
              <a:rPr lang="en-IN" sz="2400" b="1" dirty="0"/>
              <a:t>: </a:t>
            </a:r>
            <a:r>
              <a:rPr lang="en-IN" sz="2000" dirty="0"/>
              <a:t>Rs. 200/- per team</a:t>
            </a:r>
            <a:endParaRPr lang="en-IN" sz="2400" b="1" dirty="0"/>
          </a:p>
          <a:p>
            <a:pPr lvl="1" fontAlgn="base"/>
            <a:r>
              <a:rPr lang="en-IN" sz="2400" b="1" u="sng" dirty="0"/>
              <a:t>REGISTRATION OPENS ON</a:t>
            </a:r>
            <a:r>
              <a:rPr lang="en-IN" sz="2400" b="1" dirty="0"/>
              <a:t>: </a:t>
            </a:r>
            <a:r>
              <a:rPr lang="en-IN" sz="2000" dirty="0"/>
              <a:t>5</a:t>
            </a:r>
            <a:r>
              <a:rPr lang="en-IN" sz="2000" baseline="30000" dirty="0"/>
              <a:t>TH</a:t>
            </a:r>
            <a:r>
              <a:rPr lang="en-IN" sz="2000" dirty="0"/>
              <a:t> February 2020</a:t>
            </a:r>
            <a:endParaRPr lang="en-IN" sz="2400" dirty="0"/>
          </a:p>
          <a:p>
            <a:pPr lvl="1" fontAlgn="base"/>
            <a:r>
              <a:rPr lang="en-IN" sz="2400" b="1" u="sng" dirty="0"/>
              <a:t>REGISTRATION CLOSES ON</a:t>
            </a:r>
            <a:r>
              <a:rPr lang="en-IN" sz="2400" b="1" dirty="0"/>
              <a:t>: </a:t>
            </a:r>
            <a:r>
              <a:rPr lang="en-IN" sz="2000" dirty="0"/>
              <a:t>18</a:t>
            </a:r>
            <a:r>
              <a:rPr lang="en-IN" sz="2000" baseline="30000" dirty="0"/>
              <a:t>th</a:t>
            </a:r>
            <a:r>
              <a:rPr lang="en-IN" sz="2000" dirty="0"/>
              <a:t> March 2020</a:t>
            </a:r>
          </a:p>
          <a:p>
            <a:pPr lvl="1" fontAlgn="base"/>
            <a:endParaRPr lang="en-IN" sz="2000" dirty="0"/>
          </a:p>
          <a:p>
            <a:pPr lvl="1" fontAlgn="base"/>
            <a:r>
              <a:rPr lang="en-IN" sz="2000" dirty="0"/>
              <a:t>In case of any </a:t>
            </a:r>
            <a:r>
              <a:rPr lang="en-IN" sz="2000" dirty="0" smtClean="0"/>
              <a:t>queries regarding  this event, contact:</a:t>
            </a:r>
          </a:p>
          <a:p>
            <a:pPr lvl="1" fontAlgn="base"/>
            <a:r>
              <a:rPr lang="en-IN" sz="2000" b="1" dirty="0" err="1" smtClean="0"/>
              <a:t>Himanshu</a:t>
            </a:r>
            <a:r>
              <a:rPr lang="en-IN" sz="2000" b="1" dirty="0" smtClean="0"/>
              <a:t> </a:t>
            </a:r>
            <a:r>
              <a:rPr lang="en-IN" sz="2000" b="1" dirty="0"/>
              <a:t>Patel</a:t>
            </a:r>
            <a:r>
              <a:rPr lang="en-IN" sz="2000" dirty="0"/>
              <a:t> (+91-7999636520) or </a:t>
            </a:r>
            <a:r>
              <a:rPr lang="en-IN" sz="2000" b="1" dirty="0" err="1"/>
              <a:t>Navya</a:t>
            </a:r>
            <a:r>
              <a:rPr lang="en-IN" sz="2000" b="1" dirty="0"/>
              <a:t> Agrawal</a:t>
            </a:r>
            <a:r>
              <a:rPr lang="en-IN" sz="2000" dirty="0"/>
              <a:t> (+91-7860056761)</a:t>
            </a:r>
            <a:endParaRPr lang="en-IN" sz="2400" dirty="0"/>
          </a:p>
          <a:p>
            <a:pPr fontAlgn="base"/>
            <a:r>
              <a:rPr lang="en-US" sz="2400" dirty="0"/>
              <a:t> </a:t>
            </a:r>
          </a:p>
        </p:txBody>
      </p:sp>
    </p:spTree>
    <p:extLst>
      <p:ext uri="{BB962C8B-B14F-4D97-AF65-F5344CB8AC3E}">
        <p14:creationId xmlns:p14="http://schemas.microsoft.com/office/powerpoint/2010/main" xmlns="" val="976339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473</Words>
  <Application>Microsoft Office PowerPoint</Application>
  <PresentationFormat>Custom</PresentationFormat>
  <Paragraphs>45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Devkishan Madkami</dc:creator>
  <cp:lastModifiedBy>trilok yadav</cp:lastModifiedBy>
  <cp:revision>13</cp:revision>
  <dcterms:created xsi:type="dcterms:W3CDTF">2020-02-05T17:45:04Z</dcterms:created>
  <dcterms:modified xsi:type="dcterms:W3CDTF">2020-02-09T16:02:15Z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320026</vt:lpwstr>
  </property>
  <property fmtid="{D5CDD505-2E9C-101B-9397-08002B2CF9AE}" name="NXPowerLiteSettings" pid="3">
    <vt:lpwstr>C7000400038000</vt:lpwstr>
  </property>
  <property fmtid="{D5CDD505-2E9C-101B-9397-08002B2CF9AE}" name="NXPowerLiteVersion" pid="4">
    <vt:lpwstr>S8.2.3</vt:lpwstr>
  </property>
</Properties>
</file>