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8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8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DFC89-39DB-744E-A157-C01FC8A90A2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938B3-76F0-1441-AC1A-55C40F386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74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938B3-76F0-1441-AC1A-55C40F3869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88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938B3-76F0-1441-AC1A-55C40F3869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7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938B3-76F0-1441-AC1A-55C40F3869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35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938B3-76F0-1441-AC1A-55C40F3869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7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938B3-76F0-1441-AC1A-55C40F3869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1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938B3-76F0-1441-AC1A-55C40F3869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47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938B3-76F0-1441-AC1A-55C40F3869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66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1EAACC7-3B3F-47D1-959A-EF58926E955E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1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2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EAACC7-3B3F-47D1-959A-EF58926E955E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2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EAACC7-3B3F-47D1-959A-EF58926E955E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5062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EAACC7-3B3F-47D1-959A-EF58926E955E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61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39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70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90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EAACC7-3B3F-47D1-959A-EF58926E955E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8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EAACC7-3B3F-47D1-959A-EF58926E955E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4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2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1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4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3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ACC7-3B3F-47D1-959A-EF58926E955E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303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  <p:sldLayoutId id="2147484012" r:id="rId14"/>
    <p:sldLayoutId id="2147484013" r:id="rId15"/>
    <p:sldLayoutId id="2147484014" r:id="rId16"/>
    <p:sldLayoutId id="214748401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0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5BB459-4107-3641-8137-DDEC2E152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922" y="987287"/>
            <a:ext cx="3548269" cy="46978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 err="1"/>
              <a:t>CUsTOMER</a:t>
            </a:r>
            <a:r>
              <a:rPr lang="en-US" sz="3600" dirty="0"/>
              <a:t> PERSONALITY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D97CB-1ED3-2042-8C0A-B14B9FDA5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7825" y="987287"/>
            <a:ext cx="5755949" cy="46978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USING TABLEAU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dirty="0"/>
              <a:t>By Rajiv Puli</a:t>
            </a:r>
          </a:p>
          <a:p>
            <a:r>
              <a:rPr lang="en-US" sz="1800" dirty="0"/>
              <a:t>Under the guidance of Dr. Roger </a:t>
            </a:r>
            <a:r>
              <a:rPr lang="en-US" sz="1800" dirty="0" err="1"/>
              <a:t>McHaney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275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21"/>
    </mc:Choice>
    <mc:Fallback xmlns="">
      <p:transition spd="slow" advTm="129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AA6C-B581-064F-B859-3DDBA05C5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Amount spent on wines by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B6377-1995-214C-A06D-363E1E1A6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customers who did graduation, are the highest consumers of wines. </a:t>
            </a:r>
          </a:p>
          <a:p>
            <a:r>
              <a:rPr lang="en-US" dirty="0"/>
              <a:t>Also, the customers who studied Ph.D. are heavy consumers of wines.</a:t>
            </a:r>
          </a:p>
        </p:txBody>
      </p:sp>
    </p:spTree>
    <p:extLst>
      <p:ext uri="{BB962C8B-B14F-4D97-AF65-F5344CB8AC3E}">
        <p14:creationId xmlns:p14="http://schemas.microsoft.com/office/powerpoint/2010/main" val="379393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412B5F-FCF4-2745-8723-EA1BEA826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" y="0"/>
            <a:ext cx="4735356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013318-E7DD-134E-927D-273C9F6C6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366" y="0"/>
            <a:ext cx="746449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27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C749-2F22-0C46-85D8-B09B36EB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amount spent by customers by year joined.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F3E39-9F93-6942-A256-66C9D8EEE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2012, 494 customers joined as a member of the supermarket in which they spent $368K.</a:t>
            </a:r>
          </a:p>
          <a:p>
            <a:r>
              <a:rPr lang="en-US" dirty="0"/>
              <a:t>In 2013, 1,189 customers joined as a member of the supermarket in which they spent $715K.</a:t>
            </a:r>
          </a:p>
          <a:p>
            <a:r>
              <a:rPr lang="en-US" dirty="0"/>
              <a:t>In 2014, 557 customers joined as a member of the supermarket in which they spent $273K.</a:t>
            </a:r>
          </a:p>
          <a:p>
            <a:r>
              <a:rPr lang="en-US" dirty="0"/>
              <a:t>From 2012, the amount spent got decreased until 2014. Which is not a good sign.</a:t>
            </a:r>
          </a:p>
          <a:p>
            <a:r>
              <a:rPr lang="en-US" dirty="0"/>
              <a:t>According to the insights the actions should be taken.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18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1E3BC5A1-5813-3B4B-8B18-1E60CE44D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500" y="0"/>
            <a:ext cx="8559800" cy="6858000"/>
          </a:xfrm>
        </p:spPr>
      </p:pic>
    </p:spTree>
    <p:extLst>
      <p:ext uri="{BB962C8B-B14F-4D97-AF65-F5344CB8AC3E}">
        <p14:creationId xmlns:p14="http://schemas.microsoft.com/office/powerpoint/2010/main" val="1335396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13F1-525E-0A49-BD6F-A0DBF276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No. of web visits vs no. of web purchases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3D9EA-D7A2-694E-B924-55B5899FB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analyzes how many times the customers are visiting the website and at what rate they are buying the products when they visit.</a:t>
            </a:r>
          </a:p>
          <a:p>
            <a:r>
              <a:rPr lang="en-US" dirty="0"/>
              <a:t>We can see that the customers who visited 6 times made a higher number of purchases.</a:t>
            </a:r>
          </a:p>
          <a:p>
            <a:r>
              <a:rPr lang="en-US" dirty="0"/>
              <a:t>It is good that the customers are buying in web sites when they visit.</a:t>
            </a:r>
          </a:p>
          <a:p>
            <a:r>
              <a:rPr lang="en-US" dirty="0"/>
              <a:t>But there is a decrease in purchases from the 9th visit. So, customers who are visiting more than 8 times are less likely to buy the products on the website.</a:t>
            </a:r>
          </a:p>
          <a:p>
            <a:r>
              <a:rPr lang="en-US" dirty="0"/>
              <a:t>We may interpret that they want to check the website to compare with the other competitors or they want to buy products only in-store.</a:t>
            </a:r>
          </a:p>
        </p:txBody>
      </p:sp>
    </p:spTree>
    <p:extLst>
      <p:ext uri="{BB962C8B-B14F-4D97-AF65-F5344CB8AC3E}">
        <p14:creationId xmlns:p14="http://schemas.microsoft.com/office/powerpoint/2010/main" val="321901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3F2DE-98C9-7E4C-8BCD-7D87AC183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644900"/>
            <a:ext cx="11366500" cy="30098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•This is regarding the customers who accepted the marketing campaign of the company according to the income levels of the customer.</a:t>
            </a:r>
          </a:p>
          <a:p>
            <a:pPr marL="0" indent="0">
              <a:buNone/>
            </a:pPr>
            <a:r>
              <a:rPr lang="en-US" dirty="0"/>
              <a:t>•More number of 80k annual income category customers accepted the campaigns.</a:t>
            </a:r>
          </a:p>
          <a:p>
            <a:pPr marL="0" indent="0">
              <a:buNone/>
            </a:pPr>
            <a:r>
              <a:rPr lang="en-US" dirty="0"/>
              <a:t>•Also, the 60k annual income category customers accepted more number campaigns.</a:t>
            </a:r>
          </a:p>
          <a:p>
            <a:pPr marL="0" indent="0">
              <a:buNone/>
            </a:pPr>
            <a:r>
              <a:rPr lang="en-US" dirty="0"/>
              <a:t>•The ideal group for marketing campaigns is 40-60k and 60-80k income range customers.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F6531D-787A-4D45-AFE4-C9BC000A7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44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5BAAC-EC15-AE47-83E5-6765A3E37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100" y="693174"/>
            <a:ext cx="5041900" cy="6164824"/>
          </a:xfrm>
        </p:spPr>
        <p:txBody>
          <a:bodyPr/>
          <a:lstStyle/>
          <a:p>
            <a:r>
              <a:rPr lang="en-US" dirty="0"/>
              <a:t>The amount spent on all products by the customers based on their annual income is displayed here.</a:t>
            </a:r>
          </a:p>
          <a:p>
            <a:r>
              <a:rPr lang="en-US" dirty="0"/>
              <a:t>The income group of $40-60K range spent the highest amount of $691k on the products.</a:t>
            </a:r>
          </a:p>
          <a:p>
            <a:r>
              <a:rPr lang="en-US" dirty="0"/>
              <a:t>The second highest in the $60-80K range customers who spent $316K on the products.</a:t>
            </a:r>
          </a:p>
          <a:p>
            <a:r>
              <a:rPr lang="en-US" dirty="0"/>
              <a:t>So, the income range of $40-60K and $60-80K are the ideal customers for the company.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18488-D78E-1643-952D-F91BEBE48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1501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8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3BCFB5-64B5-5242-99C3-F9B3178F6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45" y="0"/>
            <a:ext cx="99109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1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992A-CA6B-A142-B6DC-CA34A193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Clustering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3169E-C9D4-D44F-A9FF-76565CBC5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200" dirty="0"/>
              <a:t>Clustering analysis is performed on basis of Income levels of the customers and the amount they spent on all the products.</a:t>
            </a:r>
          </a:p>
          <a:p>
            <a:r>
              <a:rPr lang="en-US" sz="1200" dirty="0"/>
              <a:t>The total number of points is 2240.</a:t>
            </a:r>
          </a:p>
          <a:p>
            <a:r>
              <a:rPr lang="en-US" sz="1200" dirty="0"/>
              <a:t>It is divided into two clusters in which cluster 1 is of size 822 and cluster 2 is of size 1418. </a:t>
            </a:r>
          </a:p>
          <a:p>
            <a:r>
              <a:rPr lang="en-US" sz="1200" dirty="0"/>
              <a:t>For cluster 1, the cluster center amount spent on all products is $1300, and the most common income bin is $20-40k.</a:t>
            </a:r>
          </a:p>
          <a:p>
            <a:r>
              <a:rPr lang="en-US" sz="1200" dirty="0"/>
              <a:t>For cluster 2, the cluster center amount spent on all products is $202, and the most common income bin is $80-100k.</a:t>
            </a:r>
          </a:p>
          <a:p>
            <a:r>
              <a:rPr lang="en-US" sz="1200" dirty="0"/>
              <a:t>So, cluster 1 consists of 36% of whole customers and they spend more amount on buying products whereas the cluster 2 consists of 63% and spend less amount on buying the products.</a:t>
            </a:r>
          </a:p>
        </p:txBody>
      </p:sp>
      <p:pic>
        <p:nvPicPr>
          <p:cNvPr id="4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67681F90-FC1B-2F4C-933D-25B4C0A7F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699" y="1457020"/>
            <a:ext cx="6533501" cy="405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73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DC88-7AC2-084B-9397-E55F9944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9191-C107-664E-B627-703EEB86D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ideal customers for the company attributes are:</a:t>
            </a:r>
          </a:p>
          <a:p>
            <a:r>
              <a:rPr lang="en-US" dirty="0"/>
              <a:t>The customer’s Income levels are $40-60k and $60-80k</a:t>
            </a:r>
          </a:p>
          <a:p>
            <a:r>
              <a:rPr lang="en-US" dirty="0"/>
              <a:t>The customer’s age group is 20-40 and 40-60 years.</a:t>
            </a:r>
          </a:p>
          <a:p>
            <a:r>
              <a:rPr lang="en-US" dirty="0"/>
              <a:t>In context to marital status the ideal customers are Married and Together.</a:t>
            </a:r>
          </a:p>
          <a:p>
            <a:r>
              <a:rPr lang="en-US" dirty="0"/>
              <a:t>The highest amount customers spend money is on Wine products and meat products.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4673-37A3-324E-8968-777537AE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customer personality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D765A-FB83-A64C-A142-AB1150EC3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Customer Personality Analysis is a detailed analysis of a company’s ideal customers.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 It helps a business to better understand its customers and makes it easier for them to modify products according to the specific needs, behaviors and concerns of different types of customers.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For example, instead of spending money to market a new product to every customer in the company’s database, a company can analyze which customer segment is most likely to buy the product and then market the product only on that particular segment.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59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596"/>
    </mc:Choice>
    <mc:Fallback xmlns="">
      <p:transition spd="slow" advTm="4159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5D74-DB23-D443-83EA-CBA8FD4D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 questions to be answered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8F0F6-2B33-6D4C-BB8A-9924C775D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How does the income level of the customer impacts the amount he spends on buying the 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products?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What type of products do customers who are married spend their money 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on?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Does the age of customers has any effect on the kind of products they spend on?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What type of customers are the ones who are spending high amounts on buying wines?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3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EE7DD-B2C7-4449-933C-2D65E4906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29050"/>
            <a:ext cx="12192000" cy="3028950"/>
          </a:xfrm>
        </p:spPr>
        <p:txBody>
          <a:bodyPr>
            <a:normAutofit/>
          </a:bodyPr>
          <a:lstStyle/>
          <a:p>
            <a:r>
              <a:rPr lang="en-US" dirty="0"/>
              <a:t>How are the income levels and age is effecting the amount the customers spend on all products?</a:t>
            </a:r>
          </a:p>
          <a:p>
            <a:r>
              <a:rPr lang="en-US" dirty="0"/>
              <a:t>We can see that the 20-40 age range with an annual income of 60k are spending a high amount.</a:t>
            </a:r>
          </a:p>
          <a:p>
            <a:r>
              <a:rPr lang="en-US" dirty="0"/>
              <a:t>We can also see that the 40-60 age range customers with an annual income of 60k are spending much amount on buying the products.</a:t>
            </a:r>
          </a:p>
          <a:p>
            <a:r>
              <a:rPr lang="en-US" dirty="0"/>
              <a:t>From this we can understand that they are the ideal customers for the company.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D7D700-27B7-A647-99A8-5D1C722B573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11025D-57B7-E446-924B-54C3E2940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" y="0"/>
            <a:ext cx="120887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38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2B561-4F56-9440-90B1-4E761ACE8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amount spent by marital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710BB-7184-4842-A1DB-EA9E52BA6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Irrespective of the marital status all the customer's much amount on wines. </a:t>
            </a:r>
          </a:p>
          <a:p>
            <a:r>
              <a:rPr lang="en-US" dirty="0"/>
              <a:t>Especially the married customers spent much amount on all kinds of products.</a:t>
            </a:r>
          </a:p>
          <a:p>
            <a:r>
              <a:rPr lang="en-US" dirty="0"/>
              <a:t>The amount spent on meat products is also high for all categories in marital status.</a:t>
            </a:r>
          </a:p>
          <a:p>
            <a:r>
              <a:rPr lang="en-US" dirty="0"/>
              <a:t>So, increasing the range of wines can maintain the ideal customers who buy wines.</a:t>
            </a:r>
          </a:p>
          <a:p>
            <a:r>
              <a:rPr lang="en-US" dirty="0"/>
              <a:t>Also, including offers for wines like a discount when customers buy in high amounts can further increase sales.</a:t>
            </a:r>
          </a:p>
          <a:p>
            <a:r>
              <a:rPr lang="en-US" dirty="0"/>
              <a:t>Married and together customers seem to be ideal customers.</a:t>
            </a:r>
          </a:p>
        </p:txBody>
      </p:sp>
    </p:spTree>
    <p:extLst>
      <p:ext uri="{BB962C8B-B14F-4D97-AF65-F5344CB8AC3E}">
        <p14:creationId xmlns:p14="http://schemas.microsoft.com/office/powerpoint/2010/main" val="72756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CC56-B98E-2C47-B28B-59B3D5A1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5A490-A51B-D84E-A041-B0E81D151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57D7D-A98B-B94D-A72F-7F0D95773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9" y="0"/>
            <a:ext cx="1208876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4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05A9-FC77-0E47-93D3-187762D6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Amount spent based on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48B7-8573-2E40-A7FB-BFC032C47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age group of 20-40 are spending much amount on Wines.</a:t>
            </a:r>
          </a:p>
          <a:p>
            <a:r>
              <a:rPr lang="en-US" dirty="0"/>
              <a:t>The amount spent on meat is also high for the same age group.</a:t>
            </a:r>
          </a:p>
          <a:p>
            <a:r>
              <a:rPr lang="en-US" dirty="0"/>
              <a:t>For the age group 40-60 are also spending on wines and meat products.</a:t>
            </a:r>
          </a:p>
          <a:p>
            <a:r>
              <a:rPr lang="en-US" dirty="0"/>
              <a:t>These are the ideal groups of customers in age group.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1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87D6E0-899C-CA41-A969-034EAEB4F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144" y="0"/>
            <a:ext cx="97753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2981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{66287E32-64A1-5849-8FE4-E438282C9A14}tf10001079</Template>
  <TotalTime>2553</TotalTime>
  <Words>1011</Words>
  <Application>Microsoft Macintosh PowerPoint</Application>
  <PresentationFormat>Widescreen</PresentationFormat>
  <Paragraphs>73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Century Gothic</vt:lpstr>
      <vt:lpstr>Vapor Trail</vt:lpstr>
      <vt:lpstr>CUsTOMER PERSONALITY ANALYSIS</vt:lpstr>
      <vt:lpstr>What is customer personality analysis?</vt:lpstr>
      <vt:lpstr>Important questions to be answered</vt:lpstr>
      <vt:lpstr>PowerPoint Presentation</vt:lpstr>
      <vt:lpstr>PowerPoint Presentation</vt:lpstr>
      <vt:lpstr>Total amount spent by marital status</vt:lpstr>
      <vt:lpstr>PowerPoint Presentation</vt:lpstr>
      <vt:lpstr>Amount spent based on age</vt:lpstr>
      <vt:lpstr>PowerPoint Presentation</vt:lpstr>
      <vt:lpstr>Amount spent on wines by education</vt:lpstr>
      <vt:lpstr>PowerPoint Presentation</vt:lpstr>
      <vt:lpstr>The amount spent by customers by year joined.</vt:lpstr>
      <vt:lpstr>PowerPoint Presentation</vt:lpstr>
      <vt:lpstr>No. of web visits vs no. of web purchases</vt:lpstr>
      <vt:lpstr>PowerPoint Presentation</vt:lpstr>
      <vt:lpstr>PowerPoint Presentation</vt:lpstr>
      <vt:lpstr>PowerPoint Presentation</vt:lpstr>
      <vt:lpstr>Clustering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CUTOMER PERSONALITY ANALYSIS</dc:title>
  <dc:creator>Rajiv Puli</dc:creator>
  <cp:lastModifiedBy>Rajiv Puli</cp:lastModifiedBy>
  <cp:revision>3</cp:revision>
  <dcterms:created xsi:type="dcterms:W3CDTF">2021-12-11T04:29:36Z</dcterms:created>
  <dcterms:modified xsi:type="dcterms:W3CDTF">2021-12-12T23:04:42Z</dcterms:modified>
</cp:coreProperties>
</file>