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sldIdLst>
    <p:sldId id="259" r:id="rId3"/>
    <p:sldId id="261" r:id="rId4"/>
    <p:sldId id="262" r:id="rId5"/>
    <p:sldId id="263" r:id="rId6"/>
    <p:sldId id="264" r:id="rId7"/>
    <p:sldId id="272" r:id="rId8"/>
    <p:sldId id="273" r:id="rId9"/>
    <p:sldId id="274" r:id="rId10"/>
    <p:sldId id="275" r:id="rId11"/>
    <p:sldId id="278" r:id="rId12"/>
    <p:sldId id="276" r:id="rId13"/>
    <p:sldId id="277" r:id="rId14"/>
    <p:sldId id="279" r:id="rId15"/>
    <p:sldId id="280" r:id="rId16"/>
    <p:sldId id="281"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Lst>
        </p14:section>
        <p14:section name="Status Update" id="{521DEF98-8796-4632-831A-16252E9A6054}">
          <p14:sldIdLst>
            <p14:sldId id="262"/>
            <p14:sldId id="263"/>
          </p14:sldIdLst>
        </p14:section>
        <p14:section name="Timeline" id="{CF24EBA6-C924-424D-AC31-A4B9992A87E0}">
          <p14:sldIdLst>
            <p14:sldId id="264"/>
            <p14:sldId id="272"/>
            <p14:sldId id="273"/>
            <p14:sldId id="274"/>
            <p14:sldId id="275"/>
            <p14:sldId id="278"/>
            <p14:sldId id="276"/>
            <p14:sldId id="277"/>
            <p14:sldId id="279"/>
            <p14:sldId id="280"/>
            <p14:sldId id="281"/>
            <p14:sldId id="282"/>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187" autoAdjust="0"/>
  </p:normalViewPr>
  <p:slideViewPr>
    <p:cSldViewPr>
      <p:cViewPr varScale="1">
        <p:scale>
          <a:sx n="74" d="100"/>
          <a:sy n="74" d="100"/>
        </p:scale>
        <p:origin x="1290" y="5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5/11/2017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238036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90970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403756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extLst>
      <p:ext uri="{BB962C8B-B14F-4D97-AF65-F5344CB8AC3E}">
        <p14:creationId xmlns:p14="http://schemas.microsoft.com/office/powerpoint/2010/main" val="262011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Duplicate this slide as necessary if there is more than one issue.</a:t>
            </a:r>
          </a:p>
          <a:p>
            <a:r>
              <a:rPr lang="en-US" dirty="0" smtClean="0"/>
              <a:t>This and related slides</a:t>
            </a:r>
            <a:r>
              <a:rPr lang="en-US" baseline="0" dirty="0" smtClean="0"/>
              <a:t> can be moved to the appendix or hidden if necessary.</a:t>
            </a:r>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extLst>
      <p:ext uri="{BB962C8B-B14F-4D97-AF65-F5344CB8AC3E}">
        <p14:creationId xmlns:p14="http://schemas.microsoft.com/office/powerpoint/2010/main" val="486328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following slides</a:t>
            </a:r>
            <a:r>
              <a:rPr lang="en-US" baseline="0" dirty="0" smtClean="0"/>
              <a:t> show several examples of timelines using SmartArt graphics.</a:t>
            </a:r>
            <a:endParaRPr lang="en-US" dirty="0" smtClean="0"/>
          </a:p>
          <a:p>
            <a:r>
              <a:rPr lang="en-US" dirty="0" smtClean="0"/>
              <a:t>Include a timeline for the project, clearly marking milestones,</a:t>
            </a:r>
            <a:r>
              <a:rPr lang="en-US" baseline="0" dirty="0" smtClean="0"/>
              <a:t> important dates, </a:t>
            </a:r>
            <a:r>
              <a:rPr lang="en-US" dirty="0" smtClean="0"/>
              <a:t>and highlight where the project is now.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extLst>
      <p:ext uri="{BB962C8B-B14F-4D97-AF65-F5344CB8AC3E}">
        <p14:creationId xmlns:p14="http://schemas.microsoft.com/office/powerpoint/2010/main" val="1838495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5/11/2017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5/11/2017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5/11/2017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5/11/2017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5/11/2017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5/11/2017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err="1" smtClean="0"/>
              <a:t>UpX</a:t>
            </a:r>
            <a:r>
              <a:rPr lang="en-US" dirty="0" smtClean="0"/>
              <a:t> Academy – Airlines Project</a:t>
            </a:r>
            <a:endParaRPr lang="en-US" dirty="0"/>
          </a:p>
        </p:txBody>
      </p:sp>
      <p:sp>
        <p:nvSpPr>
          <p:cNvPr id="3" name="Subtitle 2"/>
          <p:cNvSpPr>
            <a:spLocks noGrp="1"/>
          </p:cNvSpPr>
          <p:nvPr>
            <p:ph type="body" idx="1"/>
            <p:custDataLst>
              <p:tags r:id="rId3"/>
            </p:custDataLst>
          </p:nvPr>
        </p:nvSpPr>
        <p:spPr/>
        <p:txBody>
          <a:bodyPr/>
          <a:lstStyle/>
          <a:p>
            <a:r>
              <a:rPr lang="en-US" dirty="0" smtClean="0"/>
              <a:t>Bangalore Team</a:t>
            </a:r>
            <a:endParaRPr lang="en-US" dirty="0" smtClean="0"/>
          </a:p>
          <a:p>
            <a:r>
              <a:rPr lang="en-US" dirty="0" smtClean="0"/>
              <a:t>March 2017 Batch : Submitted May 2017</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for EV carrier</a:t>
            </a:r>
            <a:endParaRPr lang="en-IN" dirty="0"/>
          </a:p>
        </p:txBody>
      </p:sp>
      <p:pic>
        <p:nvPicPr>
          <p:cNvPr id="4" name="Content Placeholder 3"/>
          <p:cNvPicPr>
            <a:picLocks noGrp="1" noChangeAspect="1"/>
          </p:cNvPicPr>
          <p:nvPr>
            <p:ph idx="1"/>
          </p:nvPr>
        </p:nvPicPr>
        <p:blipFill>
          <a:blip r:embed="rId2"/>
          <a:stretch>
            <a:fillRect/>
          </a:stretch>
        </p:blipFill>
        <p:spPr>
          <a:xfrm>
            <a:off x="2152278" y="1828800"/>
            <a:ext cx="4839443" cy="4297363"/>
          </a:xfrm>
          <a:prstGeom prst="rect">
            <a:avLst/>
          </a:prstGeom>
        </p:spPr>
      </p:pic>
    </p:spTree>
    <p:extLst>
      <p:ext uri="{BB962C8B-B14F-4D97-AF65-F5344CB8AC3E}">
        <p14:creationId xmlns:p14="http://schemas.microsoft.com/office/powerpoint/2010/main" val="121613800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Arrival delays by destination</a:t>
            </a:r>
            <a:endParaRPr lang="en-IN" dirty="0"/>
          </a:p>
        </p:txBody>
      </p:sp>
      <p:pic>
        <p:nvPicPr>
          <p:cNvPr id="4" name="Content Placeholder 3"/>
          <p:cNvPicPr>
            <a:picLocks noGrp="1" noChangeAspect="1"/>
          </p:cNvPicPr>
          <p:nvPr>
            <p:ph idx="1"/>
          </p:nvPr>
        </p:nvPicPr>
        <p:blipFill>
          <a:blip r:embed="rId2"/>
          <a:stretch>
            <a:fillRect/>
          </a:stretch>
        </p:blipFill>
        <p:spPr>
          <a:xfrm>
            <a:off x="457200" y="1915479"/>
            <a:ext cx="8229600" cy="4124005"/>
          </a:xfrm>
          <a:prstGeom prst="rect">
            <a:avLst/>
          </a:prstGeom>
        </p:spPr>
      </p:pic>
      <p:sp>
        <p:nvSpPr>
          <p:cNvPr id="5" name="TextBox 4"/>
          <p:cNvSpPr txBox="1"/>
          <p:nvPr/>
        </p:nvSpPr>
        <p:spPr>
          <a:xfrm>
            <a:off x="228600" y="6172200"/>
            <a:ext cx="8610600" cy="646331"/>
          </a:xfrm>
          <a:prstGeom prst="rect">
            <a:avLst/>
          </a:prstGeom>
          <a:noFill/>
        </p:spPr>
        <p:txBody>
          <a:bodyPr wrap="square" rtlCol="0">
            <a:spAutoFit/>
          </a:bodyPr>
          <a:lstStyle/>
          <a:p>
            <a:r>
              <a:rPr lang="en-US" b="1" u="sng" dirty="0" smtClean="0"/>
              <a:t>Insight: </a:t>
            </a:r>
            <a:r>
              <a:rPr lang="en-US" dirty="0" smtClean="0"/>
              <a:t>TUL, TVC and TYS are destinations with the highest arrival delay whereas ANC and STT are performing very well with least delay</a:t>
            </a:r>
            <a:endParaRPr lang="en-IN" b="1" u="sng" dirty="0"/>
          </a:p>
        </p:txBody>
      </p:sp>
    </p:spTree>
    <p:extLst>
      <p:ext uri="{BB962C8B-B14F-4D97-AF65-F5344CB8AC3E}">
        <p14:creationId xmlns:p14="http://schemas.microsoft.com/office/powerpoint/2010/main" val="176771983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Traffic</a:t>
            </a:r>
            <a:endParaRPr lang="en-IN" dirty="0"/>
          </a:p>
        </p:txBody>
      </p:sp>
      <p:pic>
        <p:nvPicPr>
          <p:cNvPr id="4" name="Content Placeholder 3"/>
          <p:cNvPicPr>
            <a:picLocks noGrp="1" noChangeAspect="1"/>
          </p:cNvPicPr>
          <p:nvPr>
            <p:ph idx="1"/>
          </p:nvPr>
        </p:nvPicPr>
        <p:blipFill>
          <a:blip r:embed="rId2"/>
          <a:stretch>
            <a:fillRect/>
          </a:stretch>
        </p:blipFill>
        <p:spPr>
          <a:xfrm>
            <a:off x="412038" y="1676401"/>
            <a:ext cx="6579312" cy="3639344"/>
          </a:xfrm>
          <a:prstGeom prst="rect">
            <a:avLst/>
          </a:prstGeom>
        </p:spPr>
      </p:pic>
      <p:pic>
        <p:nvPicPr>
          <p:cNvPr id="5" name="Picture 4"/>
          <p:cNvPicPr>
            <a:picLocks noChangeAspect="1"/>
          </p:cNvPicPr>
          <p:nvPr/>
        </p:nvPicPr>
        <p:blipFill>
          <a:blip r:embed="rId3"/>
          <a:stretch>
            <a:fillRect/>
          </a:stretch>
        </p:blipFill>
        <p:spPr>
          <a:xfrm>
            <a:off x="412038" y="5276850"/>
            <a:ext cx="6038850" cy="1581150"/>
          </a:xfrm>
          <a:prstGeom prst="rect">
            <a:avLst/>
          </a:prstGeom>
        </p:spPr>
      </p:pic>
      <p:sp>
        <p:nvSpPr>
          <p:cNvPr id="6" name="TextBox 5"/>
          <p:cNvSpPr txBox="1"/>
          <p:nvPr/>
        </p:nvSpPr>
        <p:spPr>
          <a:xfrm>
            <a:off x="5486400" y="1371600"/>
            <a:ext cx="3429000" cy="2585323"/>
          </a:xfrm>
          <a:prstGeom prst="rect">
            <a:avLst/>
          </a:prstGeom>
          <a:noFill/>
        </p:spPr>
        <p:txBody>
          <a:bodyPr wrap="square" rtlCol="0">
            <a:spAutoFit/>
          </a:bodyPr>
          <a:lstStyle/>
          <a:p>
            <a:r>
              <a:rPr lang="en-US" b="1" u="sng" dirty="0" smtClean="0"/>
              <a:t>Insight:</a:t>
            </a:r>
            <a:r>
              <a:rPr lang="en-US" dirty="0" smtClean="0"/>
              <a:t> While UA, B6, EV and DL carriers have the highest number of flights totally; specific flights that have the highest number of movement is for AA carrier with flight numbers 59, 119 and 1611 travelling daily from JFK, EWR and LGA airports</a:t>
            </a:r>
            <a:endParaRPr lang="en-IN" b="1" u="sng" dirty="0"/>
          </a:p>
        </p:txBody>
      </p:sp>
    </p:spTree>
    <p:extLst>
      <p:ext uri="{BB962C8B-B14F-4D97-AF65-F5344CB8AC3E}">
        <p14:creationId xmlns:p14="http://schemas.microsoft.com/office/powerpoint/2010/main" val="263477662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Airline traffic by carrier – across all four quarters</a:t>
            </a:r>
            <a:endParaRPr lang="en-IN" dirty="0"/>
          </a:p>
        </p:txBody>
      </p:sp>
      <p:pic>
        <p:nvPicPr>
          <p:cNvPr id="4" name="Content Placeholder 3"/>
          <p:cNvPicPr>
            <a:picLocks noGrp="1" noChangeAspect="1"/>
          </p:cNvPicPr>
          <p:nvPr>
            <p:ph idx="1"/>
          </p:nvPr>
        </p:nvPicPr>
        <p:blipFill>
          <a:blip r:embed="rId2"/>
          <a:stretch>
            <a:fillRect/>
          </a:stretch>
        </p:blipFill>
        <p:spPr>
          <a:xfrm>
            <a:off x="0" y="1905000"/>
            <a:ext cx="5676900" cy="2667000"/>
          </a:xfrm>
          <a:prstGeom prst="rect">
            <a:avLst/>
          </a:prstGeom>
        </p:spPr>
      </p:pic>
      <p:pic>
        <p:nvPicPr>
          <p:cNvPr id="5" name="Picture 4"/>
          <p:cNvPicPr>
            <a:picLocks noChangeAspect="1"/>
          </p:cNvPicPr>
          <p:nvPr/>
        </p:nvPicPr>
        <p:blipFill>
          <a:blip r:embed="rId3"/>
          <a:stretch>
            <a:fillRect/>
          </a:stretch>
        </p:blipFill>
        <p:spPr>
          <a:xfrm>
            <a:off x="4724400" y="2162175"/>
            <a:ext cx="3057525" cy="4238625"/>
          </a:xfrm>
          <a:prstGeom prst="rect">
            <a:avLst/>
          </a:prstGeom>
        </p:spPr>
      </p:pic>
      <p:sp>
        <p:nvSpPr>
          <p:cNvPr id="6" name="TextBox 5"/>
          <p:cNvSpPr txBox="1"/>
          <p:nvPr/>
        </p:nvSpPr>
        <p:spPr>
          <a:xfrm>
            <a:off x="152400" y="4724400"/>
            <a:ext cx="4267200" cy="2031325"/>
          </a:xfrm>
          <a:prstGeom prst="rect">
            <a:avLst/>
          </a:prstGeom>
          <a:noFill/>
        </p:spPr>
        <p:txBody>
          <a:bodyPr wrap="square" rtlCol="0">
            <a:spAutoFit/>
          </a:bodyPr>
          <a:lstStyle/>
          <a:p>
            <a:r>
              <a:rPr lang="en-US" b="1" u="sng" dirty="0" smtClean="0"/>
              <a:t>Insight: </a:t>
            </a:r>
            <a:r>
              <a:rPr lang="en-US" dirty="0" smtClean="0"/>
              <a:t>Carriers UA, B6, EV and DL have the highest traffic across all four quarters.  Also Q1 seems to be lowest in terms of traffic.  It could be due to lean tourist traffic as it comes after a peak vacation season (Q4) and before another peak season (Q2)</a:t>
            </a:r>
            <a:endParaRPr lang="en-IN" b="1" u="sng" dirty="0"/>
          </a:p>
        </p:txBody>
      </p:sp>
    </p:spTree>
    <p:extLst>
      <p:ext uri="{BB962C8B-B14F-4D97-AF65-F5344CB8AC3E}">
        <p14:creationId xmlns:p14="http://schemas.microsoft.com/office/powerpoint/2010/main" val="227100222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numbers with highest movement</a:t>
            </a:r>
            <a:endParaRPr lang="en-IN" dirty="0"/>
          </a:p>
        </p:txBody>
      </p:sp>
      <p:pic>
        <p:nvPicPr>
          <p:cNvPr id="4" name="Content Placeholder 3"/>
          <p:cNvPicPr>
            <a:picLocks noGrp="1" noChangeAspect="1"/>
          </p:cNvPicPr>
          <p:nvPr>
            <p:ph idx="1"/>
          </p:nvPr>
        </p:nvPicPr>
        <p:blipFill>
          <a:blip r:embed="rId2"/>
          <a:stretch>
            <a:fillRect/>
          </a:stretch>
        </p:blipFill>
        <p:spPr>
          <a:xfrm>
            <a:off x="685800" y="1828800"/>
            <a:ext cx="1798896" cy="4297363"/>
          </a:xfrm>
          <a:prstGeom prst="rect">
            <a:avLst/>
          </a:prstGeom>
        </p:spPr>
      </p:pic>
      <p:sp>
        <p:nvSpPr>
          <p:cNvPr id="5" name="TextBox 4"/>
          <p:cNvSpPr txBox="1"/>
          <p:nvPr/>
        </p:nvSpPr>
        <p:spPr>
          <a:xfrm>
            <a:off x="3581400" y="1828800"/>
            <a:ext cx="5334000" cy="646331"/>
          </a:xfrm>
          <a:prstGeom prst="rect">
            <a:avLst/>
          </a:prstGeom>
          <a:noFill/>
        </p:spPr>
        <p:txBody>
          <a:bodyPr wrap="square" rtlCol="0">
            <a:spAutoFit/>
          </a:bodyPr>
          <a:lstStyle/>
          <a:p>
            <a:r>
              <a:rPr lang="en-US" b="1" u="sng" dirty="0" smtClean="0"/>
              <a:t>Insight: </a:t>
            </a:r>
            <a:r>
              <a:rPr lang="en-US" dirty="0" smtClean="0"/>
              <a:t>MQ and B6 carriers have the highest usage of the same tail number.</a:t>
            </a:r>
            <a:endParaRPr lang="en-IN" b="1" u="sng" dirty="0"/>
          </a:p>
        </p:txBody>
      </p:sp>
    </p:spTree>
    <p:extLst>
      <p:ext uri="{BB962C8B-B14F-4D97-AF65-F5344CB8AC3E}">
        <p14:creationId xmlns:p14="http://schemas.microsoft.com/office/powerpoint/2010/main" val="122714507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Airline flights that </a:t>
            </a:r>
            <a:r>
              <a:rPr lang="en-IN" dirty="0"/>
              <a:t>cover </a:t>
            </a:r>
            <a:r>
              <a:rPr lang="en-IN" dirty="0" smtClean="0"/>
              <a:t>maximum distance</a:t>
            </a:r>
            <a:endParaRPr lang="en-IN" dirty="0"/>
          </a:p>
        </p:txBody>
      </p:sp>
      <p:pic>
        <p:nvPicPr>
          <p:cNvPr id="4" name="Content Placeholder 3"/>
          <p:cNvPicPr>
            <a:picLocks noGrp="1" noChangeAspect="1"/>
          </p:cNvPicPr>
          <p:nvPr>
            <p:ph idx="1"/>
          </p:nvPr>
        </p:nvPicPr>
        <p:blipFill>
          <a:blip r:embed="rId2"/>
          <a:stretch>
            <a:fillRect/>
          </a:stretch>
        </p:blipFill>
        <p:spPr>
          <a:xfrm>
            <a:off x="609600" y="1408452"/>
            <a:ext cx="5695950" cy="3692979"/>
          </a:xfrm>
          <a:prstGeom prst="rect">
            <a:avLst/>
          </a:prstGeom>
        </p:spPr>
      </p:pic>
      <p:sp>
        <p:nvSpPr>
          <p:cNvPr id="5" name="TextBox 4"/>
          <p:cNvSpPr txBox="1"/>
          <p:nvPr/>
        </p:nvSpPr>
        <p:spPr>
          <a:xfrm>
            <a:off x="381000" y="5181600"/>
            <a:ext cx="7848600" cy="369332"/>
          </a:xfrm>
          <a:prstGeom prst="rect">
            <a:avLst/>
          </a:prstGeom>
          <a:noFill/>
        </p:spPr>
        <p:txBody>
          <a:bodyPr wrap="square" rtlCol="0">
            <a:spAutoFit/>
          </a:bodyPr>
          <a:lstStyle/>
          <a:p>
            <a:r>
              <a:rPr lang="en-US" b="1" u="sng" dirty="0" smtClean="0"/>
              <a:t>Insight: </a:t>
            </a:r>
            <a:r>
              <a:rPr lang="en-US" dirty="0" smtClean="0"/>
              <a:t>The HA carrier covers the maximum distance</a:t>
            </a:r>
            <a:endParaRPr lang="en-IN" b="1" u="sng" dirty="0"/>
          </a:p>
        </p:txBody>
      </p:sp>
    </p:spTree>
    <p:extLst>
      <p:ext uri="{BB962C8B-B14F-4D97-AF65-F5344CB8AC3E}">
        <p14:creationId xmlns:p14="http://schemas.microsoft.com/office/powerpoint/2010/main" val="380476017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Insights</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EWR : Newark Liberty International airport needs to do a better job of improving the delay times of flights flying from there.  </a:t>
            </a:r>
          </a:p>
          <a:p>
            <a:r>
              <a:rPr lang="en-US" dirty="0" smtClean="0"/>
              <a:t>They can start by addressing carriers EV, B6, UA and DL and try to focus on their carriers to improve their departure delay times</a:t>
            </a:r>
          </a:p>
          <a:p>
            <a:r>
              <a:rPr lang="en-US" dirty="0" smtClean="0"/>
              <a:t>All three airports can be better organized to anticipate more traffic in June, July and December.  By being better prepared they can reduce delays during these times of the year</a:t>
            </a:r>
          </a:p>
          <a:p>
            <a:r>
              <a:rPr lang="en-US" dirty="0" smtClean="0"/>
              <a:t>Also more airline staff can be present in the day from the 1700 </a:t>
            </a:r>
            <a:r>
              <a:rPr lang="en-US" dirty="0" err="1" smtClean="0"/>
              <a:t>hrs</a:t>
            </a:r>
            <a:r>
              <a:rPr lang="en-US" dirty="0" smtClean="0"/>
              <a:t> to 2100 </a:t>
            </a:r>
            <a:r>
              <a:rPr lang="en-US" dirty="0" err="1" smtClean="0"/>
              <a:t>hrs</a:t>
            </a:r>
            <a:r>
              <a:rPr lang="en-US" dirty="0" smtClean="0"/>
              <a:t> segment.  Since more people seem to travel during that time of the day – more streamlining of resources and provisioning of additional resources to tide over this peak surge may be introduced at that time.</a:t>
            </a:r>
          </a:p>
          <a:p>
            <a:r>
              <a:rPr lang="en-US" dirty="0" smtClean="0"/>
              <a:t>Carriers UA and B6 – although having the highest number of traffic in a year – seem to be having a reasonably healthy delay time as compared to carriers </a:t>
            </a:r>
            <a:r>
              <a:rPr lang="en-US" dirty="0"/>
              <a:t>EV, F9, FL and </a:t>
            </a:r>
            <a:r>
              <a:rPr lang="en-US" dirty="0" smtClean="0"/>
              <a:t>YV.  There could be some best practices that the later could learn from the former in terms of controlling their delay times.  Having said that B6 and UA don’t seem to be contributing well to the EWR airports overall delay times.  EWR itself needs to do some deep dive as the reasons could be beyond the airlines control.</a:t>
            </a:r>
            <a:endParaRPr lang="en-IN" dirty="0"/>
          </a:p>
        </p:txBody>
      </p:sp>
    </p:spTree>
    <p:extLst>
      <p:ext uri="{BB962C8B-B14F-4D97-AF65-F5344CB8AC3E}">
        <p14:creationId xmlns:p14="http://schemas.microsoft.com/office/powerpoint/2010/main" val="40827770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r>
              <a:rPr lang="en-US" dirty="0" smtClean="0"/>
              <a:t>Team</a:t>
            </a:r>
          </a:p>
          <a:p>
            <a:pPr marL="0" indent="0">
              <a:buNone/>
            </a:pPr>
            <a:endParaRPr lang="en-US" dirty="0" smtClean="0"/>
          </a:p>
          <a:p>
            <a:r>
              <a:rPr lang="en-US" dirty="0" smtClean="0"/>
              <a:t>Airlines Dataset</a:t>
            </a:r>
            <a:endParaRPr lang="en-US" dirty="0"/>
          </a:p>
          <a:p>
            <a:endParaRPr lang="en-US" dirty="0"/>
          </a:p>
          <a:p>
            <a:r>
              <a:rPr lang="en-US" dirty="0" smtClean="0"/>
              <a:t>Exploratory Data Analytical questions</a:t>
            </a:r>
            <a:endParaRPr lang="en-US" dirty="0"/>
          </a:p>
          <a:p>
            <a:endParaRPr lang="en-US" dirty="0"/>
          </a:p>
          <a:p>
            <a:r>
              <a:rPr lang="en-US" dirty="0" smtClean="0"/>
              <a:t>Business Insights gained</a:t>
            </a:r>
            <a:endParaRPr lang="en-US"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Team</a:t>
            </a:r>
            <a:endParaRPr lang="en-US" dirty="0"/>
          </a:p>
        </p:txBody>
      </p:sp>
      <p:sp>
        <p:nvSpPr>
          <p:cNvPr id="4" name="Content Placeholder 3"/>
          <p:cNvSpPr>
            <a:spLocks noGrp="1"/>
          </p:cNvSpPr>
          <p:nvPr>
            <p:ph idx="1"/>
          </p:nvPr>
        </p:nvSpPr>
        <p:spPr/>
        <p:txBody>
          <a:bodyPr>
            <a:normAutofit fontScale="92500" lnSpcReduction="10000"/>
          </a:bodyPr>
          <a:lstStyle/>
          <a:p>
            <a:pPr>
              <a:lnSpc>
                <a:spcPct val="150000"/>
              </a:lnSpc>
            </a:pPr>
            <a:r>
              <a:rPr lang="en-US" dirty="0" smtClean="0"/>
              <a:t>The project team consisted of :</a:t>
            </a:r>
          </a:p>
          <a:p>
            <a:pPr lvl="1"/>
            <a:r>
              <a:rPr lang="en-US" dirty="0" smtClean="0"/>
              <a:t>Girish </a:t>
            </a:r>
            <a:r>
              <a:rPr lang="en-US" dirty="0" err="1" smtClean="0"/>
              <a:t>Pujar</a:t>
            </a:r>
            <a:endParaRPr lang="en-US" dirty="0" smtClean="0"/>
          </a:p>
          <a:p>
            <a:pPr lvl="1"/>
            <a:r>
              <a:rPr lang="en-US" dirty="0" smtClean="0"/>
              <a:t>Rajiv </a:t>
            </a:r>
            <a:r>
              <a:rPr lang="en-US" dirty="0" err="1" smtClean="0"/>
              <a:t>Ramanjani</a:t>
            </a:r>
            <a:endParaRPr lang="en-US" dirty="0" smtClean="0"/>
          </a:p>
          <a:p>
            <a:pPr lvl="1"/>
            <a:r>
              <a:rPr lang="en-IN" dirty="0" err="1"/>
              <a:t>Tanguturu</a:t>
            </a:r>
            <a:r>
              <a:rPr lang="en-IN" dirty="0"/>
              <a:t> </a:t>
            </a:r>
            <a:r>
              <a:rPr lang="en-IN" dirty="0" err="1"/>
              <a:t>Anjan</a:t>
            </a:r>
            <a:r>
              <a:rPr lang="en-IN" dirty="0"/>
              <a:t> </a:t>
            </a:r>
            <a:r>
              <a:rPr lang="en-IN" dirty="0" err="1"/>
              <a:t>Vijaya</a:t>
            </a:r>
            <a:r>
              <a:rPr lang="en-IN" dirty="0"/>
              <a:t> Kumar</a:t>
            </a:r>
          </a:p>
          <a:p>
            <a:pPr lvl="1"/>
            <a:r>
              <a:rPr lang="en-US" dirty="0" smtClean="0"/>
              <a:t>Satish </a:t>
            </a:r>
            <a:r>
              <a:rPr lang="en-US" dirty="0" err="1" smtClean="0"/>
              <a:t>Godavarthi</a:t>
            </a:r>
            <a:endParaRPr lang="en-US" dirty="0" smtClean="0"/>
          </a:p>
          <a:p>
            <a:pPr lvl="1"/>
            <a:r>
              <a:rPr lang="en-US" dirty="0" err="1" smtClean="0"/>
              <a:t>Jayashree</a:t>
            </a:r>
            <a:endParaRPr lang="en-US" dirty="0" smtClean="0"/>
          </a:p>
          <a:p>
            <a:pPr lvl="1"/>
            <a:r>
              <a:rPr lang="en-US" dirty="0" err="1" smtClean="0"/>
              <a:t>Sujit</a:t>
            </a:r>
            <a:endParaRPr lang="en-US" dirty="0" smtClean="0"/>
          </a:p>
          <a:p>
            <a:pPr lvl="1"/>
            <a:r>
              <a:rPr lang="en-US" dirty="0" err="1" smtClean="0"/>
              <a:t>Vybhav</a:t>
            </a:r>
            <a:endParaRPr lang="en-US" dirty="0" smtClean="0"/>
          </a:p>
          <a:p>
            <a:pPr lvl="1"/>
            <a:r>
              <a:rPr lang="en-US" dirty="0" smtClean="0"/>
              <a:t>Praveen</a:t>
            </a:r>
          </a:p>
          <a:p>
            <a:pPr lvl="1"/>
            <a:r>
              <a:rPr lang="en-US" dirty="0" smtClean="0"/>
              <a:t>Constance</a:t>
            </a:r>
          </a:p>
          <a:p>
            <a:pPr lvl="1"/>
            <a:r>
              <a:rPr lang="en-US" dirty="0" smtClean="0"/>
              <a:t>Kiran</a:t>
            </a:r>
          </a:p>
          <a:p>
            <a:pPr lvl="1"/>
            <a:endParaRPr lang="en-US"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Airlines Dataset</a:t>
            </a:r>
            <a:endParaRPr lang="en-US" dirty="0"/>
          </a:p>
        </p:txBody>
      </p:sp>
      <p:sp>
        <p:nvSpPr>
          <p:cNvPr id="5" name="Content Placeholder 4"/>
          <p:cNvSpPr>
            <a:spLocks noGrp="1"/>
          </p:cNvSpPr>
          <p:nvPr>
            <p:ph idx="1"/>
          </p:nvPr>
        </p:nvSpPr>
        <p:spPr/>
        <p:txBody>
          <a:bodyPr/>
          <a:lstStyle/>
          <a:p>
            <a:pPr>
              <a:lnSpc>
                <a:spcPct val="150000"/>
              </a:lnSpc>
            </a:pPr>
            <a:r>
              <a:rPr lang="en-US" dirty="0" smtClean="0"/>
              <a:t>The Airlines Dataset consisted of data organized by the following fields:</a:t>
            </a:r>
            <a:endParaRPr lang="en-US" dirty="0"/>
          </a:p>
          <a:p>
            <a:pPr lvl="1"/>
            <a:r>
              <a:rPr lang="en-US" dirty="0" smtClean="0"/>
              <a:t>Year, Month, Day, Departure Time, Scheduled Departure Time, Departure Delay, Arrival Time, Scheduled Arrival Time, Arrival Delay, Carrier, Flight, Tail Number, Origin, Destination, Air Time, Distance, Hour, Minute, Time Hour</a:t>
            </a: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2800" dirty="0" smtClean="0"/>
              <a:t>Exploratory Questions around Data Set</a:t>
            </a:r>
            <a:endParaRPr lang="en-US" sz="2800" dirty="0"/>
          </a:p>
        </p:txBody>
      </p:sp>
      <p:sp>
        <p:nvSpPr>
          <p:cNvPr id="3" name="Content Placeholder 2"/>
          <p:cNvSpPr>
            <a:spLocks noGrp="1"/>
          </p:cNvSpPr>
          <p:nvPr>
            <p:ph idx="1"/>
          </p:nvPr>
        </p:nvSpPr>
        <p:spPr/>
        <p:txBody>
          <a:bodyPr>
            <a:normAutofit fontScale="62500" lnSpcReduction="20000"/>
          </a:bodyPr>
          <a:lstStyle/>
          <a:p>
            <a:r>
              <a:rPr lang="en-IN" dirty="0"/>
              <a:t>Which Airport has the highest arrival and departure delay and what is the comparison with other </a:t>
            </a:r>
            <a:r>
              <a:rPr lang="en-IN" dirty="0" smtClean="0"/>
              <a:t>airports?</a:t>
            </a:r>
            <a:endParaRPr lang="en-IN" dirty="0"/>
          </a:p>
          <a:p>
            <a:r>
              <a:rPr lang="en-IN" dirty="0"/>
              <a:t>Which month of the year sees maximum delays?</a:t>
            </a:r>
          </a:p>
          <a:p>
            <a:r>
              <a:rPr lang="en-IN" dirty="0"/>
              <a:t>Which hour of the day sees most </a:t>
            </a:r>
            <a:r>
              <a:rPr lang="en-IN" dirty="0" smtClean="0"/>
              <a:t>delays?</a:t>
            </a:r>
            <a:endParaRPr lang="en-IN" dirty="0"/>
          </a:p>
          <a:p>
            <a:r>
              <a:rPr lang="en-IN" dirty="0"/>
              <a:t>Which Carrier has highest </a:t>
            </a:r>
            <a:r>
              <a:rPr lang="en-IN" dirty="0" smtClean="0"/>
              <a:t>delay?</a:t>
            </a:r>
            <a:endParaRPr lang="en-IN" dirty="0"/>
          </a:p>
          <a:p>
            <a:r>
              <a:rPr lang="en-IN" dirty="0"/>
              <a:t>Top Eight Destinations with the lowest and highest arrival delays</a:t>
            </a:r>
          </a:p>
          <a:p>
            <a:r>
              <a:rPr lang="en-IN" dirty="0"/>
              <a:t>What is the departure delays by airport?</a:t>
            </a:r>
          </a:p>
          <a:p>
            <a:r>
              <a:rPr lang="en-IN" dirty="0"/>
              <a:t>What is the departure delays by carrier in EWR airport?</a:t>
            </a:r>
          </a:p>
          <a:p>
            <a:r>
              <a:rPr lang="en-IN" dirty="0"/>
              <a:t>What is the departure delay trend by </a:t>
            </a:r>
            <a:r>
              <a:rPr lang="en-IN" dirty="0" smtClean="0"/>
              <a:t>month?</a:t>
            </a:r>
            <a:endParaRPr lang="en-IN" dirty="0"/>
          </a:p>
          <a:p>
            <a:r>
              <a:rPr lang="en-IN" dirty="0"/>
              <a:t>Which airline has the highest number of flights? How does it compare to other airlines across each of the four quarters?</a:t>
            </a:r>
          </a:p>
          <a:p>
            <a:r>
              <a:rPr lang="en-IN" dirty="0"/>
              <a:t>Which flight number has the highest movement in each of the airports and which flights have minimum movement?</a:t>
            </a:r>
          </a:p>
          <a:p>
            <a:r>
              <a:rPr lang="en-IN" dirty="0"/>
              <a:t>Which tail number is used most by an airline? How does it compare with other airlines?</a:t>
            </a:r>
          </a:p>
          <a:p>
            <a:r>
              <a:rPr lang="en-IN" dirty="0"/>
              <a:t>Which airline has flights that cover </a:t>
            </a:r>
            <a:r>
              <a:rPr lang="en-IN" dirty="0" smtClean="0"/>
              <a:t>maximum? </a:t>
            </a:r>
            <a:r>
              <a:rPr lang="en-IN" dirty="0"/>
              <a:t>How does it compare to other airlines in different distance segments</a:t>
            </a:r>
            <a:r>
              <a:rPr lang="en-IN" dirty="0" smtClean="0"/>
              <a:t>?</a:t>
            </a:r>
            <a:endParaRPr lang="en-IN"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Airport with the </a:t>
            </a:r>
            <a:r>
              <a:rPr lang="en-IN" dirty="0"/>
              <a:t>highest arrival and departure delay and </a:t>
            </a:r>
            <a:r>
              <a:rPr lang="en-IN" dirty="0" smtClean="0"/>
              <a:t>comparison </a:t>
            </a:r>
            <a:r>
              <a:rPr lang="en-IN" dirty="0"/>
              <a:t>with other </a:t>
            </a:r>
            <a:r>
              <a:rPr lang="en-IN" dirty="0" smtClean="0"/>
              <a:t>airports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228600" y="1920081"/>
            <a:ext cx="3962401" cy="4114800"/>
          </a:xfrm>
          <a:prstGeom prst="rect">
            <a:avLst/>
          </a:prstGeom>
        </p:spPr>
      </p:pic>
      <p:sp>
        <p:nvSpPr>
          <p:cNvPr id="5" name="TextBox 4"/>
          <p:cNvSpPr txBox="1"/>
          <p:nvPr/>
        </p:nvSpPr>
        <p:spPr>
          <a:xfrm>
            <a:off x="457200" y="6324600"/>
            <a:ext cx="8077200" cy="584775"/>
          </a:xfrm>
          <a:prstGeom prst="rect">
            <a:avLst/>
          </a:prstGeom>
          <a:noFill/>
        </p:spPr>
        <p:txBody>
          <a:bodyPr wrap="square" rtlCol="0">
            <a:spAutoFit/>
          </a:bodyPr>
          <a:lstStyle/>
          <a:p>
            <a:r>
              <a:rPr lang="en-US" sz="1600" b="1" u="sng" dirty="0" err="1" smtClean="0"/>
              <a:t>Insight:</a:t>
            </a:r>
            <a:r>
              <a:rPr lang="en-US" sz="1600" dirty="0" err="1" smtClean="0"/>
              <a:t>The</a:t>
            </a:r>
            <a:r>
              <a:rPr lang="en-US" sz="1600" dirty="0" smtClean="0"/>
              <a:t> Newark Liberty International Airport (EWR) has the highest arrival and departure delays – followed by John F Kennedy and then LaGuardia Airport</a:t>
            </a:r>
            <a:endParaRPr lang="en-IN" sz="1600" dirty="0"/>
          </a:p>
        </p:txBody>
      </p:sp>
      <p:pic>
        <p:nvPicPr>
          <p:cNvPr id="6" name="Picture 5"/>
          <p:cNvPicPr>
            <a:picLocks noChangeAspect="1"/>
          </p:cNvPicPr>
          <p:nvPr/>
        </p:nvPicPr>
        <p:blipFill>
          <a:blip r:embed="rId3"/>
          <a:stretch>
            <a:fillRect/>
          </a:stretch>
        </p:blipFill>
        <p:spPr>
          <a:xfrm>
            <a:off x="4067175" y="1936525"/>
            <a:ext cx="5076825" cy="4388075"/>
          </a:xfrm>
          <a:prstGeom prst="rect">
            <a:avLst/>
          </a:prstGeom>
        </p:spPr>
      </p:pic>
    </p:spTree>
    <p:extLst>
      <p:ext uri="{BB962C8B-B14F-4D97-AF65-F5344CB8AC3E}">
        <p14:creationId xmlns:p14="http://schemas.microsoft.com/office/powerpoint/2010/main" val="3986167033"/>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Month </a:t>
            </a:r>
            <a:r>
              <a:rPr lang="en-IN" dirty="0"/>
              <a:t>of the year </a:t>
            </a:r>
            <a:r>
              <a:rPr lang="en-IN" dirty="0" smtClean="0"/>
              <a:t>with </a:t>
            </a:r>
            <a:r>
              <a:rPr lang="en-IN" dirty="0"/>
              <a:t>maximum </a:t>
            </a:r>
            <a:r>
              <a:rPr lang="en-IN" dirty="0" smtClean="0"/>
              <a:t>delays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457200" y="1917833"/>
            <a:ext cx="8229600" cy="4119297"/>
          </a:xfrm>
          <a:prstGeom prst="rect">
            <a:avLst/>
          </a:prstGeom>
        </p:spPr>
      </p:pic>
      <p:sp>
        <p:nvSpPr>
          <p:cNvPr id="5" name="TextBox 4"/>
          <p:cNvSpPr txBox="1"/>
          <p:nvPr/>
        </p:nvSpPr>
        <p:spPr>
          <a:xfrm>
            <a:off x="228600" y="6096000"/>
            <a:ext cx="8686800" cy="646331"/>
          </a:xfrm>
          <a:prstGeom prst="rect">
            <a:avLst/>
          </a:prstGeom>
          <a:noFill/>
        </p:spPr>
        <p:txBody>
          <a:bodyPr wrap="square" rtlCol="0">
            <a:spAutoFit/>
          </a:bodyPr>
          <a:lstStyle/>
          <a:p>
            <a:r>
              <a:rPr lang="en-US" b="1" u="sng" dirty="0" smtClean="0"/>
              <a:t>Insight: </a:t>
            </a:r>
            <a:r>
              <a:rPr lang="en-US" dirty="0" smtClean="0"/>
              <a:t>June, July and December seem to be the months with the highest delays.  This could have to do with the fact that it is the peak vacation season in US</a:t>
            </a:r>
            <a:endParaRPr lang="en-IN" b="1" u="sng" dirty="0"/>
          </a:p>
        </p:txBody>
      </p:sp>
    </p:spTree>
    <p:extLst>
      <p:ext uri="{BB962C8B-B14F-4D97-AF65-F5344CB8AC3E}">
        <p14:creationId xmlns:p14="http://schemas.microsoft.com/office/powerpoint/2010/main" val="64335298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Hour </a:t>
            </a:r>
            <a:r>
              <a:rPr lang="en-IN" dirty="0"/>
              <a:t>of the day </a:t>
            </a:r>
            <a:r>
              <a:rPr lang="en-IN" dirty="0" smtClean="0"/>
              <a:t>with most delays</a:t>
            </a:r>
            <a:endParaRPr lang="en-IN" dirty="0"/>
          </a:p>
        </p:txBody>
      </p:sp>
      <p:pic>
        <p:nvPicPr>
          <p:cNvPr id="4" name="Content Placeholder 3"/>
          <p:cNvPicPr>
            <a:picLocks noGrp="1" noChangeAspect="1"/>
          </p:cNvPicPr>
          <p:nvPr>
            <p:ph idx="1"/>
          </p:nvPr>
        </p:nvPicPr>
        <p:blipFill>
          <a:blip r:embed="rId2"/>
          <a:stretch>
            <a:fillRect/>
          </a:stretch>
        </p:blipFill>
        <p:spPr>
          <a:xfrm>
            <a:off x="457200" y="1958559"/>
            <a:ext cx="8229600" cy="4037845"/>
          </a:xfrm>
          <a:prstGeom prst="rect">
            <a:avLst/>
          </a:prstGeom>
        </p:spPr>
      </p:pic>
      <p:sp>
        <p:nvSpPr>
          <p:cNvPr id="5" name="TextBox 4"/>
          <p:cNvSpPr txBox="1"/>
          <p:nvPr/>
        </p:nvSpPr>
        <p:spPr>
          <a:xfrm>
            <a:off x="228600" y="6172200"/>
            <a:ext cx="8686800" cy="523220"/>
          </a:xfrm>
          <a:prstGeom prst="rect">
            <a:avLst/>
          </a:prstGeom>
          <a:noFill/>
        </p:spPr>
        <p:txBody>
          <a:bodyPr wrap="square" rtlCol="0">
            <a:spAutoFit/>
          </a:bodyPr>
          <a:lstStyle/>
          <a:p>
            <a:r>
              <a:rPr lang="en-US" sz="1400" b="1" u="sng" smtClean="0"/>
              <a:t>Insight: </a:t>
            </a:r>
            <a:r>
              <a:rPr lang="en-US" sz="1400" smtClean="0"/>
              <a:t>Evening 1900 hrs is the time of the day with peak departure delays.  This could have to do with the fact that traffic is very high as people could be leaving from work at that time of day</a:t>
            </a:r>
            <a:endParaRPr lang="en-IN" sz="1400" b="1" u="sng" dirty="0"/>
          </a:p>
        </p:txBody>
      </p:sp>
    </p:spTree>
    <p:extLst>
      <p:ext uri="{BB962C8B-B14F-4D97-AF65-F5344CB8AC3E}">
        <p14:creationId xmlns:p14="http://schemas.microsoft.com/office/powerpoint/2010/main" val="418954293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Carriers with highest delays</a:t>
            </a:r>
            <a:endParaRPr lang="en-IN" dirty="0"/>
          </a:p>
        </p:txBody>
      </p:sp>
      <p:pic>
        <p:nvPicPr>
          <p:cNvPr id="4" name="Content Placeholder 3"/>
          <p:cNvPicPr>
            <a:picLocks noGrp="1" noChangeAspect="1"/>
          </p:cNvPicPr>
          <p:nvPr>
            <p:ph idx="1"/>
          </p:nvPr>
        </p:nvPicPr>
        <p:blipFill>
          <a:blip r:embed="rId2"/>
          <a:stretch>
            <a:fillRect/>
          </a:stretch>
        </p:blipFill>
        <p:spPr>
          <a:xfrm>
            <a:off x="0" y="1524000"/>
            <a:ext cx="4419600" cy="4155720"/>
          </a:xfrm>
          <a:prstGeom prst="rect">
            <a:avLst/>
          </a:prstGeom>
        </p:spPr>
      </p:pic>
      <p:sp>
        <p:nvSpPr>
          <p:cNvPr id="5" name="TextBox 4"/>
          <p:cNvSpPr txBox="1"/>
          <p:nvPr/>
        </p:nvSpPr>
        <p:spPr>
          <a:xfrm>
            <a:off x="304800" y="6248400"/>
            <a:ext cx="8534400" cy="646331"/>
          </a:xfrm>
          <a:prstGeom prst="rect">
            <a:avLst/>
          </a:prstGeom>
          <a:noFill/>
        </p:spPr>
        <p:txBody>
          <a:bodyPr wrap="square" rtlCol="0">
            <a:spAutoFit/>
          </a:bodyPr>
          <a:lstStyle/>
          <a:p>
            <a:r>
              <a:rPr lang="en-US" b="1" u="sng" dirty="0" smtClean="0"/>
              <a:t>Insight: </a:t>
            </a:r>
            <a:r>
              <a:rPr lang="en-US" dirty="0" smtClean="0"/>
              <a:t>Carriers EV, F9, FL and YV have the highest delays whereas AS and HA airlines have the least delays.  In EWR airport EV carrier has highest delays</a:t>
            </a:r>
            <a:endParaRPr lang="en-IN" b="1" u="sng" dirty="0"/>
          </a:p>
        </p:txBody>
      </p:sp>
      <p:pic>
        <p:nvPicPr>
          <p:cNvPr id="6" name="Picture 5"/>
          <p:cNvPicPr>
            <a:picLocks noChangeAspect="1"/>
          </p:cNvPicPr>
          <p:nvPr/>
        </p:nvPicPr>
        <p:blipFill>
          <a:blip r:embed="rId3"/>
          <a:stretch>
            <a:fillRect/>
          </a:stretch>
        </p:blipFill>
        <p:spPr>
          <a:xfrm>
            <a:off x="4419600" y="1418862"/>
            <a:ext cx="4529138" cy="4365996"/>
          </a:xfrm>
          <a:prstGeom prst="rect">
            <a:avLst/>
          </a:prstGeom>
        </p:spPr>
      </p:pic>
    </p:spTree>
    <p:extLst>
      <p:ext uri="{BB962C8B-B14F-4D97-AF65-F5344CB8AC3E}">
        <p14:creationId xmlns:p14="http://schemas.microsoft.com/office/powerpoint/2010/main" val="107177472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1169</Words>
  <Application>Microsoft Office PowerPoint</Application>
  <PresentationFormat>On-screen Show (4:3)</PresentationFormat>
  <Paragraphs>97</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Georgia</vt:lpstr>
      <vt:lpstr>Project Status Report</vt:lpstr>
      <vt:lpstr>UpX Academy – Airlines Project</vt:lpstr>
      <vt:lpstr>Project Overview</vt:lpstr>
      <vt:lpstr>Team</vt:lpstr>
      <vt:lpstr>Description of the Airlines Dataset</vt:lpstr>
      <vt:lpstr>Exploratory Questions around Data Set</vt:lpstr>
      <vt:lpstr>Airport with the highest arrival and departure delay and comparison with other airports </vt:lpstr>
      <vt:lpstr>Month of the year with maximum delays </vt:lpstr>
      <vt:lpstr>Hour of the day with most delays</vt:lpstr>
      <vt:lpstr>Carriers with highest delays</vt:lpstr>
      <vt:lpstr>Trends for EV carrier</vt:lpstr>
      <vt:lpstr>Arrival delays by destination</vt:lpstr>
      <vt:lpstr>Carrier Traffic</vt:lpstr>
      <vt:lpstr>Airline traffic by carrier – across all four quarters</vt:lpstr>
      <vt:lpstr>Tail numbers with highest movement</vt:lpstr>
      <vt:lpstr>Airline flights that cover maximum distance</vt:lpstr>
      <vt:lpstr>Overall Insights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2017-05-11T16:51:32Z</dcterms:created>
  <dcterms:modified xsi:type="dcterms:W3CDTF">2017-05-11T18:17:04Z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