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sldIdLst>
    <p:sldId id="259" r:id="rId3"/>
    <p:sldId id="261" r:id="rId4"/>
    <p:sldId id="262" r:id="rId5"/>
    <p:sldId id="263" r:id="rId6"/>
    <p:sldId id="264" r:id="rId7"/>
    <p:sldId id="283" r:id="rId8"/>
    <p:sldId id="272" r:id="rId9"/>
    <p:sldId id="286" r:id="rId10"/>
    <p:sldId id="287" r:id="rId11"/>
    <p:sldId id="284" r:id="rId12"/>
    <p:sldId id="285" r:id="rId13"/>
    <p:sldId id="288" r:id="rId14"/>
    <p:sldId id="273" r:id="rId15"/>
    <p:sldId id="289" r:id="rId16"/>
    <p:sldId id="274" r:id="rId17"/>
    <p:sldId id="280" r:id="rId18"/>
    <p:sldId id="281" r:id="rId19"/>
    <p:sldId id="290" r:id="rId20"/>
    <p:sldId id="282" r:id="rId21"/>
    <p:sldId id="291" r:id="rId22"/>
    <p:sldId id="29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Lst>
        </p14:section>
        <p14:section name="Status Update" id="{521DEF98-8796-4632-831A-16252E9A6054}">
          <p14:sldIdLst>
            <p14:sldId id="262"/>
            <p14:sldId id="263"/>
          </p14:sldIdLst>
        </p14:section>
        <p14:section name="Timeline" id="{CF24EBA6-C924-424D-AC31-A4B9992A87E0}">
          <p14:sldIdLst>
            <p14:sldId id="264"/>
            <p14:sldId id="283"/>
            <p14:sldId id="272"/>
            <p14:sldId id="286"/>
            <p14:sldId id="287"/>
            <p14:sldId id="284"/>
            <p14:sldId id="285"/>
            <p14:sldId id="288"/>
            <p14:sldId id="273"/>
            <p14:sldId id="289"/>
            <p14:sldId id="274"/>
            <p14:sldId id="280"/>
            <p14:sldId id="281"/>
            <p14:sldId id="290"/>
            <p14:sldId id="282"/>
            <p14:sldId id="291"/>
            <p14:sldId id="292"/>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187" autoAdjust="0"/>
  </p:normalViewPr>
  <p:slideViewPr>
    <p:cSldViewPr>
      <p:cViewPr varScale="1">
        <p:scale>
          <a:sx n="105" d="100"/>
          <a:sy n="105" d="100"/>
        </p:scale>
        <p:origin x="414" y="5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5/20/2017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238036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to give updates for project</a:t>
            </a:r>
            <a:r>
              <a:rPr lang="en-US" baseline="0" dirty="0"/>
              <a:t> milestones.</a:t>
            </a:r>
            <a:endParaRPr lang="en-US" dirty="0"/>
          </a:p>
          <a:p>
            <a:endParaRPr lang="en-US" baseline="0" dirty="0"/>
          </a:p>
          <a:p>
            <a:pPr lvl="0"/>
            <a:r>
              <a:rPr lang="en-US" sz="1000" b="1" dirty="0"/>
              <a:t>Sections</a:t>
            </a:r>
            <a:endParaRPr lang="en-US" sz="1000" b="0" dirty="0"/>
          </a:p>
          <a:p>
            <a:pPr lvl="0"/>
            <a:r>
              <a:rPr lang="en-US" sz="1000" b="0" dirty="0"/>
              <a:t>Right-click on a slide to add sections.</a:t>
            </a:r>
            <a:r>
              <a:rPr lang="en-US" sz="1000" b="0" baseline="0" dirty="0"/>
              <a:t> Sections can help to organize your slides or facilitate collaboration between multiple authors.</a:t>
            </a:r>
            <a:endParaRPr lang="en-US" sz="1000" b="0" dirty="0"/>
          </a:p>
          <a:p>
            <a:pPr lvl="0"/>
            <a:endParaRPr lang="en-US" sz="1000" b="1" dirty="0"/>
          </a:p>
          <a:p>
            <a:pPr lvl="0"/>
            <a:r>
              <a:rPr lang="en-US" sz="1000" b="1" dirty="0"/>
              <a:t>Notes</a:t>
            </a:r>
          </a:p>
          <a:p>
            <a:pPr lvl="0"/>
            <a:r>
              <a:rPr lang="en-US" sz="1000" dirty="0"/>
              <a:t>Use the Notes section for delivery notes or to provide additional details for the audience.</a:t>
            </a:r>
            <a:r>
              <a:rPr lang="en-US" sz="1000" baseline="0" dirty="0"/>
              <a:t> View these notes in Presentation View during your presentation. </a:t>
            </a:r>
          </a:p>
          <a:p>
            <a:pPr lvl="0">
              <a:buFontTx/>
              <a:buNone/>
            </a:pPr>
            <a:r>
              <a:rPr lang="en-US" sz="1000" dirty="0"/>
              <a:t>Keep in mind the font size (important for accessibility, visibility, videotaping, and online production)</a:t>
            </a:r>
          </a:p>
          <a:p>
            <a:pPr lvl="0"/>
            <a:endParaRPr lang="en-US" sz="1000" dirty="0"/>
          </a:p>
          <a:p>
            <a:pPr lvl="0">
              <a:buFontTx/>
              <a:buNone/>
            </a:pPr>
            <a:r>
              <a:rPr lang="en-US" sz="1000" b="1" dirty="0"/>
              <a:t>Coordinated colors </a:t>
            </a:r>
          </a:p>
          <a:p>
            <a:pPr lvl="0">
              <a:buFontTx/>
              <a:buNone/>
            </a:pPr>
            <a:r>
              <a:rPr lang="en-US" sz="1000" dirty="0"/>
              <a:t>Pay particular attention to the graphs, charts, and text boxes.</a:t>
            </a:r>
            <a:r>
              <a:rPr lang="en-US" sz="1000" baseline="0" dirty="0"/>
              <a:t> </a:t>
            </a:r>
            <a:endParaRPr lang="en-US" sz="1000" dirty="0"/>
          </a:p>
          <a:p>
            <a:pPr lvl="0"/>
            <a:r>
              <a:rPr lang="en-US" sz="1000" dirty="0"/>
              <a:t>Consider that attendees will print in black and white or </a:t>
            </a:r>
            <a:r>
              <a:rPr lang="en-US" sz="1000" dirty="0" err="1"/>
              <a:t>grayscale</a:t>
            </a:r>
            <a:r>
              <a:rPr lang="en-US" sz="1000" dirty="0"/>
              <a:t>. Run a test print to make sure your colors work when printed in pure black and white and </a:t>
            </a:r>
            <a:r>
              <a:rPr lang="en-US" sz="1000" dirty="0" err="1"/>
              <a:t>grayscale</a:t>
            </a:r>
            <a:r>
              <a:rPr lang="en-US" sz="1000" dirty="0"/>
              <a:t>.</a:t>
            </a:r>
          </a:p>
          <a:p>
            <a:pPr lvl="0">
              <a:buFontTx/>
              <a:buNone/>
            </a:pPr>
            <a:endParaRPr lang="en-US" sz="1000" dirty="0"/>
          </a:p>
          <a:p>
            <a:pPr lvl="0">
              <a:buFontTx/>
              <a:buNone/>
            </a:pPr>
            <a:r>
              <a:rPr lang="en-US" sz="1000" b="1" dirty="0"/>
              <a:t>Graphics, tables, and graphs</a:t>
            </a:r>
          </a:p>
          <a:p>
            <a:pPr lvl="0"/>
            <a:r>
              <a:rPr lang="en-US" sz="1000" dirty="0"/>
              <a:t>Keep it simple: If possible, use consistent, non-distracting styles and colors.</a:t>
            </a:r>
          </a:p>
          <a:p>
            <a:pPr lvl="0"/>
            <a:r>
              <a:rPr lang="en-US" sz="1000" dirty="0"/>
              <a:t>Label all graphs and tables.</a:t>
            </a:r>
          </a:p>
          <a:p>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90970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the project</a:t>
            </a:r>
            <a:r>
              <a:rPr lang="en-US" baseline="0" dirty="0"/>
              <a:t> about?</a:t>
            </a:r>
          </a:p>
          <a:p>
            <a:r>
              <a:rPr lang="en-US" dirty="0"/>
              <a:t>Define</a:t>
            </a:r>
            <a:r>
              <a:rPr lang="en-US" baseline="0" dirty="0"/>
              <a:t> the goal of this project</a:t>
            </a:r>
          </a:p>
          <a:p>
            <a:pPr lvl="1"/>
            <a:r>
              <a:rPr lang="en-US" dirty="0"/>
              <a:t>Is it similar to projects in the past or is it a new effort?</a:t>
            </a:r>
          </a:p>
          <a:p>
            <a:r>
              <a:rPr lang="en-US" baseline="0" dirty="0"/>
              <a:t>Define the scope of this project</a:t>
            </a:r>
          </a:p>
          <a:p>
            <a:pPr lvl="1"/>
            <a:r>
              <a:rPr lang="en-US" baseline="0" dirty="0"/>
              <a:t>Is it an independent project or is it related to other projects?</a:t>
            </a:r>
          </a:p>
          <a:p>
            <a:pPr lvl="0"/>
            <a:endParaRPr lang="en-US" baseline="0" dirty="0"/>
          </a:p>
          <a:p>
            <a:pPr lvl="0"/>
            <a:r>
              <a:rPr lang="en-US" baseline="0" dirty="0"/>
              <a:t>* Note that this slide is not necessary for weekly status meetings</a:t>
            </a:r>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403756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extLst>
      <p:ext uri="{BB962C8B-B14F-4D97-AF65-F5344CB8AC3E}">
        <p14:creationId xmlns:p14="http://schemas.microsoft.com/office/powerpoint/2010/main" val="262011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Duplicate this slide as necessary if there is more than one issue.</a:t>
            </a:r>
          </a:p>
          <a:p>
            <a:r>
              <a:rPr lang="en-US" dirty="0"/>
              <a:t>This and related slides</a:t>
            </a:r>
            <a:r>
              <a:rPr lang="en-US" baseline="0" dirty="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extLst>
      <p:ext uri="{BB962C8B-B14F-4D97-AF65-F5344CB8AC3E}">
        <p14:creationId xmlns:p14="http://schemas.microsoft.com/office/powerpoint/2010/main" val="48632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following slides</a:t>
            </a:r>
            <a:r>
              <a:rPr lang="en-US" baseline="0" dirty="0"/>
              <a:t> show several examples of timelines using SmartArt graphics.</a:t>
            </a:r>
            <a:endParaRPr lang="en-US" dirty="0"/>
          </a:p>
          <a:p>
            <a:r>
              <a:rPr lang="en-US" dirty="0"/>
              <a:t>Include a timeline for the project, clearly marking milestones,</a:t>
            </a:r>
            <a:r>
              <a:rPr lang="en-US" baseline="0" dirty="0"/>
              <a:t> important dates, </a:t>
            </a:r>
            <a:r>
              <a:rPr lang="en-US" dirty="0"/>
              <a:t>and highlight where the project is now.</a:t>
            </a:r>
          </a:p>
          <a:p>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extLst>
      <p:ext uri="{BB962C8B-B14F-4D97-AF65-F5344CB8AC3E}">
        <p14:creationId xmlns:p14="http://schemas.microsoft.com/office/powerpoint/2010/main" val="1838495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a:t>
            </a:r>
          </a:p>
        </p:txBody>
      </p:sp>
      <p:sp>
        <p:nvSpPr>
          <p:cNvPr id="4" name="Date Placeholder 3"/>
          <p:cNvSpPr>
            <a:spLocks noGrp="1"/>
          </p:cNvSpPr>
          <p:nvPr>
            <p:ph type="dt" sz="half" idx="10"/>
          </p:nvPr>
        </p:nvSpPr>
        <p:spPr/>
        <p:txBody>
          <a:bodyPr/>
          <a:lstStyle/>
          <a:p>
            <a:fld id="{F922158D-428B-4987-8B28-745A2AFA1252}"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22158D-428B-4987-8B28-745A2AFA1252}"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22158D-428B-4987-8B28-745A2AFA1252}"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22158D-428B-4987-8B28-745A2AFA1252}" type="datetimeFigureOut">
              <a:rPr lang="en-US" smtClean="0"/>
              <a:t>5/20/2017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5/20/2017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5/20/2017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5/20/2017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oig.dot.gov/sites/default/files/NY%20Delays%20Final.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err="1"/>
              <a:t>UpX</a:t>
            </a:r>
            <a:r>
              <a:rPr lang="en-US" dirty="0"/>
              <a:t> Academy – Airlines Project</a:t>
            </a:r>
          </a:p>
        </p:txBody>
      </p:sp>
      <p:sp>
        <p:nvSpPr>
          <p:cNvPr id="3" name="Subtitle 2"/>
          <p:cNvSpPr>
            <a:spLocks noGrp="1"/>
          </p:cNvSpPr>
          <p:nvPr>
            <p:ph type="body" idx="1"/>
            <p:custDataLst>
              <p:tags r:id="rId3"/>
            </p:custDataLst>
          </p:nvPr>
        </p:nvSpPr>
        <p:spPr/>
        <p:txBody>
          <a:bodyPr/>
          <a:lstStyle/>
          <a:p>
            <a:r>
              <a:rPr lang="en-US" dirty="0"/>
              <a:t>Bangalore Team</a:t>
            </a:r>
          </a:p>
          <a:p>
            <a:r>
              <a:rPr lang="en-US" dirty="0"/>
              <a:t>March 2017 Batch : Submitted May 2017</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Carriers with highest delays</a:t>
            </a:r>
            <a:endParaRPr lang="en-IN" dirty="0"/>
          </a:p>
        </p:txBody>
      </p:sp>
      <p:pic>
        <p:nvPicPr>
          <p:cNvPr id="4" name="Content Placeholder 3"/>
          <p:cNvPicPr>
            <a:picLocks noGrp="1" noChangeAspect="1"/>
          </p:cNvPicPr>
          <p:nvPr>
            <p:ph idx="1"/>
          </p:nvPr>
        </p:nvPicPr>
        <p:blipFill>
          <a:blip r:embed="rId2"/>
          <a:stretch>
            <a:fillRect/>
          </a:stretch>
        </p:blipFill>
        <p:spPr>
          <a:xfrm>
            <a:off x="0" y="1524000"/>
            <a:ext cx="4419600" cy="4155720"/>
          </a:xfrm>
          <a:prstGeom prst="rect">
            <a:avLst/>
          </a:prstGeom>
        </p:spPr>
      </p:pic>
      <p:sp>
        <p:nvSpPr>
          <p:cNvPr id="5" name="TextBox 4"/>
          <p:cNvSpPr txBox="1"/>
          <p:nvPr/>
        </p:nvSpPr>
        <p:spPr>
          <a:xfrm>
            <a:off x="304800" y="6248400"/>
            <a:ext cx="8534400" cy="646331"/>
          </a:xfrm>
          <a:prstGeom prst="rect">
            <a:avLst/>
          </a:prstGeom>
          <a:noFill/>
        </p:spPr>
        <p:txBody>
          <a:bodyPr wrap="square" rtlCol="0">
            <a:spAutoFit/>
          </a:bodyPr>
          <a:lstStyle/>
          <a:p>
            <a:r>
              <a:rPr lang="en-US" b="1" u="sng" dirty="0"/>
              <a:t>Insight: </a:t>
            </a:r>
            <a:r>
              <a:rPr lang="en-US" dirty="0"/>
              <a:t>Carriers EV, F9, FL and YV have the highest delays whereas AS and HA airlines have the least delays.  In EWR airport EV carrier has highest delays</a:t>
            </a:r>
            <a:endParaRPr lang="en-IN" b="1" u="sng" dirty="0"/>
          </a:p>
        </p:txBody>
      </p:sp>
      <p:pic>
        <p:nvPicPr>
          <p:cNvPr id="6" name="Picture 5"/>
          <p:cNvPicPr>
            <a:picLocks noChangeAspect="1"/>
          </p:cNvPicPr>
          <p:nvPr/>
        </p:nvPicPr>
        <p:blipFill>
          <a:blip r:embed="rId3"/>
          <a:stretch>
            <a:fillRect/>
          </a:stretch>
        </p:blipFill>
        <p:spPr>
          <a:xfrm>
            <a:off x="4419600" y="1418862"/>
            <a:ext cx="4529138" cy="4365996"/>
          </a:xfrm>
          <a:prstGeom prst="rect">
            <a:avLst/>
          </a:prstGeom>
        </p:spPr>
      </p:pic>
    </p:spTree>
    <p:extLst>
      <p:ext uri="{BB962C8B-B14F-4D97-AF65-F5344CB8AC3E}">
        <p14:creationId xmlns:p14="http://schemas.microsoft.com/office/powerpoint/2010/main" val="379176153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for EV carrier</a:t>
            </a:r>
            <a:endParaRPr lang="en-IN" dirty="0"/>
          </a:p>
        </p:txBody>
      </p:sp>
      <p:pic>
        <p:nvPicPr>
          <p:cNvPr id="4" name="Content Placeholder 3"/>
          <p:cNvPicPr>
            <a:picLocks noGrp="1" noChangeAspect="1"/>
          </p:cNvPicPr>
          <p:nvPr>
            <p:ph idx="1"/>
          </p:nvPr>
        </p:nvPicPr>
        <p:blipFill>
          <a:blip r:embed="rId2"/>
          <a:stretch>
            <a:fillRect/>
          </a:stretch>
        </p:blipFill>
        <p:spPr>
          <a:xfrm>
            <a:off x="2152278" y="1828800"/>
            <a:ext cx="4839443" cy="4297363"/>
          </a:xfrm>
          <a:prstGeom prst="rect">
            <a:avLst/>
          </a:prstGeom>
        </p:spPr>
      </p:pic>
    </p:spTree>
    <p:extLst>
      <p:ext uri="{BB962C8B-B14F-4D97-AF65-F5344CB8AC3E}">
        <p14:creationId xmlns:p14="http://schemas.microsoft.com/office/powerpoint/2010/main" val="369157387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across all months in the year</a:t>
            </a:r>
            <a:endParaRPr lang="en-IN" dirty="0"/>
          </a:p>
        </p:txBody>
      </p:sp>
      <p:pic>
        <p:nvPicPr>
          <p:cNvPr id="4" name="Content Placeholder 3"/>
          <p:cNvPicPr>
            <a:picLocks noGrp="1" noChangeAspect="1"/>
          </p:cNvPicPr>
          <p:nvPr>
            <p:ph idx="1"/>
          </p:nvPr>
        </p:nvPicPr>
        <p:blipFill>
          <a:blip r:embed="rId2"/>
          <a:stretch>
            <a:fillRect/>
          </a:stretch>
        </p:blipFill>
        <p:spPr>
          <a:xfrm>
            <a:off x="1581150" y="1752600"/>
            <a:ext cx="5048250" cy="3486150"/>
          </a:xfrm>
          <a:prstGeom prst="rect">
            <a:avLst/>
          </a:prstGeom>
        </p:spPr>
      </p:pic>
      <p:sp>
        <p:nvSpPr>
          <p:cNvPr id="5" name="TextBox 4"/>
          <p:cNvSpPr txBox="1"/>
          <p:nvPr/>
        </p:nvSpPr>
        <p:spPr>
          <a:xfrm>
            <a:off x="457200" y="5410200"/>
            <a:ext cx="8077200" cy="369332"/>
          </a:xfrm>
          <a:prstGeom prst="rect">
            <a:avLst/>
          </a:prstGeom>
          <a:noFill/>
        </p:spPr>
        <p:txBody>
          <a:bodyPr wrap="square" rtlCol="0">
            <a:spAutoFit/>
          </a:bodyPr>
          <a:lstStyle/>
          <a:p>
            <a:r>
              <a:rPr lang="en-US" b="1" u="sng" dirty="0"/>
              <a:t>Insight: </a:t>
            </a:r>
            <a:r>
              <a:rPr lang="en-US" dirty="0"/>
              <a:t>As we can see July is the month with the highest traffic </a:t>
            </a:r>
            <a:endParaRPr lang="en-IN" b="1" u="sng" dirty="0"/>
          </a:p>
        </p:txBody>
      </p:sp>
    </p:spTree>
    <p:extLst>
      <p:ext uri="{BB962C8B-B14F-4D97-AF65-F5344CB8AC3E}">
        <p14:creationId xmlns:p14="http://schemas.microsoft.com/office/powerpoint/2010/main" val="154934548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Month of the year with maximum delays</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457200" y="1917833"/>
            <a:ext cx="8229600" cy="4119297"/>
          </a:xfrm>
          <a:prstGeom prst="rect">
            <a:avLst/>
          </a:prstGeom>
        </p:spPr>
      </p:pic>
      <p:sp>
        <p:nvSpPr>
          <p:cNvPr id="5" name="TextBox 4"/>
          <p:cNvSpPr txBox="1"/>
          <p:nvPr/>
        </p:nvSpPr>
        <p:spPr>
          <a:xfrm>
            <a:off x="228600" y="6096000"/>
            <a:ext cx="8686800" cy="646331"/>
          </a:xfrm>
          <a:prstGeom prst="rect">
            <a:avLst/>
          </a:prstGeom>
          <a:noFill/>
        </p:spPr>
        <p:txBody>
          <a:bodyPr wrap="square" rtlCol="0">
            <a:spAutoFit/>
          </a:bodyPr>
          <a:lstStyle/>
          <a:p>
            <a:r>
              <a:rPr lang="en-US" b="1" u="sng" dirty="0"/>
              <a:t>Insight: </a:t>
            </a:r>
            <a:r>
              <a:rPr lang="en-US" dirty="0"/>
              <a:t>June, July and December seem to be the months with the highest delays.  This could have to do with the fact that it is the peak vacation season in US</a:t>
            </a:r>
            <a:endParaRPr lang="en-IN" b="1" u="sng" dirty="0"/>
          </a:p>
        </p:txBody>
      </p:sp>
    </p:spTree>
    <p:extLst>
      <p:ext uri="{BB962C8B-B14F-4D97-AF65-F5344CB8AC3E}">
        <p14:creationId xmlns:p14="http://schemas.microsoft.com/office/powerpoint/2010/main" val="64335298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across all hours of the day</a:t>
            </a:r>
            <a:endParaRPr lang="en-IN" dirty="0"/>
          </a:p>
        </p:txBody>
      </p:sp>
      <p:pic>
        <p:nvPicPr>
          <p:cNvPr id="4" name="Content Placeholder 3"/>
          <p:cNvPicPr>
            <a:picLocks noGrp="1" noChangeAspect="1"/>
          </p:cNvPicPr>
          <p:nvPr>
            <p:ph idx="1"/>
          </p:nvPr>
        </p:nvPicPr>
        <p:blipFill>
          <a:blip r:embed="rId2"/>
          <a:stretch>
            <a:fillRect/>
          </a:stretch>
        </p:blipFill>
        <p:spPr>
          <a:xfrm>
            <a:off x="1890712" y="2291556"/>
            <a:ext cx="5362575" cy="3371850"/>
          </a:xfrm>
          <a:prstGeom prst="rect">
            <a:avLst/>
          </a:prstGeom>
        </p:spPr>
      </p:pic>
      <p:sp>
        <p:nvSpPr>
          <p:cNvPr id="5" name="TextBox 4"/>
          <p:cNvSpPr txBox="1"/>
          <p:nvPr/>
        </p:nvSpPr>
        <p:spPr>
          <a:xfrm>
            <a:off x="457200" y="6096000"/>
            <a:ext cx="7924800" cy="646331"/>
          </a:xfrm>
          <a:prstGeom prst="rect">
            <a:avLst/>
          </a:prstGeom>
          <a:noFill/>
        </p:spPr>
        <p:txBody>
          <a:bodyPr wrap="square" rtlCol="0">
            <a:spAutoFit/>
          </a:bodyPr>
          <a:lstStyle/>
          <a:p>
            <a:r>
              <a:rPr lang="en-US" b="1" u="sng" dirty="0"/>
              <a:t>Insight: </a:t>
            </a:r>
            <a:r>
              <a:rPr lang="en-US" dirty="0"/>
              <a:t>Morning 8 am is the hour with the highest traffic, followed by 6 am and then 5 pm</a:t>
            </a:r>
            <a:endParaRPr lang="en-IN" b="1" u="sng" dirty="0"/>
          </a:p>
        </p:txBody>
      </p:sp>
    </p:spTree>
    <p:extLst>
      <p:ext uri="{BB962C8B-B14F-4D97-AF65-F5344CB8AC3E}">
        <p14:creationId xmlns:p14="http://schemas.microsoft.com/office/powerpoint/2010/main" val="385458205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Hour of the day with most delays</a:t>
            </a:r>
          </a:p>
        </p:txBody>
      </p:sp>
      <p:pic>
        <p:nvPicPr>
          <p:cNvPr id="4" name="Content Placeholder 3"/>
          <p:cNvPicPr>
            <a:picLocks noGrp="1" noChangeAspect="1"/>
          </p:cNvPicPr>
          <p:nvPr>
            <p:ph idx="1"/>
          </p:nvPr>
        </p:nvPicPr>
        <p:blipFill>
          <a:blip r:embed="rId2"/>
          <a:stretch>
            <a:fillRect/>
          </a:stretch>
        </p:blipFill>
        <p:spPr>
          <a:xfrm>
            <a:off x="457200" y="1958559"/>
            <a:ext cx="8229600" cy="4037845"/>
          </a:xfrm>
          <a:prstGeom prst="rect">
            <a:avLst/>
          </a:prstGeom>
        </p:spPr>
      </p:pic>
      <p:sp>
        <p:nvSpPr>
          <p:cNvPr id="5" name="TextBox 4"/>
          <p:cNvSpPr txBox="1"/>
          <p:nvPr/>
        </p:nvSpPr>
        <p:spPr>
          <a:xfrm>
            <a:off x="228600" y="6172200"/>
            <a:ext cx="8686800" cy="523220"/>
          </a:xfrm>
          <a:prstGeom prst="rect">
            <a:avLst/>
          </a:prstGeom>
          <a:noFill/>
        </p:spPr>
        <p:txBody>
          <a:bodyPr wrap="square" rtlCol="0">
            <a:spAutoFit/>
          </a:bodyPr>
          <a:lstStyle/>
          <a:p>
            <a:r>
              <a:rPr lang="en-US" sz="1400" b="1" u="sng"/>
              <a:t>Insight: </a:t>
            </a:r>
            <a:r>
              <a:rPr lang="en-US" sz="1400"/>
              <a:t>Evening 1900 hrs is the time of the day with peak departure delays.  This could have to do with the fact that traffic is very high as people could be leaving from work at that time of day</a:t>
            </a:r>
            <a:endParaRPr lang="en-IN" sz="1400" b="1" u="sng" dirty="0"/>
          </a:p>
        </p:txBody>
      </p:sp>
    </p:spTree>
    <p:extLst>
      <p:ext uri="{BB962C8B-B14F-4D97-AF65-F5344CB8AC3E}">
        <p14:creationId xmlns:p14="http://schemas.microsoft.com/office/powerpoint/2010/main" val="418954293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numbers with highest movement</a:t>
            </a:r>
            <a:endParaRPr lang="en-IN" dirty="0"/>
          </a:p>
        </p:txBody>
      </p:sp>
      <p:pic>
        <p:nvPicPr>
          <p:cNvPr id="4" name="Content Placeholder 3"/>
          <p:cNvPicPr>
            <a:picLocks noGrp="1" noChangeAspect="1"/>
          </p:cNvPicPr>
          <p:nvPr>
            <p:ph idx="1"/>
          </p:nvPr>
        </p:nvPicPr>
        <p:blipFill>
          <a:blip r:embed="rId2"/>
          <a:stretch>
            <a:fillRect/>
          </a:stretch>
        </p:blipFill>
        <p:spPr>
          <a:xfrm>
            <a:off x="685800" y="1828800"/>
            <a:ext cx="1798896" cy="4297363"/>
          </a:xfrm>
          <a:prstGeom prst="rect">
            <a:avLst/>
          </a:prstGeom>
        </p:spPr>
      </p:pic>
      <p:sp>
        <p:nvSpPr>
          <p:cNvPr id="5" name="TextBox 4"/>
          <p:cNvSpPr txBox="1"/>
          <p:nvPr/>
        </p:nvSpPr>
        <p:spPr>
          <a:xfrm>
            <a:off x="3581400" y="1828800"/>
            <a:ext cx="5334000" cy="646331"/>
          </a:xfrm>
          <a:prstGeom prst="rect">
            <a:avLst/>
          </a:prstGeom>
          <a:noFill/>
        </p:spPr>
        <p:txBody>
          <a:bodyPr wrap="square" rtlCol="0">
            <a:spAutoFit/>
          </a:bodyPr>
          <a:lstStyle/>
          <a:p>
            <a:r>
              <a:rPr lang="en-US" b="1" u="sng" dirty="0"/>
              <a:t>Insight: </a:t>
            </a:r>
            <a:r>
              <a:rPr lang="en-US" dirty="0"/>
              <a:t>MQ and B6 carriers have the highest usage of the same tail number.</a:t>
            </a:r>
            <a:endParaRPr lang="en-IN" b="1" u="sng" dirty="0"/>
          </a:p>
        </p:txBody>
      </p:sp>
    </p:spTree>
    <p:extLst>
      <p:ext uri="{BB962C8B-B14F-4D97-AF65-F5344CB8AC3E}">
        <p14:creationId xmlns:p14="http://schemas.microsoft.com/office/powerpoint/2010/main" val="122714507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Airline flights that cover maximum distance</a:t>
            </a:r>
          </a:p>
        </p:txBody>
      </p:sp>
      <p:pic>
        <p:nvPicPr>
          <p:cNvPr id="4" name="Content Placeholder 3"/>
          <p:cNvPicPr>
            <a:picLocks noGrp="1" noChangeAspect="1"/>
          </p:cNvPicPr>
          <p:nvPr>
            <p:ph idx="1"/>
          </p:nvPr>
        </p:nvPicPr>
        <p:blipFill>
          <a:blip r:embed="rId2"/>
          <a:stretch>
            <a:fillRect/>
          </a:stretch>
        </p:blipFill>
        <p:spPr>
          <a:xfrm>
            <a:off x="609600" y="1408452"/>
            <a:ext cx="5695950" cy="3692979"/>
          </a:xfrm>
          <a:prstGeom prst="rect">
            <a:avLst/>
          </a:prstGeom>
        </p:spPr>
      </p:pic>
      <p:sp>
        <p:nvSpPr>
          <p:cNvPr id="5" name="TextBox 4"/>
          <p:cNvSpPr txBox="1"/>
          <p:nvPr/>
        </p:nvSpPr>
        <p:spPr>
          <a:xfrm>
            <a:off x="381000" y="5181600"/>
            <a:ext cx="7848600" cy="369332"/>
          </a:xfrm>
          <a:prstGeom prst="rect">
            <a:avLst/>
          </a:prstGeom>
          <a:noFill/>
        </p:spPr>
        <p:txBody>
          <a:bodyPr wrap="square" rtlCol="0">
            <a:spAutoFit/>
          </a:bodyPr>
          <a:lstStyle/>
          <a:p>
            <a:r>
              <a:rPr lang="en-US" b="1" u="sng" dirty="0"/>
              <a:t>Insight: </a:t>
            </a:r>
            <a:r>
              <a:rPr lang="en-US" dirty="0"/>
              <a:t>The HA carrier covers the maximum distance</a:t>
            </a:r>
            <a:endParaRPr lang="en-IN" b="1" u="sng" dirty="0"/>
          </a:p>
        </p:txBody>
      </p:sp>
    </p:spTree>
    <p:extLst>
      <p:ext uri="{BB962C8B-B14F-4D97-AF65-F5344CB8AC3E}">
        <p14:creationId xmlns:p14="http://schemas.microsoft.com/office/powerpoint/2010/main" val="3804760179"/>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Arrival delays by destination</a:t>
            </a:r>
            <a:endParaRPr lang="en-IN" dirty="0"/>
          </a:p>
        </p:txBody>
      </p:sp>
      <p:pic>
        <p:nvPicPr>
          <p:cNvPr id="4" name="Content Placeholder 3"/>
          <p:cNvPicPr>
            <a:picLocks noGrp="1" noChangeAspect="1"/>
          </p:cNvPicPr>
          <p:nvPr>
            <p:ph idx="1"/>
          </p:nvPr>
        </p:nvPicPr>
        <p:blipFill>
          <a:blip r:embed="rId2"/>
          <a:stretch>
            <a:fillRect/>
          </a:stretch>
        </p:blipFill>
        <p:spPr>
          <a:xfrm>
            <a:off x="457200" y="1915479"/>
            <a:ext cx="8229600" cy="4124005"/>
          </a:xfrm>
          <a:prstGeom prst="rect">
            <a:avLst/>
          </a:prstGeom>
        </p:spPr>
      </p:pic>
      <p:sp>
        <p:nvSpPr>
          <p:cNvPr id="5" name="TextBox 4"/>
          <p:cNvSpPr txBox="1"/>
          <p:nvPr/>
        </p:nvSpPr>
        <p:spPr>
          <a:xfrm>
            <a:off x="228600" y="6172200"/>
            <a:ext cx="8610600" cy="646331"/>
          </a:xfrm>
          <a:prstGeom prst="rect">
            <a:avLst/>
          </a:prstGeom>
          <a:noFill/>
        </p:spPr>
        <p:txBody>
          <a:bodyPr wrap="square" rtlCol="0">
            <a:spAutoFit/>
          </a:bodyPr>
          <a:lstStyle/>
          <a:p>
            <a:r>
              <a:rPr lang="en-US" b="1" u="sng" dirty="0"/>
              <a:t>Insight: </a:t>
            </a:r>
            <a:r>
              <a:rPr lang="en-US" dirty="0"/>
              <a:t>TUL, TVC and TYS are destinations with the highest arrival delay whereas ANC and STT are performing very well with least delay</a:t>
            </a:r>
            <a:endParaRPr lang="en-IN" b="1" u="sng" dirty="0"/>
          </a:p>
        </p:txBody>
      </p:sp>
    </p:spTree>
    <p:extLst>
      <p:ext uri="{BB962C8B-B14F-4D97-AF65-F5344CB8AC3E}">
        <p14:creationId xmlns:p14="http://schemas.microsoft.com/office/powerpoint/2010/main" val="78312276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Insights</a:t>
            </a:r>
            <a:endParaRPr lang="en-IN" dirty="0"/>
          </a:p>
        </p:txBody>
      </p:sp>
      <p:sp>
        <p:nvSpPr>
          <p:cNvPr id="3" name="Content Placeholder 2"/>
          <p:cNvSpPr>
            <a:spLocks noGrp="1"/>
          </p:cNvSpPr>
          <p:nvPr>
            <p:ph idx="1"/>
          </p:nvPr>
        </p:nvSpPr>
        <p:spPr/>
        <p:txBody>
          <a:bodyPr>
            <a:normAutofit fontScale="62500" lnSpcReduction="20000"/>
          </a:bodyPr>
          <a:lstStyle/>
          <a:p>
            <a:r>
              <a:rPr lang="en-US" dirty="0"/>
              <a:t>EWR : Newark Liberty International airport has the highest traffic followed by JFK and LGA.  Consequently the airport with the highest departure and arrival delays is EWR followed by JFK and LGA</a:t>
            </a:r>
          </a:p>
          <a:p>
            <a:r>
              <a:rPr lang="en-US" dirty="0">
                <a:solidFill>
                  <a:schemeClr val="accent6">
                    <a:lumMod val="75000"/>
                  </a:schemeClr>
                </a:solidFill>
              </a:rPr>
              <a:t>EWR airport can start addressing the delay issues by first looking at carriers EV, B6, UA and DL and try to focus on these carriers to improve their departure delay times</a:t>
            </a:r>
          </a:p>
          <a:p>
            <a:r>
              <a:rPr lang="en-US" dirty="0">
                <a:solidFill>
                  <a:schemeClr val="accent6">
                    <a:lumMod val="75000"/>
                  </a:schemeClr>
                </a:solidFill>
              </a:rPr>
              <a:t>All three airports can be better organized to anticipate more traffic in July as that is the time of the year with the highest traffic and highest delays as well.  This is followed by June and December with next highest delays.  By being better prepared they can reduce delays during these times of the year</a:t>
            </a:r>
          </a:p>
          <a:p>
            <a:r>
              <a:rPr lang="en-US" dirty="0"/>
              <a:t>Also an anomaly seems to be that although 8 am seems to be the time with highest traffic – the hour of the day with highest delay is 7 pm.  The delay trend starts at 5 pm and ends at 9 pm – while peaking at 7 pm.  The reason for this anomaly could not be evidenced in the data and this needs more analysis</a:t>
            </a:r>
          </a:p>
          <a:p>
            <a:r>
              <a:rPr lang="en-US" dirty="0"/>
              <a:t>Carriers UA and B6 – although having the highest number of traffic in a year – seem to be having a reasonably healthy delay time as compared to carriers EV, F9, FL and YV.  There could be some best practices that the later could learn from the former in terms of controlling their delay times.  Having said that B6 and UA don’t seem to be contributing well to the EWR airports overall delay times.  EWR itself needs to do some deep dive as the reasons could be beyond the airlines control.</a:t>
            </a:r>
            <a:endParaRPr lang="en-IN" dirty="0"/>
          </a:p>
        </p:txBody>
      </p:sp>
    </p:spTree>
    <p:extLst>
      <p:ext uri="{BB962C8B-B14F-4D97-AF65-F5344CB8AC3E}">
        <p14:creationId xmlns:p14="http://schemas.microsoft.com/office/powerpoint/2010/main" val="408277703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a:t>Project Overview</a:t>
            </a:r>
          </a:p>
        </p:txBody>
      </p:sp>
      <p:sp>
        <p:nvSpPr>
          <p:cNvPr id="5" name="Content Placeholder 4"/>
          <p:cNvSpPr>
            <a:spLocks noGrp="1"/>
          </p:cNvSpPr>
          <p:nvPr>
            <p:ph idx="1"/>
          </p:nvPr>
        </p:nvSpPr>
        <p:spPr>
          <a:xfrm>
            <a:off x="457200" y="1828800"/>
            <a:ext cx="4648200" cy="4297363"/>
          </a:xfrm>
        </p:spPr>
        <p:txBody>
          <a:bodyPr/>
          <a:lstStyle/>
          <a:p>
            <a:r>
              <a:rPr lang="en-US" dirty="0"/>
              <a:t>Team</a:t>
            </a:r>
          </a:p>
          <a:p>
            <a:pPr marL="0" indent="0">
              <a:buNone/>
            </a:pPr>
            <a:endParaRPr lang="en-US" dirty="0"/>
          </a:p>
          <a:p>
            <a:r>
              <a:rPr lang="en-US" dirty="0"/>
              <a:t>Airlines Dataset</a:t>
            </a:r>
          </a:p>
          <a:p>
            <a:endParaRPr lang="en-US" dirty="0"/>
          </a:p>
          <a:p>
            <a:r>
              <a:rPr lang="en-US" dirty="0"/>
              <a:t>Exploratory Data Analytical questions</a:t>
            </a:r>
          </a:p>
          <a:p>
            <a:endParaRPr lang="en-US" dirty="0"/>
          </a:p>
          <a:p>
            <a:r>
              <a:rPr lang="en-US" dirty="0"/>
              <a:t>Business Insights gained</a:t>
            </a:r>
          </a:p>
          <a:p>
            <a:pPr marL="0" indent="0">
              <a:buNone/>
            </a:pPr>
            <a:endParaRPr lang="en-US" dirty="0"/>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to Travelers</a:t>
            </a:r>
            <a:endParaRPr lang="en-IN" dirty="0"/>
          </a:p>
        </p:txBody>
      </p:sp>
      <p:sp>
        <p:nvSpPr>
          <p:cNvPr id="3" name="Content Placeholder 2"/>
          <p:cNvSpPr>
            <a:spLocks noGrp="1"/>
          </p:cNvSpPr>
          <p:nvPr>
            <p:ph idx="1"/>
          </p:nvPr>
        </p:nvSpPr>
        <p:spPr/>
        <p:txBody>
          <a:bodyPr/>
          <a:lstStyle/>
          <a:p>
            <a:r>
              <a:rPr lang="en-US" dirty="0"/>
              <a:t>For travelers who are particular about time and delays – can avoid hours 1700 to 2100 to travel.  </a:t>
            </a:r>
          </a:p>
          <a:p>
            <a:r>
              <a:rPr lang="en-US" dirty="0"/>
              <a:t>They can also avoid months June, July and December if possible.</a:t>
            </a:r>
          </a:p>
          <a:p>
            <a:r>
              <a:rPr lang="en-US" dirty="0"/>
              <a:t>The best airport to consider to avoid delays is LGA.</a:t>
            </a:r>
          </a:p>
          <a:p>
            <a:r>
              <a:rPr lang="en-US" dirty="0"/>
              <a:t>Avoid carriers EV, F9, FL and YV that have the highest delays whereas consider AS and HA airlines.  Airlines with a lot of flights/experience and with a reasonably healthy delay are carriers UA and B6.</a:t>
            </a:r>
          </a:p>
          <a:p>
            <a:endParaRPr lang="en-IN" dirty="0"/>
          </a:p>
        </p:txBody>
      </p:sp>
    </p:spTree>
    <p:extLst>
      <p:ext uri="{BB962C8B-B14F-4D97-AF65-F5344CB8AC3E}">
        <p14:creationId xmlns:p14="http://schemas.microsoft.com/office/powerpoint/2010/main" val="2075745403"/>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Resources</a:t>
            </a:r>
          </a:p>
        </p:txBody>
      </p:sp>
      <p:sp>
        <p:nvSpPr>
          <p:cNvPr id="3" name="Content Placeholder 2"/>
          <p:cNvSpPr>
            <a:spLocks noGrp="1"/>
          </p:cNvSpPr>
          <p:nvPr>
            <p:ph idx="1"/>
          </p:nvPr>
        </p:nvSpPr>
        <p:spPr/>
        <p:txBody>
          <a:bodyPr/>
          <a:lstStyle/>
          <a:p>
            <a:r>
              <a:rPr lang="en-IN" dirty="0"/>
              <a:t>White Paper on Airlines delays in New York Airports:</a:t>
            </a:r>
          </a:p>
          <a:p>
            <a:pPr lvl="2"/>
            <a:r>
              <a:rPr lang="en-IN" sz="1200" dirty="0">
                <a:solidFill>
                  <a:srgbClr val="00B0F0"/>
                </a:solidFill>
                <a:hlinkClick r:id="rId2"/>
              </a:rPr>
              <a:t>https://www.oig.dot.gov/sites/default/files/NY%20Delays%20Final.pdf</a:t>
            </a:r>
            <a:endParaRPr lang="en-IN" sz="1200" dirty="0">
              <a:solidFill>
                <a:srgbClr val="00B0F0"/>
              </a:solidFill>
            </a:endParaRPr>
          </a:p>
          <a:p>
            <a:pPr lvl="1"/>
            <a:endParaRPr lang="en-IN" sz="1000" dirty="0">
              <a:solidFill>
                <a:srgbClr val="00B0F0"/>
              </a:solidFill>
            </a:endParaRPr>
          </a:p>
          <a:p>
            <a:r>
              <a:rPr lang="en-IN" dirty="0"/>
              <a:t>White Paper synopsis for airlines delays are:</a:t>
            </a:r>
          </a:p>
          <a:p>
            <a:r>
              <a:rPr lang="en-GB" dirty="0"/>
              <a:t>Various factors have contributed to this problem, the three principal causes are </a:t>
            </a:r>
          </a:p>
          <a:p>
            <a:pPr lvl="2">
              <a:buFont typeface="Wingdings" panose="05000000000000000000" pitchFamily="2" charset="2"/>
              <a:buChar char="Ø"/>
            </a:pPr>
            <a:r>
              <a:rPr lang="en-GB" sz="1800" dirty="0">
                <a:solidFill>
                  <a:srgbClr val="00B0F0"/>
                </a:solidFill>
              </a:rPr>
              <a:t>A small and densely occupied airspace, </a:t>
            </a:r>
          </a:p>
          <a:p>
            <a:pPr lvl="2">
              <a:buFont typeface="Wingdings" panose="05000000000000000000" pitchFamily="2" charset="2"/>
              <a:buChar char="Ø"/>
            </a:pPr>
            <a:r>
              <a:rPr lang="en-GB" sz="1800" dirty="0">
                <a:solidFill>
                  <a:srgbClr val="00B0F0"/>
                </a:solidFill>
              </a:rPr>
              <a:t>Limited capacity among the region’s three main airports, and </a:t>
            </a:r>
          </a:p>
          <a:p>
            <a:pPr lvl="2">
              <a:buFont typeface="Wingdings" panose="05000000000000000000" pitchFamily="2" charset="2"/>
              <a:buChar char="Ø"/>
            </a:pPr>
            <a:r>
              <a:rPr lang="en-GB" sz="1800" dirty="0">
                <a:solidFill>
                  <a:srgbClr val="00B0F0"/>
                </a:solidFill>
              </a:rPr>
              <a:t>C</a:t>
            </a:r>
            <a:r>
              <a:rPr lang="en-GB" sz="1800">
                <a:solidFill>
                  <a:srgbClr val="00B0F0"/>
                </a:solidFill>
              </a:rPr>
              <a:t>ontinued </a:t>
            </a:r>
            <a:r>
              <a:rPr lang="en-GB" sz="1800" dirty="0">
                <a:solidFill>
                  <a:srgbClr val="00B0F0"/>
                </a:solidFill>
              </a:rPr>
              <a:t>growth in air traffic. </a:t>
            </a:r>
            <a:endParaRPr lang="en-IN" sz="1800" dirty="0">
              <a:solidFill>
                <a:srgbClr val="00B0F0"/>
              </a:solidFill>
            </a:endParaRPr>
          </a:p>
        </p:txBody>
      </p:sp>
    </p:spTree>
    <p:extLst>
      <p:ext uri="{BB962C8B-B14F-4D97-AF65-F5344CB8AC3E}">
        <p14:creationId xmlns:p14="http://schemas.microsoft.com/office/powerpoint/2010/main" val="278998499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Team</a:t>
            </a:r>
          </a:p>
        </p:txBody>
      </p:sp>
      <p:sp>
        <p:nvSpPr>
          <p:cNvPr id="4" name="Content Placeholder 3"/>
          <p:cNvSpPr>
            <a:spLocks noGrp="1"/>
          </p:cNvSpPr>
          <p:nvPr>
            <p:ph idx="1"/>
          </p:nvPr>
        </p:nvSpPr>
        <p:spPr/>
        <p:txBody>
          <a:bodyPr>
            <a:normAutofit fontScale="92500" lnSpcReduction="10000"/>
          </a:bodyPr>
          <a:lstStyle/>
          <a:p>
            <a:pPr>
              <a:lnSpc>
                <a:spcPct val="150000"/>
              </a:lnSpc>
            </a:pPr>
            <a:r>
              <a:rPr lang="en-US" dirty="0"/>
              <a:t>The project team consisted of :</a:t>
            </a:r>
          </a:p>
          <a:p>
            <a:pPr lvl="1"/>
            <a:r>
              <a:rPr lang="en-US" dirty="0"/>
              <a:t>Girish </a:t>
            </a:r>
            <a:r>
              <a:rPr lang="en-US" dirty="0" err="1"/>
              <a:t>Pujar</a:t>
            </a:r>
            <a:endParaRPr lang="en-US" dirty="0"/>
          </a:p>
          <a:p>
            <a:pPr lvl="1"/>
            <a:r>
              <a:rPr lang="en-US" dirty="0"/>
              <a:t>Rajiv </a:t>
            </a:r>
            <a:r>
              <a:rPr lang="en-US" dirty="0" err="1"/>
              <a:t>Ramanjani</a:t>
            </a:r>
            <a:endParaRPr lang="en-US" dirty="0"/>
          </a:p>
          <a:p>
            <a:pPr lvl="1"/>
            <a:r>
              <a:rPr lang="en-IN" dirty="0" err="1"/>
              <a:t>Tanguturu</a:t>
            </a:r>
            <a:r>
              <a:rPr lang="en-IN" dirty="0"/>
              <a:t> </a:t>
            </a:r>
            <a:r>
              <a:rPr lang="en-IN" dirty="0" err="1"/>
              <a:t>Anjan</a:t>
            </a:r>
            <a:r>
              <a:rPr lang="en-IN" dirty="0"/>
              <a:t> </a:t>
            </a:r>
            <a:r>
              <a:rPr lang="en-IN" dirty="0" err="1"/>
              <a:t>Vijaya</a:t>
            </a:r>
            <a:r>
              <a:rPr lang="en-IN" dirty="0"/>
              <a:t> Kumar</a:t>
            </a:r>
          </a:p>
          <a:p>
            <a:pPr lvl="1"/>
            <a:r>
              <a:rPr lang="en-US" dirty="0"/>
              <a:t>Satish </a:t>
            </a:r>
            <a:r>
              <a:rPr lang="en-US" dirty="0" err="1"/>
              <a:t>Godavarthi</a:t>
            </a:r>
            <a:endParaRPr lang="en-US" dirty="0"/>
          </a:p>
          <a:p>
            <a:pPr lvl="1"/>
            <a:r>
              <a:rPr lang="en-US" dirty="0" err="1"/>
              <a:t>Jayashree</a:t>
            </a:r>
            <a:endParaRPr lang="en-US" dirty="0"/>
          </a:p>
          <a:p>
            <a:pPr lvl="1"/>
            <a:r>
              <a:rPr lang="en-US" dirty="0" err="1"/>
              <a:t>Sujit</a:t>
            </a:r>
            <a:endParaRPr lang="en-US" dirty="0"/>
          </a:p>
          <a:p>
            <a:pPr lvl="1"/>
            <a:r>
              <a:rPr lang="en-US" dirty="0" err="1"/>
              <a:t>Vybhav</a:t>
            </a:r>
            <a:endParaRPr lang="en-US" dirty="0"/>
          </a:p>
          <a:p>
            <a:pPr lvl="1"/>
            <a:r>
              <a:rPr lang="en-US" dirty="0"/>
              <a:t>Praveen</a:t>
            </a:r>
          </a:p>
          <a:p>
            <a:pPr lvl="1"/>
            <a:r>
              <a:rPr lang="en-US" dirty="0"/>
              <a:t>Constance</a:t>
            </a:r>
          </a:p>
          <a:p>
            <a:pPr lvl="1"/>
            <a:r>
              <a:rPr lang="en-US" dirty="0"/>
              <a:t>Kiran</a:t>
            </a:r>
          </a:p>
          <a:p>
            <a:pPr lvl="1"/>
            <a:endParaRPr lang="en-US" dirty="0"/>
          </a:p>
          <a:p>
            <a:pPr marL="0" indent="0">
              <a:buNone/>
            </a:pPr>
            <a:endParaRPr lang="en-US" dirty="0"/>
          </a:p>
        </p:txBody>
      </p:sp>
    </p:spTree>
    <p:custDataLst>
      <p:tags r:id="rId1"/>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the Airlines Dataset</a:t>
            </a:r>
          </a:p>
        </p:txBody>
      </p:sp>
      <p:sp>
        <p:nvSpPr>
          <p:cNvPr id="5" name="Content Placeholder 4"/>
          <p:cNvSpPr>
            <a:spLocks noGrp="1"/>
          </p:cNvSpPr>
          <p:nvPr>
            <p:ph idx="1"/>
          </p:nvPr>
        </p:nvSpPr>
        <p:spPr/>
        <p:txBody>
          <a:bodyPr/>
          <a:lstStyle/>
          <a:p>
            <a:pPr>
              <a:lnSpc>
                <a:spcPct val="150000"/>
              </a:lnSpc>
            </a:pPr>
            <a:r>
              <a:rPr lang="en-US" dirty="0"/>
              <a:t>The Airlines Dataset consisted of data organized by the following fields:</a:t>
            </a:r>
          </a:p>
          <a:p>
            <a:pPr lvl="1"/>
            <a:r>
              <a:rPr lang="en-US" dirty="0"/>
              <a:t>Year, Month, Day, Departure Time, Scheduled Departure Time, Departure Delay, Arrival Time, Scheduled Arrival Time, Arrival Delay, Carrier, Flight, Tail Number, Origin, Destination, Air Time, Distance, Hour, Minute, Time Hour</a:t>
            </a:r>
          </a:p>
        </p:txBody>
      </p:sp>
    </p:spTree>
    <p:custDataLst>
      <p:tags r:id="rId1"/>
    </p:custData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2800" dirty="0"/>
              <a:t>Exploratory Questions around Data Set</a:t>
            </a:r>
          </a:p>
        </p:txBody>
      </p:sp>
      <p:sp>
        <p:nvSpPr>
          <p:cNvPr id="3" name="Content Placeholder 2"/>
          <p:cNvSpPr>
            <a:spLocks noGrp="1"/>
          </p:cNvSpPr>
          <p:nvPr>
            <p:ph idx="1"/>
          </p:nvPr>
        </p:nvSpPr>
        <p:spPr>
          <a:xfrm>
            <a:off x="457200" y="1497250"/>
            <a:ext cx="8229600" cy="4297363"/>
          </a:xfrm>
        </p:spPr>
        <p:txBody>
          <a:bodyPr>
            <a:noAutofit/>
          </a:bodyPr>
          <a:lstStyle/>
          <a:p>
            <a:r>
              <a:rPr lang="en-IN" sz="1200" dirty="0">
                <a:solidFill>
                  <a:srgbClr val="92D050"/>
                </a:solidFill>
              </a:rPr>
              <a:t>Which origin airport has the highest number of flights? How does it compare to other airports - over each quarter in the year</a:t>
            </a:r>
          </a:p>
          <a:p>
            <a:r>
              <a:rPr lang="en-IN" sz="1200" dirty="0">
                <a:solidFill>
                  <a:srgbClr val="92D050"/>
                </a:solidFill>
              </a:rPr>
              <a:t>Which Airport has the highest arrival and departure delay and what is the comparison with other airports?</a:t>
            </a:r>
          </a:p>
          <a:p>
            <a:r>
              <a:rPr lang="en-IN" sz="1200" dirty="0">
                <a:solidFill>
                  <a:srgbClr val="92D050"/>
                </a:solidFill>
              </a:rPr>
              <a:t>Which airline has the highest number of flights? How does it compare to other airlines across each of the four quarters?</a:t>
            </a:r>
          </a:p>
          <a:p>
            <a:r>
              <a:rPr lang="en-IN" sz="1200" dirty="0">
                <a:solidFill>
                  <a:srgbClr val="92D050"/>
                </a:solidFill>
              </a:rPr>
              <a:t>Which Carrier has highest delay?</a:t>
            </a:r>
          </a:p>
          <a:p>
            <a:r>
              <a:rPr lang="en-IN" sz="1200" dirty="0">
                <a:solidFill>
                  <a:srgbClr val="92D050"/>
                </a:solidFill>
              </a:rPr>
              <a:t>What is the departure delays by carrier in EWR airport?</a:t>
            </a:r>
          </a:p>
          <a:p>
            <a:r>
              <a:rPr lang="en-IN" sz="1200" dirty="0">
                <a:solidFill>
                  <a:schemeClr val="accent6">
                    <a:lumMod val="75000"/>
                  </a:schemeClr>
                </a:solidFill>
              </a:rPr>
              <a:t>What month of the year do maximum number of flights depart?</a:t>
            </a:r>
          </a:p>
          <a:p>
            <a:r>
              <a:rPr lang="en-IN" sz="1200" dirty="0">
                <a:solidFill>
                  <a:schemeClr val="accent6">
                    <a:lumMod val="75000"/>
                  </a:schemeClr>
                </a:solidFill>
              </a:rPr>
              <a:t>Which month of the year sees maximum delays?</a:t>
            </a:r>
          </a:p>
          <a:p>
            <a:r>
              <a:rPr lang="en-IN" sz="1200" dirty="0">
                <a:solidFill>
                  <a:schemeClr val="accent6">
                    <a:lumMod val="75000"/>
                  </a:schemeClr>
                </a:solidFill>
              </a:rPr>
              <a:t>What time/hour of day do maximum number of flights depart?</a:t>
            </a:r>
          </a:p>
          <a:p>
            <a:r>
              <a:rPr lang="en-IN" sz="1200" dirty="0">
                <a:solidFill>
                  <a:schemeClr val="accent6">
                    <a:lumMod val="75000"/>
                  </a:schemeClr>
                </a:solidFill>
              </a:rPr>
              <a:t>Which hour of the day sees most delays?</a:t>
            </a:r>
          </a:p>
          <a:p>
            <a:r>
              <a:rPr lang="en-IN" sz="1200" dirty="0">
                <a:solidFill>
                  <a:schemeClr val="tx2">
                    <a:lumMod val="60000"/>
                    <a:lumOff val="40000"/>
                  </a:schemeClr>
                </a:solidFill>
              </a:rPr>
              <a:t>Which tail number is used most by an airline? How does it compare with other airlines?</a:t>
            </a:r>
          </a:p>
          <a:p>
            <a:r>
              <a:rPr lang="en-IN" sz="1200" dirty="0">
                <a:solidFill>
                  <a:schemeClr val="tx2">
                    <a:lumMod val="60000"/>
                    <a:lumOff val="40000"/>
                  </a:schemeClr>
                </a:solidFill>
              </a:rPr>
              <a:t>Which airline has flights that cover maximum? How does it compare to other airlines in different distance segments?</a:t>
            </a:r>
          </a:p>
          <a:p>
            <a:r>
              <a:rPr lang="en-IN" sz="1200" dirty="0"/>
              <a:t>Top Eight Destinations with the lowest and highest arrival delays</a:t>
            </a:r>
          </a:p>
          <a:p>
            <a:endParaRPr lang="en-IN" sz="12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Origin airport with highest number of flights across four quarters</a:t>
            </a:r>
          </a:p>
        </p:txBody>
      </p:sp>
      <p:pic>
        <p:nvPicPr>
          <p:cNvPr id="4" name="Content Placeholder 3"/>
          <p:cNvPicPr>
            <a:picLocks noGrp="1" noChangeAspect="1"/>
          </p:cNvPicPr>
          <p:nvPr>
            <p:ph idx="1"/>
          </p:nvPr>
        </p:nvPicPr>
        <p:blipFill>
          <a:blip r:embed="rId2"/>
          <a:stretch>
            <a:fillRect/>
          </a:stretch>
        </p:blipFill>
        <p:spPr>
          <a:xfrm>
            <a:off x="1905000" y="1752600"/>
            <a:ext cx="5334000" cy="3790950"/>
          </a:xfrm>
          <a:prstGeom prst="rect">
            <a:avLst/>
          </a:prstGeom>
        </p:spPr>
      </p:pic>
      <p:sp>
        <p:nvSpPr>
          <p:cNvPr id="5" name="TextBox 4"/>
          <p:cNvSpPr txBox="1"/>
          <p:nvPr/>
        </p:nvSpPr>
        <p:spPr>
          <a:xfrm>
            <a:off x="304800" y="5715000"/>
            <a:ext cx="8610600" cy="646331"/>
          </a:xfrm>
          <a:prstGeom prst="rect">
            <a:avLst/>
          </a:prstGeom>
          <a:noFill/>
        </p:spPr>
        <p:txBody>
          <a:bodyPr wrap="square" rtlCol="0">
            <a:spAutoFit/>
          </a:bodyPr>
          <a:lstStyle/>
          <a:p>
            <a:r>
              <a:rPr lang="en-US" b="1" u="sng" dirty="0"/>
              <a:t>Insight: </a:t>
            </a:r>
            <a:r>
              <a:rPr lang="en-US" dirty="0"/>
              <a:t>Newark Liberty International Airport (EWR) has the highest traffic across all four quarters</a:t>
            </a:r>
            <a:endParaRPr lang="en-IN" b="1" u="sng" dirty="0"/>
          </a:p>
        </p:txBody>
      </p:sp>
    </p:spTree>
    <p:extLst>
      <p:ext uri="{BB962C8B-B14F-4D97-AF65-F5344CB8AC3E}">
        <p14:creationId xmlns:p14="http://schemas.microsoft.com/office/powerpoint/2010/main" val="212152104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Airport with the highest arrival and departure delay and comparison with other airports</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28600" y="1920081"/>
            <a:ext cx="3962401" cy="4114800"/>
          </a:xfrm>
          <a:prstGeom prst="rect">
            <a:avLst/>
          </a:prstGeom>
        </p:spPr>
      </p:pic>
      <p:sp>
        <p:nvSpPr>
          <p:cNvPr id="5" name="TextBox 4"/>
          <p:cNvSpPr txBox="1"/>
          <p:nvPr/>
        </p:nvSpPr>
        <p:spPr>
          <a:xfrm>
            <a:off x="457200" y="6324600"/>
            <a:ext cx="8077200" cy="584775"/>
          </a:xfrm>
          <a:prstGeom prst="rect">
            <a:avLst/>
          </a:prstGeom>
          <a:noFill/>
        </p:spPr>
        <p:txBody>
          <a:bodyPr wrap="square" rtlCol="0">
            <a:spAutoFit/>
          </a:bodyPr>
          <a:lstStyle/>
          <a:p>
            <a:r>
              <a:rPr lang="en-US" sz="1600" b="1" u="sng" dirty="0" err="1"/>
              <a:t>Insight:</a:t>
            </a:r>
            <a:r>
              <a:rPr lang="en-US" sz="1600" dirty="0" err="1"/>
              <a:t>The</a:t>
            </a:r>
            <a:r>
              <a:rPr lang="en-US" sz="1600" dirty="0"/>
              <a:t> Newark Liberty International Airport (EWR) has the highest arrival and departure delays – followed by John F Kennedy and then LaGuardia Airport</a:t>
            </a:r>
            <a:endParaRPr lang="en-IN" sz="1600" dirty="0"/>
          </a:p>
        </p:txBody>
      </p:sp>
      <p:pic>
        <p:nvPicPr>
          <p:cNvPr id="6" name="Picture 5"/>
          <p:cNvPicPr>
            <a:picLocks noChangeAspect="1"/>
          </p:cNvPicPr>
          <p:nvPr/>
        </p:nvPicPr>
        <p:blipFill>
          <a:blip r:embed="rId3"/>
          <a:stretch>
            <a:fillRect/>
          </a:stretch>
        </p:blipFill>
        <p:spPr>
          <a:xfrm>
            <a:off x="4067175" y="1936525"/>
            <a:ext cx="5076825" cy="4388075"/>
          </a:xfrm>
          <a:prstGeom prst="rect">
            <a:avLst/>
          </a:prstGeom>
        </p:spPr>
      </p:pic>
    </p:spTree>
    <p:extLst>
      <p:ext uri="{BB962C8B-B14F-4D97-AF65-F5344CB8AC3E}">
        <p14:creationId xmlns:p14="http://schemas.microsoft.com/office/powerpoint/2010/main" val="398616703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Carrier Traffic</a:t>
            </a:r>
            <a:endParaRPr lang="en-IN" dirty="0"/>
          </a:p>
        </p:txBody>
      </p:sp>
      <p:pic>
        <p:nvPicPr>
          <p:cNvPr id="4" name="Content Placeholder 3"/>
          <p:cNvPicPr>
            <a:picLocks noGrp="1" noChangeAspect="1"/>
          </p:cNvPicPr>
          <p:nvPr>
            <p:ph idx="1"/>
          </p:nvPr>
        </p:nvPicPr>
        <p:blipFill>
          <a:blip r:embed="rId2"/>
          <a:stretch>
            <a:fillRect/>
          </a:stretch>
        </p:blipFill>
        <p:spPr>
          <a:xfrm>
            <a:off x="412038" y="1676401"/>
            <a:ext cx="6579312" cy="3639344"/>
          </a:xfrm>
          <a:prstGeom prst="rect">
            <a:avLst/>
          </a:prstGeom>
        </p:spPr>
      </p:pic>
      <p:pic>
        <p:nvPicPr>
          <p:cNvPr id="5" name="Picture 4"/>
          <p:cNvPicPr>
            <a:picLocks noChangeAspect="1"/>
          </p:cNvPicPr>
          <p:nvPr/>
        </p:nvPicPr>
        <p:blipFill>
          <a:blip r:embed="rId3"/>
          <a:stretch>
            <a:fillRect/>
          </a:stretch>
        </p:blipFill>
        <p:spPr>
          <a:xfrm>
            <a:off x="412038" y="5276850"/>
            <a:ext cx="6038850" cy="1581150"/>
          </a:xfrm>
          <a:prstGeom prst="rect">
            <a:avLst/>
          </a:prstGeom>
        </p:spPr>
      </p:pic>
      <p:sp>
        <p:nvSpPr>
          <p:cNvPr id="6" name="TextBox 5"/>
          <p:cNvSpPr txBox="1"/>
          <p:nvPr/>
        </p:nvSpPr>
        <p:spPr>
          <a:xfrm>
            <a:off x="5486400" y="1371600"/>
            <a:ext cx="3429000" cy="2585323"/>
          </a:xfrm>
          <a:prstGeom prst="rect">
            <a:avLst/>
          </a:prstGeom>
          <a:noFill/>
        </p:spPr>
        <p:txBody>
          <a:bodyPr wrap="square" rtlCol="0">
            <a:spAutoFit/>
          </a:bodyPr>
          <a:lstStyle/>
          <a:p>
            <a:r>
              <a:rPr lang="en-US" b="1" u="sng" dirty="0"/>
              <a:t>Insight:</a:t>
            </a:r>
            <a:r>
              <a:rPr lang="en-US" dirty="0"/>
              <a:t> While UA, B6, EV and DL carriers have the highest number of flights totally; specific flights that have the highest number of movement is for AA carrier with flight numbers 59, 119 and 1611 travelling daily from JFK, EWR and LGA airports</a:t>
            </a:r>
            <a:endParaRPr lang="en-IN" b="1" u="sng" dirty="0"/>
          </a:p>
        </p:txBody>
      </p:sp>
    </p:spTree>
    <p:extLst>
      <p:ext uri="{BB962C8B-B14F-4D97-AF65-F5344CB8AC3E}">
        <p14:creationId xmlns:p14="http://schemas.microsoft.com/office/powerpoint/2010/main" val="159830092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Airline traffic by carrier – across all four quarters</a:t>
            </a:r>
            <a:endParaRPr lang="en-IN" dirty="0"/>
          </a:p>
        </p:txBody>
      </p:sp>
      <p:pic>
        <p:nvPicPr>
          <p:cNvPr id="4" name="Content Placeholder 3"/>
          <p:cNvPicPr>
            <a:picLocks noGrp="1" noChangeAspect="1"/>
          </p:cNvPicPr>
          <p:nvPr>
            <p:ph idx="1"/>
          </p:nvPr>
        </p:nvPicPr>
        <p:blipFill>
          <a:blip r:embed="rId2"/>
          <a:stretch>
            <a:fillRect/>
          </a:stretch>
        </p:blipFill>
        <p:spPr>
          <a:xfrm>
            <a:off x="0" y="1905000"/>
            <a:ext cx="5676900" cy="2667000"/>
          </a:xfrm>
          <a:prstGeom prst="rect">
            <a:avLst/>
          </a:prstGeom>
        </p:spPr>
      </p:pic>
      <p:pic>
        <p:nvPicPr>
          <p:cNvPr id="5" name="Picture 4"/>
          <p:cNvPicPr>
            <a:picLocks noChangeAspect="1"/>
          </p:cNvPicPr>
          <p:nvPr/>
        </p:nvPicPr>
        <p:blipFill>
          <a:blip r:embed="rId3"/>
          <a:stretch>
            <a:fillRect/>
          </a:stretch>
        </p:blipFill>
        <p:spPr>
          <a:xfrm>
            <a:off x="4724400" y="2162175"/>
            <a:ext cx="3057525" cy="4238625"/>
          </a:xfrm>
          <a:prstGeom prst="rect">
            <a:avLst/>
          </a:prstGeom>
        </p:spPr>
      </p:pic>
      <p:sp>
        <p:nvSpPr>
          <p:cNvPr id="6" name="TextBox 5"/>
          <p:cNvSpPr txBox="1"/>
          <p:nvPr/>
        </p:nvSpPr>
        <p:spPr>
          <a:xfrm>
            <a:off x="152400" y="4724400"/>
            <a:ext cx="4267200" cy="2031325"/>
          </a:xfrm>
          <a:prstGeom prst="rect">
            <a:avLst/>
          </a:prstGeom>
          <a:noFill/>
        </p:spPr>
        <p:txBody>
          <a:bodyPr wrap="square" rtlCol="0">
            <a:spAutoFit/>
          </a:bodyPr>
          <a:lstStyle/>
          <a:p>
            <a:r>
              <a:rPr lang="en-US" b="1" u="sng" dirty="0"/>
              <a:t>Insight: </a:t>
            </a:r>
            <a:r>
              <a:rPr lang="en-US" dirty="0"/>
              <a:t>Carriers UA, B6, EV and DL have the highest traffic across all four quarters.  Also Q1 seems to be lowest in terms of traffic.  It could be due to lean tourist traffic as it comes after a peak vacation season (Q4) and before another peak season (Q2)</a:t>
            </a:r>
            <a:endParaRPr lang="en-IN" b="1" u="sng" dirty="0"/>
          </a:p>
        </p:txBody>
      </p:sp>
    </p:spTree>
    <p:extLst>
      <p:ext uri="{BB962C8B-B14F-4D97-AF65-F5344CB8AC3E}">
        <p14:creationId xmlns:p14="http://schemas.microsoft.com/office/powerpoint/2010/main" val="3779498906"/>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1480</Words>
  <Application>Microsoft Office PowerPoint</Application>
  <PresentationFormat>On-screen Show (4:3)</PresentationFormat>
  <Paragraphs>117</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Georgia</vt:lpstr>
      <vt:lpstr>Wingdings</vt:lpstr>
      <vt:lpstr>Project Status Report</vt:lpstr>
      <vt:lpstr>UpX Academy – Airlines Project</vt:lpstr>
      <vt:lpstr>Project Overview</vt:lpstr>
      <vt:lpstr>Team</vt:lpstr>
      <vt:lpstr>Description of the Airlines Dataset</vt:lpstr>
      <vt:lpstr>Exploratory Questions around Data Set</vt:lpstr>
      <vt:lpstr>Origin airport with highest number of flights across four quarters</vt:lpstr>
      <vt:lpstr>Airport with the highest arrival and departure delay and comparison with other airports </vt:lpstr>
      <vt:lpstr>Carrier Traffic</vt:lpstr>
      <vt:lpstr>Airline traffic by carrier – across all four quarters</vt:lpstr>
      <vt:lpstr>Carriers with highest delays</vt:lpstr>
      <vt:lpstr>Trends for EV carrier</vt:lpstr>
      <vt:lpstr>Traffic across all months in the year</vt:lpstr>
      <vt:lpstr>Month of the year with maximum delays </vt:lpstr>
      <vt:lpstr>Traffic across all hours of the day</vt:lpstr>
      <vt:lpstr>Hour of the day with most delays</vt:lpstr>
      <vt:lpstr>Tail numbers with highest movement</vt:lpstr>
      <vt:lpstr>Airline flights that cover maximum distance</vt:lpstr>
      <vt:lpstr>Arrival delays by destination</vt:lpstr>
      <vt:lpstr>Overall Insights</vt:lpstr>
      <vt:lpstr>Advice to Travelers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2017-05-11T16:51:32Z</dcterms:created>
  <dcterms:modified xsi:type="dcterms:W3CDTF">2017-05-20T12:07:42Z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