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690" r:id="rId3"/>
  </p:sldMasterIdLst>
  <p:notesMasterIdLst>
    <p:notesMasterId r:id="rId22"/>
  </p:notesMasterIdLst>
  <p:sldIdLst>
    <p:sldId id="256" r:id="rId4"/>
    <p:sldId id="275" r:id="rId5"/>
    <p:sldId id="273" r:id="rId6"/>
    <p:sldId id="274" r:id="rId7"/>
    <p:sldId id="280" r:id="rId8"/>
    <p:sldId id="281" r:id="rId9"/>
    <p:sldId id="282" r:id="rId10"/>
    <p:sldId id="323" r:id="rId11"/>
    <p:sldId id="322" r:id="rId12"/>
    <p:sldId id="283" r:id="rId13"/>
    <p:sldId id="324" r:id="rId14"/>
    <p:sldId id="326" r:id="rId15"/>
    <p:sldId id="328" r:id="rId16"/>
    <p:sldId id="325" r:id="rId17"/>
    <p:sldId id="329" r:id="rId18"/>
    <p:sldId id="330" r:id="rId19"/>
    <p:sldId id="332" r:id="rId20"/>
    <p:sldId id="331" r:id="rId21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5" autoAdjust="0"/>
    <p:restoredTop sz="94584" autoAdjust="0"/>
  </p:normalViewPr>
  <p:slideViewPr>
    <p:cSldViewPr snapToGrid="0">
      <p:cViewPr varScale="1">
        <p:scale>
          <a:sx n="83" d="100"/>
          <a:sy n="83" d="100"/>
        </p:scale>
        <p:origin x="28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C4688-583C-405E-91AB-397091928290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7EBA-54C7-497C-A481-582CA7CEC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7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eg"/><Relationship Id="rId3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eg"/><Relationship Id="rId3" Type="http://schemas.openxmlformats.org/officeDocument/2006/relationships/image" Target="../media/image9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eg"/><Relationship Id="rId3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eg"/><Relationship Id="rId3" Type="http://schemas.openxmlformats.org/officeDocument/2006/relationships/image" Target="../media/image9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9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857"/>
            <a:ext cx="12188949" cy="6856284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8"/>
            <a:ext cx="6638544" cy="1650381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sz="2100" b="0" i="0">
                <a:solidFill>
                  <a:schemeClr val="tx1"/>
                </a:solidFill>
                <a:latin typeface="+mj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 smtClean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4350"/>
              </a:lnSpc>
              <a:defRPr sz="4500" b="1" i="0" cap="all" baseline="0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24" y="5366672"/>
            <a:ext cx="9080717" cy="97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71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70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and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9" y="1316736"/>
            <a:ext cx="4531639" cy="868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98565" y="1049311"/>
            <a:ext cx="7093435" cy="58118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21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70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and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9" y="1316736"/>
            <a:ext cx="4531639" cy="868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</a:t>
            </a:r>
            <a:r>
              <a:rPr lang="en-US" smtClean="0"/>
              <a:t>edit title</a:t>
            </a:r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14633" y="1049311"/>
            <a:ext cx="7077369" cy="29500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3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1049311"/>
            <a:ext cx="12192000" cy="58118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18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6"/>
          </p:nvPr>
        </p:nvSpPr>
        <p:spPr>
          <a:xfrm>
            <a:off x="5098987" y="1320800"/>
            <a:ext cx="6388100" cy="446563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70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and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9" y="1316736"/>
            <a:ext cx="4531639" cy="868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</a:t>
            </a:r>
            <a:r>
              <a:rPr lang="en-US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3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DEF9-4139-4DAE-B4A7-CE4AE7C101E9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AD13-CDDD-4E33-93A4-84AE9284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09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DEF9-4139-4DAE-B4A7-CE4AE7C101E9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AD13-CDDD-4E33-93A4-84AE9284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3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857"/>
            <a:ext cx="12192000" cy="685800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8"/>
            <a:ext cx="6638544" cy="1650381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sz="21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 smtClean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4350"/>
              </a:lnSpc>
              <a:defRPr sz="45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24" y="5366672"/>
            <a:ext cx="9080717" cy="97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4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33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4350"/>
              </a:lnSpc>
              <a:defRPr sz="45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rmAutofit/>
          </a:bodyPr>
          <a:lstStyle>
            <a:lvl1pPr marL="0" indent="0" algn="l">
              <a:buNone/>
              <a:defRPr sz="21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9" y="56224"/>
            <a:ext cx="7786052" cy="83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60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75085" y="2177144"/>
            <a:ext cx="6516915" cy="4680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Slide Number Placeholder 6"/>
          <p:cNvSpPr txBox="1">
            <a:spLocks/>
          </p:cNvSpPr>
          <p:nvPr/>
        </p:nvSpPr>
        <p:spPr>
          <a:xfrm>
            <a:off x="11045952" y="6221885"/>
            <a:ext cx="725424" cy="534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200" b="1" smtClean="0"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2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635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8" y="2189264"/>
            <a:ext cx="6402832" cy="3790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Em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85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859"/>
            <a:ext cx="12188951" cy="6856285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8"/>
            <a:ext cx="6638544" cy="1650381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sz="2100" b="0" i="0">
                <a:solidFill>
                  <a:schemeClr val="bg1"/>
                </a:solidFill>
                <a:latin typeface="+mj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 smtClean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4350"/>
              </a:lnSpc>
              <a:defRPr sz="45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24" y="5366672"/>
            <a:ext cx="9080717" cy="97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23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9" y="2185418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029201" y="2185418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vitae dolor </a:t>
            </a:r>
            <a:r>
              <a:rPr lang="en-US" dirty="0" err="1" smtClean="0"/>
              <a:t>euismod</a:t>
            </a:r>
            <a:r>
              <a:rPr lang="en-US" dirty="0" smtClean="0"/>
              <a:t>,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mattis</a:t>
            </a:r>
            <a:r>
              <a:rPr lang="en-US" dirty="0" smtClean="0"/>
              <a:t>. In </a:t>
            </a:r>
            <a:r>
              <a:rPr lang="en-US" dirty="0" err="1" smtClean="0"/>
              <a:t>ornare</a:t>
            </a:r>
            <a:r>
              <a:rPr lang="en-US" dirty="0" smtClean="0"/>
              <a:t> convallis </a:t>
            </a:r>
            <a:r>
              <a:rPr lang="en-US" dirty="0" err="1" smtClean="0"/>
              <a:t>velit</a:t>
            </a:r>
            <a:r>
              <a:rPr lang="en-US" dirty="0" smtClean="0"/>
              <a:t> vitae cursus. Integer </a:t>
            </a:r>
            <a:r>
              <a:rPr lang="en-US" dirty="0" err="1" smtClean="0"/>
              <a:t>egestas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mi </a:t>
            </a:r>
            <a:r>
              <a:rPr lang="en-US" dirty="0" err="1" smtClean="0"/>
              <a:t>vehicula</a:t>
            </a:r>
            <a:r>
              <a:rPr lang="en-US" dirty="0" smtClean="0"/>
              <a:t> </a:t>
            </a:r>
            <a:r>
              <a:rPr lang="en-US" dirty="0" err="1" smtClean="0"/>
              <a:t>sollicitudin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habitant </a:t>
            </a:r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</a:t>
            </a:r>
            <a:r>
              <a:rPr lang="en-US" dirty="0" err="1" smtClean="0"/>
              <a:t>senectus</a:t>
            </a:r>
            <a:r>
              <a:rPr lang="en-US" dirty="0" smtClean="0"/>
              <a:t> et </a:t>
            </a:r>
            <a:r>
              <a:rPr lang="en-US" dirty="0" err="1" smtClean="0"/>
              <a:t>netus</a:t>
            </a:r>
            <a:r>
              <a:rPr lang="en-US" dirty="0" smtClean="0"/>
              <a:t> et </a:t>
            </a:r>
            <a:r>
              <a:rPr lang="en-US" dirty="0" err="1" smtClean="0"/>
              <a:t>malesuada</a:t>
            </a:r>
            <a:r>
              <a:rPr lang="en-US" dirty="0" smtClean="0"/>
              <a:t> fames ac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egestas</a:t>
            </a:r>
            <a:r>
              <a:rPr lang="en-US" dirty="0" smtClean="0"/>
              <a:t>.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265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8"/>
            <a:ext cx="8557757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342900" marR="0" indent="-304800" algn="l" defTabSz="685800" rtl="0" eaLnBrk="1" fontAlgn="auto" latinLnBrk="0" hangingPunct="1">
              <a:lnSpc>
                <a:spcPts val="1950"/>
              </a:lnSpc>
              <a:spcBef>
                <a:spcPts val="750"/>
              </a:spcBef>
              <a:spcAft>
                <a:spcPts val="0"/>
              </a:spcAft>
              <a:buClr>
                <a:srgbClr val="005BBB"/>
              </a:buClr>
              <a:buSzPct val="109000"/>
              <a:buFont typeface="Arial" charset="0"/>
              <a:buChar char="•"/>
              <a:tabLst/>
              <a:defRPr sz="1500" b="0" i="0" spc="-38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Quisque</a:t>
            </a:r>
            <a:r>
              <a:rPr lang="en-US" dirty="0" smtClean="0"/>
              <a:t> ac </a:t>
            </a:r>
            <a:r>
              <a:rPr lang="en-US" dirty="0" err="1" smtClean="0"/>
              <a:t>orci</a:t>
            </a:r>
            <a:r>
              <a:rPr lang="en-US" dirty="0" smtClean="0"/>
              <a:t> in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Donec</a:t>
            </a:r>
            <a:r>
              <a:rPr lang="en-US" dirty="0" smtClean="0"/>
              <a:t> vitae </a:t>
            </a:r>
            <a:r>
              <a:rPr lang="en-US" dirty="0" err="1" smtClean="0"/>
              <a:t>justo</a:t>
            </a:r>
            <a:r>
              <a:rPr lang="en-US" dirty="0" smtClean="0"/>
              <a:t> et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aliquet</a:t>
            </a:r>
            <a:r>
              <a:rPr lang="en-US" dirty="0" smtClean="0"/>
              <a:t> ex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ac </a:t>
            </a:r>
            <a:r>
              <a:rPr lang="en-US" dirty="0" err="1" smtClean="0"/>
              <a:t>elit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Duis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Justo et neque odio facilisis turpis </a:t>
            </a:r>
            <a:r>
              <a:rPr lang="en-US" dirty="0" err="1" smtClean="0"/>
              <a:t>sodales</a:t>
            </a:r>
            <a:r>
              <a:rPr lang="en-US" dirty="0" smtClean="0"/>
              <a:t> placerat.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59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9" y="2185416"/>
            <a:ext cx="9678987" cy="38481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725"/>
              </a:lnSpc>
              <a:buClr>
                <a:srgbClr val="005BBB"/>
              </a:buClr>
              <a:buFontTx/>
              <a:buNone/>
              <a:defRPr sz="1275" b="1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  <a:lvl2pPr marL="552450" indent="-209550">
              <a:lnSpc>
                <a:spcPts val="1725"/>
              </a:lnSpc>
              <a:buClr>
                <a:srgbClr val="005BBB"/>
              </a:buClr>
              <a:buFont typeface="Arial" charset="0"/>
              <a:buChar char="•"/>
              <a:tabLst/>
              <a:defRPr sz="1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857250" marR="0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857250" algn="l"/>
              </a:tabLst>
              <a:defRPr sz="1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text</a:t>
            </a:r>
          </a:p>
          <a:p>
            <a:pPr lvl="2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Second level text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text 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15040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98565" y="873941"/>
            <a:ext cx="7093435" cy="59872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70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and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49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14633" y="873940"/>
            <a:ext cx="7077369" cy="31254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3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70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and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24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83920"/>
            <a:ext cx="12192000" cy="59740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48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6"/>
          </p:nvPr>
        </p:nvSpPr>
        <p:spPr>
          <a:xfrm>
            <a:off x="5098987" y="1320800"/>
            <a:ext cx="6388100" cy="446563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70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and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DEF9-4139-4DAE-B4A7-CE4AE7C101E9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AD13-CDDD-4E33-93A4-84AE9284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885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DEF9-4139-4DAE-B4A7-CE4AE7C101E9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AD13-CDDD-4E33-93A4-84AE9284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075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857"/>
            <a:ext cx="12188949" cy="6856284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8"/>
            <a:ext cx="6638544" cy="1650381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sz="2100" b="0" i="0">
                <a:solidFill>
                  <a:schemeClr val="tx1"/>
                </a:solidFill>
                <a:latin typeface="+mj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 smtClean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4350"/>
              </a:lnSpc>
              <a:defRPr sz="4500" b="1" i="0" cap="all" baseline="0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24" y="5366672"/>
            <a:ext cx="9080717" cy="97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04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58"/>
            <a:ext cx="12188949" cy="68562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4350"/>
              </a:lnSpc>
              <a:defRPr sz="4500" b="1" i="0" cap="all" baseline="0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rmAutofit/>
          </a:bodyPr>
          <a:lstStyle>
            <a:lvl1pPr marL="0" indent="0" algn="l">
              <a:buNone/>
              <a:defRPr sz="2100" b="0" baseline="0">
                <a:solidFill>
                  <a:schemeClr val="tx1"/>
                </a:solidFill>
                <a:latin typeface="+mj-lt"/>
                <a:ea typeface="Georgia" charset="0"/>
                <a:cs typeface="Georgia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53" y="56224"/>
            <a:ext cx="7786044" cy="83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14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859"/>
            <a:ext cx="12188951" cy="6856285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8"/>
            <a:ext cx="6638544" cy="1650381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sz="2100" b="0" i="0">
                <a:solidFill>
                  <a:schemeClr val="bg1"/>
                </a:solidFill>
                <a:latin typeface="+mj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 smtClean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4350"/>
              </a:lnSpc>
              <a:defRPr sz="45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24" y="5366672"/>
            <a:ext cx="9080717" cy="97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2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58"/>
            <a:ext cx="12188949" cy="68562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4350"/>
              </a:lnSpc>
              <a:defRPr sz="4500" b="1" i="0" cap="all" baseline="0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rmAutofit/>
          </a:bodyPr>
          <a:lstStyle>
            <a:lvl1pPr marL="0" indent="0" algn="l">
              <a:buNone/>
              <a:defRPr sz="2100" b="0" baseline="0">
                <a:solidFill>
                  <a:schemeClr val="tx1"/>
                </a:solidFill>
                <a:latin typeface="+mj-lt"/>
                <a:ea typeface="Georgia" charset="0"/>
                <a:cs typeface="Georgia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53" y="56224"/>
            <a:ext cx="7786044" cy="83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27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57"/>
            <a:ext cx="12188949" cy="68562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4350"/>
              </a:lnSpc>
              <a:defRPr sz="45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rmAutofit/>
          </a:bodyPr>
          <a:lstStyle>
            <a:lvl1pPr marL="0" indent="0" algn="l">
              <a:buNone/>
              <a:defRPr sz="2100" b="0" baseline="0">
                <a:solidFill>
                  <a:schemeClr val="bg1"/>
                </a:solidFill>
                <a:latin typeface="+mj-lt"/>
                <a:ea typeface="Georgia" charset="0"/>
                <a:cs typeface="Georgia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53" y="56224"/>
            <a:ext cx="7786044" cy="83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65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459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8" y="2189264"/>
            <a:ext cx="6402832" cy="3790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9" y="2185418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029201" y="2185418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vitae dolor </a:t>
            </a:r>
            <a:r>
              <a:rPr lang="en-US" dirty="0" err="1" smtClean="0"/>
              <a:t>euismod</a:t>
            </a:r>
            <a:r>
              <a:rPr lang="en-US" dirty="0" smtClean="0"/>
              <a:t>,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mattis</a:t>
            </a:r>
            <a:r>
              <a:rPr lang="en-US" dirty="0" smtClean="0"/>
              <a:t>. In </a:t>
            </a:r>
            <a:r>
              <a:rPr lang="en-US" dirty="0" err="1" smtClean="0"/>
              <a:t>ornare</a:t>
            </a:r>
            <a:r>
              <a:rPr lang="en-US" dirty="0" smtClean="0"/>
              <a:t> convallis </a:t>
            </a:r>
            <a:r>
              <a:rPr lang="en-US" dirty="0" err="1" smtClean="0"/>
              <a:t>velit</a:t>
            </a:r>
            <a:r>
              <a:rPr lang="en-US" dirty="0" smtClean="0"/>
              <a:t> vitae cursus. Integer </a:t>
            </a:r>
            <a:r>
              <a:rPr lang="en-US" dirty="0" err="1" smtClean="0"/>
              <a:t>egestas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mi </a:t>
            </a:r>
            <a:r>
              <a:rPr lang="en-US" dirty="0" err="1" smtClean="0"/>
              <a:t>vehicula</a:t>
            </a:r>
            <a:r>
              <a:rPr lang="en-US" dirty="0" smtClean="0"/>
              <a:t> </a:t>
            </a:r>
            <a:r>
              <a:rPr lang="en-US" dirty="0" err="1" smtClean="0"/>
              <a:t>sollicitudin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habitant </a:t>
            </a:r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</a:t>
            </a:r>
            <a:r>
              <a:rPr lang="en-US" dirty="0" err="1" smtClean="0"/>
              <a:t>senectus</a:t>
            </a:r>
            <a:r>
              <a:rPr lang="en-US" dirty="0" smtClean="0"/>
              <a:t> et </a:t>
            </a:r>
            <a:r>
              <a:rPr lang="en-US" dirty="0" err="1" smtClean="0"/>
              <a:t>netus</a:t>
            </a:r>
            <a:r>
              <a:rPr lang="en-US" dirty="0" smtClean="0"/>
              <a:t> et </a:t>
            </a:r>
            <a:r>
              <a:rPr lang="en-US" dirty="0" err="1" smtClean="0"/>
              <a:t>malesuada</a:t>
            </a:r>
            <a:r>
              <a:rPr lang="en-US" dirty="0" smtClean="0"/>
              <a:t> fames ac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egestas</a:t>
            </a:r>
            <a:r>
              <a:rPr lang="en-US" dirty="0" smtClean="0"/>
              <a:t>.</a:t>
            </a:r>
          </a:p>
        </p:txBody>
      </p:sp>
      <p:sp>
        <p:nvSpPr>
          <p:cNvPr id="6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28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8"/>
            <a:ext cx="8557757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342900" marR="0" indent="-304800" algn="l" defTabSz="685800" rtl="0" eaLnBrk="1" fontAlgn="auto" latinLnBrk="0" hangingPunct="1">
              <a:lnSpc>
                <a:spcPts val="1950"/>
              </a:lnSpc>
              <a:spcBef>
                <a:spcPts val="750"/>
              </a:spcBef>
              <a:spcAft>
                <a:spcPts val="0"/>
              </a:spcAft>
              <a:buClr>
                <a:srgbClr val="005BBB"/>
              </a:buClr>
              <a:buSzPct val="109000"/>
              <a:buFont typeface="Arial" charset="0"/>
              <a:buChar char="•"/>
              <a:tabLst/>
              <a:defRPr sz="1500" b="0" i="0" spc="-38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Quisque</a:t>
            </a:r>
            <a:r>
              <a:rPr lang="en-US" dirty="0" smtClean="0"/>
              <a:t> ac </a:t>
            </a:r>
            <a:r>
              <a:rPr lang="en-US" dirty="0" err="1" smtClean="0"/>
              <a:t>orci</a:t>
            </a:r>
            <a:r>
              <a:rPr lang="en-US" dirty="0" smtClean="0"/>
              <a:t> in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Donec</a:t>
            </a:r>
            <a:r>
              <a:rPr lang="en-US" dirty="0" smtClean="0"/>
              <a:t> vitae </a:t>
            </a:r>
            <a:r>
              <a:rPr lang="en-US" dirty="0" err="1" smtClean="0"/>
              <a:t>justo</a:t>
            </a:r>
            <a:r>
              <a:rPr lang="en-US" dirty="0" smtClean="0"/>
              <a:t> et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aliquet</a:t>
            </a:r>
            <a:r>
              <a:rPr lang="en-US" dirty="0" smtClean="0"/>
              <a:t> ex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ac </a:t>
            </a:r>
            <a:r>
              <a:rPr lang="en-US" dirty="0" err="1" smtClean="0"/>
              <a:t>elit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Duis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Justo et neque odio facilisis turpis </a:t>
            </a:r>
            <a:r>
              <a:rPr lang="en-US" dirty="0" err="1" smtClean="0"/>
              <a:t>sodales</a:t>
            </a:r>
            <a:r>
              <a:rPr lang="en-US" dirty="0" smtClean="0"/>
              <a:t> placerat.</a:t>
            </a:r>
          </a:p>
        </p:txBody>
      </p:sp>
      <p:sp>
        <p:nvSpPr>
          <p:cNvPr id="6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="0"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4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9" y="2185416"/>
            <a:ext cx="9678987" cy="38481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725"/>
              </a:lnSpc>
              <a:buClr>
                <a:srgbClr val="005BBB"/>
              </a:buClr>
              <a:buFontTx/>
              <a:buNone/>
              <a:defRPr sz="1275" b="1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  <a:lvl2pPr marL="552450" indent="-209550">
              <a:lnSpc>
                <a:spcPts val="1725"/>
              </a:lnSpc>
              <a:buClr>
                <a:srgbClr val="005BBB"/>
              </a:buClr>
              <a:buFont typeface="Arial" charset="0"/>
              <a:buChar char="•"/>
              <a:tabLst/>
              <a:defRPr sz="1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857250" marR="0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857250" algn="l"/>
              </a:tabLst>
              <a:defRPr sz="1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text</a:t>
            </a:r>
          </a:p>
          <a:p>
            <a:pPr lvl="2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Second level text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text 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 smtClean="0"/>
              <a:t>Third level</a:t>
            </a:r>
          </a:p>
        </p:txBody>
      </p:sp>
      <p:sp>
        <p:nvSpPr>
          <p:cNvPr id="5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88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70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and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9" y="1316736"/>
            <a:ext cx="4531639" cy="868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98565" y="1049311"/>
            <a:ext cx="7093435" cy="58118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35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70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and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9" y="1316736"/>
            <a:ext cx="4531639" cy="868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</a:t>
            </a:r>
            <a:r>
              <a:rPr lang="en-US" smtClean="0"/>
              <a:t>edit title</a:t>
            </a:r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14633" y="1049311"/>
            <a:ext cx="7077369" cy="29500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3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47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57"/>
            <a:ext cx="12188949" cy="68562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4350"/>
              </a:lnSpc>
              <a:defRPr sz="45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rmAutofit/>
          </a:bodyPr>
          <a:lstStyle>
            <a:lvl1pPr marL="0" indent="0" algn="l">
              <a:buNone/>
              <a:defRPr sz="2100" b="0" baseline="0">
                <a:solidFill>
                  <a:schemeClr val="bg1"/>
                </a:solidFill>
                <a:latin typeface="+mj-lt"/>
                <a:ea typeface="Georgia" charset="0"/>
                <a:cs typeface="Georgia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53" y="56224"/>
            <a:ext cx="7786044" cy="83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7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1049311"/>
            <a:ext cx="12192000" cy="58118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84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6"/>
          </p:nvPr>
        </p:nvSpPr>
        <p:spPr>
          <a:xfrm>
            <a:off x="5098987" y="1320800"/>
            <a:ext cx="6388100" cy="446563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70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and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9" y="1316736"/>
            <a:ext cx="4531639" cy="868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</a:t>
            </a:r>
            <a:r>
              <a:rPr lang="en-US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19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DEF9-4139-4DAE-B4A7-CE4AE7C101E9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AD13-CDDD-4E33-93A4-84AE9284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508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DEF9-4139-4DAE-B4A7-CE4AE7C101E9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AD13-CDDD-4E33-93A4-84AE9284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806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8" y="2189264"/>
            <a:ext cx="6402832" cy="3790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62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9" y="2185418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029201" y="2185418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vitae dolor </a:t>
            </a:r>
            <a:r>
              <a:rPr lang="en-US" dirty="0" err="1" smtClean="0"/>
              <a:t>euismod</a:t>
            </a:r>
            <a:r>
              <a:rPr lang="en-US" dirty="0" smtClean="0"/>
              <a:t>,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mattis</a:t>
            </a:r>
            <a:r>
              <a:rPr lang="en-US" dirty="0" smtClean="0"/>
              <a:t>. In </a:t>
            </a:r>
            <a:r>
              <a:rPr lang="en-US" dirty="0" err="1" smtClean="0"/>
              <a:t>ornare</a:t>
            </a:r>
            <a:r>
              <a:rPr lang="en-US" dirty="0" smtClean="0"/>
              <a:t> convallis </a:t>
            </a:r>
            <a:r>
              <a:rPr lang="en-US" dirty="0" err="1" smtClean="0"/>
              <a:t>velit</a:t>
            </a:r>
            <a:r>
              <a:rPr lang="en-US" dirty="0" smtClean="0"/>
              <a:t> vitae cursus. Integer </a:t>
            </a:r>
            <a:r>
              <a:rPr lang="en-US" dirty="0" err="1" smtClean="0"/>
              <a:t>egestas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mi </a:t>
            </a:r>
            <a:r>
              <a:rPr lang="en-US" dirty="0" err="1" smtClean="0"/>
              <a:t>vehicula</a:t>
            </a:r>
            <a:r>
              <a:rPr lang="en-US" dirty="0" smtClean="0"/>
              <a:t> </a:t>
            </a:r>
            <a:r>
              <a:rPr lang="en-US" dirty="0" err="1" smtClean="0"/>
              <a:t>sollicitudin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habitant </a:t>
            </a:r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</a:t>
            </a:r>
            <a:r>
              <a:rPr lang="en-US" dirty="0" err="1" smtClean="0"/>
              <a:t>senectus</a:t>
            </a:r>
            <a:r>
              <a:rPr lang="en-US" dirty="0" smtClean="0"/>
              <a:t> et </a:t>
            </a:r>
            <a:r>
              <a:rPr lang="en-US" dirty="0" err="1" smtClean="0"/>
              <a:t>netus</a:t>
            </a:r>
            <a:r>
              <a:rPr lang="en-US" dirty="0" smtClean="0"/>
              <a:t> et </a:t>
            </a:r>
            <a:r>
              <a:rPr lang="en-US" dirty="0" err="1" smtClean="0"/>
              <a:t>malesuada</a:t>
            </a:r>
            <a:r>
              <a:rPr lang="en-US" dirty="0" smtClean="0"/>
              <a:t> fames ac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egestas</a:t>
            </a:r>
            <a:r>
              <a:rPr lang="en-US" dirty="0" smtClean="0"/>
              <a:t>.</a:t>
            </a:r>
          </a:p>
        </p:txBody>
      </p:sp>
      <p:sp>
        <p:nvSpPr>
          <p:cNvPr id="6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04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8"/>
            <a:ext cx="8557757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342900" marR="0" indent="-304800" algn="l" defTabSz="685800" rtl="0" eaLnBrk="1" fontAlgn="auto" latinLnBrk="0" hangingPunct="1">
              <a:lnSpc>
                <a:spcPts val="1950"/>
              </a:lnSpc>
              <a:spcBef>
                <a:spcPts val="750"/>
              </a:spcBef>
              <a:spcAft>
                <a:spcPts val="0"/>
              </a:spcAft>
              <a:buClr>
                <a:srgbClr val="005BBB"/>
              </a:buClr>
              <a:buSzPct val="109000"/>
              <a:buFont typeface="Arial" charset="0"/>
              <a:buChar char="•"/>
              <a:tabLst/>
              <a:defRPr sz="1500" b="0" i="0" spc="-38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Quisque</a:t>
            </a:r>
            <a:r>
              <a:rPr lang="en-US" dirty="0" smtClean="0"/>
              <a:t> ac </a:t>
            </a:r>
            <a:r>
              <a:rPr lang="en-US" dirty="0" err="1" smtClean="0"/>
              <a:t>orci</a:t>
            </a:r>
            <a:r>
              <a:rPr lang="en-US" dirty="0" smtClean="0"/>
              <a:t> in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Donec</a:t>
            </a:r>
            <a:r>
              <a:rPr lang="en-US" dirty="0" smtClean="0"/>
              <a:t> vitae </a:t>
            </a:r>
            <a:r>
              <a:rPr lang="en-US" dirty="0" err="1" smtClean="0"/>
              <a:t>justo</a:t>
            </a:r>
            <a:r>
              <a:rPr lang="en-US" dirty="0" smtClean="0"/>
              <a:t> et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aliquet</a:t>
            </a:r>
            <a:r>
              <a:rPr lang="en-US" dirty="0" smtClean="0"/>
              <a:t> ex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ac </a:t>
            </a:r>
            <a:r>
              <a:rPr lang="en-US" dirty="0" err="1" smtClean="0"/>
              <a:t>elit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Duis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Justo et neque odio facilisis turpis </a:t>
            </a:r>
            <a:r>
              <a:rPr lang="en-US" dirty="0" err="1" smtClean="0"/>
              <a:t>sodales</a:t>
            </a:r>
            <a:r>
              <a:rPr lang="en-US" dirty="0" smtClean="0"/>
              <a:t> placerat.</a:t>
            </a:r>
          </a:p>
        </p:txBody>
      </p:sp>
      <p:sp>
        <p:nvSpPr>
          <p:cNvPr id="6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="0"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9" y="2185416"/>
            <a:ext cx="9678987" cy="38481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725"/>
              </a:lnSpc>
              <a:buClr>
                <a:srgbClr val="005BBB"/>
              </a:buClr>
              <a:buFontTx/>
              <a:buNone/>
              <a:defRPr sz="1275" b="1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  <a:lvl2pPr marL="552450" indent="-209550">
              <a:lnSpc>
                <a:spcPts val="1725"/>
              </a:lnSpc>
              <a:buClr>
                <a:srgbClr val="005BBB"/>
              </a:buClr>
              <a:buFont typeface="Arial" charset="0"/>
              <a:buChar char="•"/>
              <a:tabLst/>
              <a:defRPr sz="1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857250" marR="0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857250" algn="l"/>
              </a:tabLst>
              <a:defRPr sz="1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text</a:t>
            </a:r>
          </a:p>
          <a:p>
            <a:pPr lvl="2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Second level text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text 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 smtClean="0"/>
              <a:t>Third level</a:t>
            </a:r>
          </a:p>
        </p:txBody>
      </p:sp>
      <p:sp>
        <p:nvSpPr>
          <p:cNvPr id="5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50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e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theme" Target="../theme/theme2.xml"/><Relationship Id="rId15" Type="http://schemas.openxmlformats.org/officeDocument/2006/relationships/image" Target="../media/image10.jpe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3.xml"/><Relationship Id="rId16" Type="http://schemas.openxmlformats.org/officeDocument/2006/relationships/theme" Target="../theme/theme3.xml"/><Relationship Id="rId17" Type="http://schemas.openxmlformats.org/officeDocument/2006/relationships/image" Target="../media/image1.jpe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8639" y="0"/>
            <a:ext cx="1169605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6" algn="ctr"/>
            <a:r>
              <a:rPr lang="en-US" sz="1800" dirty="0" smtClean="0">
                <a:latin typeface="Arial" charset="0"/>
              </a:rPr>
              <a:t>‘-</a:t>
            </a:r>
            <a:endParaRPr lang="en-US" sz="1800" dirty="0">
              <a:latin typeface="Arial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45779" y="1023930"/>
            <a:ext cx="8557756" cy="140269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Effra Trial Heavy" charset="0"/>
                <a:ea typeface="Effra Trial Heavy" charset="0"/>
                <a:cs typeface="Effra Trial Heavy" charset="0"/>
              </a:defRPr>
            </a:lvl1pPr>
          </a:lstStyle>
          <a:p>
            <a:endParaRPr lang="en-US" sz="36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045779" y="2555890"/>
            <a:ext cx="8557756" cy="30782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828383"/>
                </a:solidFill>
                <a:latin typeface="Museo Slab 100" charset="0"/>
                <a:ea typeface="Museo Slab 100" charset="0"/>
                <a:cs typeface="Museo Slab 100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57"/>
            <a:ext cx="12188951" cy="6856284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10062217" y="6240989"/>
            <a:ext cx="725424" cy="534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2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2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53" y="56224"/>
            <a:ext cx="7786044" cy="83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8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50" b="0" kern="1200">
          <a:solidFill>
            <a:schemeClr val="tx2"/>
          </a:solidFill>
          <a:latin typeface="+mj-lt"/>
          <a:ea typeface="Georgia" charset="0"/>
          <a:cs typeface="Georgia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5BBB"/>
        </a:buClr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LucidaGrande" charset="0"/>
        <a:buChar char="-"/>
        <a:defRPr sz="135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312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5544">
          <p15:clr>
            <a:srgbClr val="F26B43"/>
          </p15:clr>
        </p15:guide>
        <p15:guide id="5" pos="216">
          <p15:clr>
            <a:srgbClr val="F26B43"/>
          </p15:clr>
        </p15:guide>
        <p15:guide id="6" pos="3348">
          <p15:clr>
            <a:srgbClr val="F26B43"/>
          </p15:clr>
        </p15:guide>
        <p15:guide id="7" pos="3528">
          <p15:clr>
            <a:srgbClr val="F26B43"/>
          </p15:clr>
        </p15:guide>
        <p15:guide id="8" pos="3384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8639" y="0"/>
            <a:ext cx="1169605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6" algn="ctr"/>
            <a:r>
              <a:rPr lang="en-US" sz="1800" dirty="0" smtClean="0">
                <a:latin typeface="Arial" charset="0"/>
              </a:rPr>
              <a:t>‘-</a:t>
            </a:r>
            <a:endParaRPr lang="en-US" sz="1800" dirty="0">
              <a:latin typeface="Arial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45779" y="1023930"/>
            <a:ext cx="8557756" cy="140269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Effra Trial Heavy" charset="0"/>
                <a:ea typeface="Effra Trial Heavy" charset="0"/>
                <a:cs typeface="Effra Trial Heavy" charset="0"/>
              </a:defRPr>
            </a:lvl1pPr>
          </a:lstStyle>
          <a:p>
            <a:endParaRPr lang="en-US" sz="36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045779" y="2555890"/>
            <a:ext cx="8557756" cy="30782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828383"/>
                </a:solidFill>
                <a:latin typeface="Museo Slab 100" charset="0"/>
                <a:ea typeface="Museo Slab 100" charset="0"/>
                <a:cs typeface="Museo Slab 100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75" y="1"/>
            <a:ext cx="12191997" cy="685799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11045952" y="6221885"/>
            <a:ext cx="725424" cy="534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2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2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9" y="56224"/>
            <a:ext cx="7786052" cy="83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9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2"/>
          </a:solidFill>
          <a:latin typeface="Georgia" charset="0"/>
          <a:ea typeface="Georgia" charset="0"/>
          <a:cs typeface="Georgia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5BBB"/>
        </a:buClr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LucidaGrande" charset="0"/>
        <a:buChar char="-"/>
        <a:defRPr sz="135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312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5544">
          <p15:clr>
            <a:srgbClr val="F26B43"/>
          </p15:clr>
        </p15:guide>
        <p15:guide id="5" pos="216">
          <p15:clr>
            <a:srgbClr val="F26B43"/>
          </p15:clr>
        </p15:guide>
        <p15:guide id="6" pos="3348">
          <p15:clr>
            <a:srgbClr val="F26B43"/>
          </p15:clr>
        </p15:guide>
        <p15:guide id="7" pos="3528">
          <p15:clr>
            <a:srgbClr val="F26B43"/>
          </p15:clr>
        </p15:guide>
        <p15:guide id="8" pos="3384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8639" y="0"/>
            <a:ext cx="1169605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6" algn="ctr"/>
            <a:r>
              <a:rPr lang="en-US" sz="1800" dirty="0" smtClean="0">
                <a:latin typeface="Arial" charset="0"/>
              </a:rPr>
              <a:t>‘-</a:t>
            </a:r>
            <a:endParaRPr lang="en-US" sz="1800" dirty="0">
              <a:latin typeface="Arial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45779" y="1023930"/>
            <a:ext cx="8557756" cy="140269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Effra Trial Heavy" charset="0"/>
                <a:ea typeface="Effra Trial Heavy" charset="0"/>
                <a:cs typeface="Effra Trial Heavy" charset="0"/>
              </a:defRPr>
            </a:lvl1pPr>
          </a:lstStyle>
          <a:p>
            <a:endParaRPr lang="en-US" sz="36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045779" y="2555890"/>
            <a:ext cx="8557756" cy="30782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828383"/>
                </a:solidFill>
                <a:latin typeface="Museo Slab 100" charset="0"/>
                <a:ea typeface="Museo Slab 100" charset="0"/>
                <a:cs typeface="Museo Slab 100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57"/>
            <a:ext cx="12188951" cy="6856284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10062217" y="6240989"/>
            <a:ext cx="725424" cy="534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2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2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53" y="56224"/>
            <a:ext cx="7786044" cy="83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7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50" b="0" kern="1200">
          <a:solidFill>
            <a:schemeClr val="tx2"/>
          </a:solidFill>
          <a:latin typeface="+mj-lt"/>
          <a:ea typeface="Georgia" charset="0"/>
          <a:cs typeface="Georgia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5BBB"/>
        </a:buClr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LucidaGrande" charset="0"/>
        <a:buChar char="-"/>
        <a:defRPr sz="135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312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5544">
          <p15:clr>
            <a:srgbClr val="F26B43"/>
          </p15:clr>
        </p15:guide>
        <p15:guide id="5" pos="216">
          <p15:clr>
            <a:srgbClr val="F26B43"/>
          </p15:clr>
        </p15:guide>
        <p15:guide id="6" pos="3348">
          <p15:clr>
            <a:srgbClr val="F26B43"/>
          </p15:clr>
        </p15:guide>
        <p15:guide id="7" pos="3528">
          <p15:clr>
            <a:srgbClr val="F26B43"/>
          </p15:clr>
        </p15:guide>
        <p15:guide id="8" pos="3384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hyperlink" Target="http://www.ark.cs.cmu.edu/TweetNL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35241"/>
            <a:ext cx="12192001" cy="1608807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Online Deep Learning for Crisis Response using Tweets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960691"/>
            <a:ext cx="9144000" cy="933867"/>
          </a:xfrm>
        </p:spPr>
        <p:txBody>
          <a:bodyPr/>
          <a:lstStyle/>
          <a:p>
            <a:r>
              <a:rPr lang="en-US" dirty="0"/>
              <a:t>Abhinav Khare, </a:t>
            </a:r>
            <a:r>
              <a:rPr lang="en-US" dirty="0" smtClean="0"/>
              <a:t>Samarth </a:t>
            </a:r>
            <a:r>
              <a:rPr lang="en-US" dirty="0" err="1" smtClean="0"/>
              <a:t>Kanabar</a:t>
            </a:r>
            <a:r>
              <a:rPr lang="en-US" dirty="0" smtClean="0"/>
              <a:t>, Rajiv </a:t>
            </a:r>
            <a:r>
              <a:rPr lang="en-US" dirty="0" err="1" smtClean="0"/>
              <a:t>Ranjan</a:t>
            </a:r>
            <a:endParaRPr lang="en-US" dirty="0" smtClean="0"/>
          </a:p>
          <a:p>
            <a:r>
              <a:rPr lang="en-US" dirty="0" smtClean="0"/>
              <a:t>16</a:t>
            </a:r>
            <a:r>
              <a:rPr lang="en-US" baseline="30000" dirty="0" smtClean="0"/>
              <a:t>th</a:t>
            </a:r>
            <a:r>
              <a:rPr lang="en-US" dirty="0" smtClean="0"/>
              <a:t> October, 2018</a:t>
            </a:r>
            <a:endParaRPr lang="en-US" dirty="0"/>
          </a:p>
        </p:txBody>
      </p:sp>
      <p:pic>
        <p:nvPicPr>
          <p:cNvPr id="2052" name="Picture 4" descr="https://www.thesun.co.uk/wp-content/uploads/2017/09/nintchdbpict000350881532.jpg?strip=all&amp;w=9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547" y="4044481"/>
            <a:ext cx="4363453" cy="281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i2.cdn.turner.com/money/dam/assets/170908083344-gas-station-florida-hurricane-irma-780x43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043285"/>
            <a:ext cx="5001088" cy="281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gannett-cdn.com/-mm-/9e3bff266982469a700bebacaefc86fdaa29e89c/c=242-0-1678-1080&amp;r=x404&amp;c=534x401/local/-/media/2017/09/08/FSUNews/FSUNews/636404992393307075-GettyImages-84418898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866" y="4044481"/>
            <a:ext cx="3746681" cy="281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14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460" y="1023644"/>
            <a:ext cx="10515600" cy="483685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mr-IN" dirty="0" smtClean="0"/>
              <a:t>–</a:t>
            </a:r>
            <a:r>
              <a:rPr lang="en-US" dirty="0" smtClean="0"/>
              <a:t> Building CNN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1580667"/>
            <a:ext cx="10515600" cy="49176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 smtClean="0"/>
              <a:t>build_cnn</a:t>
            </a:r>
            <a:r>
              <a:rPr lang="en-US" sz="2000" dirty="0" smtClean="0"/>
              <a:t>   (</a:t>
            </a:r>
            <a:r>
              <a:rPr lang="en-US" sz="2000" dirty="0" err="1"/>
              <a:t>maxlen</a:t>
            </a:r>
            <a:r>
              <a:rPr lang="en-US" sz="2000" dirty="0"/>
              <a:t>, </a:t>
            </a:r>
            <a:r>
              <a:rPr lang="en-US" sz="2000" dirty="0" err="1"/>
              <a:t>max_features</a:t>
            </a:r>
            <a:r>
              <a:rPr lang="en-US" sz="2000" dirty="0"/>
              <a:t>, </a:t>
            </a:r>
            <a:r>
              <a:rPr lang="en-US" sz="2000" dirty="0" err="1" smtClean="0"/>
              <a:t>emb_size</a:t>
            </a:r>
            <a:r>
              <a:rPr lang="en-US" sz="2000" dirty="0" smtClean="0"/>
              <a:t>, </a:t>
            </a:r>
            <a:r>
              <a:rPr lang="en-US" sz="2000" dirty="0" err="1"/>
              <a:t>emb_matrix</a:t>
            </a:r>
            <a:r>
              <a:rPr lang="en-US" sz="2000" dirty="0" smtClean="0"/>
              <a:t>=, </a:t>
            </a:r>
            <a:r>
              <a:rPr lang="en-US" sz="2000" dirty="0" err="1" smtClean="0"/>
              <a:t>nb_filter</a:t>
            </a:r>
            <a:r>
              <a:rPr lang="en-US" sz="2000" dirty="0" smtClean="0"/>
              <a:t>, </a:t>
            </a:r>
            <a:r>
              <a:rPr lang="en-US" sz="2000" dirty="0" err="1" smtClean="0"/>
              <a:t>filter_length</a:t>
            </a:r>
            <a:r>
              <a:rPr lang="en-US" sz="2000" dirty="0" smtClean="0"/>
              <a:t>, </a:t>
            </a:r>
            <a:r>
              <a:rPr lang="en-US" sz="2000" dirty="0" err="1" smtClean="0"/>
              <a:t>pool_length,nb_classes</a:t>
            </a:r>
            <a:r>
              <a:rPr lang="en-US" sz="2000" dirty="0" smtClean="0"/>
              <a:t>,  </a:t>
            </a:r>
            <a:r>
              <a:rPr lang="en-US" sz="2000" dirty="0" err="1" smtClean="0"/>
              <a:t>hidden_size</a:t>
            </a:r>
            <a:r>
              <a:rPr lang="en-US" sz="2000" dirty="0" smtClean="0"/>
              <a:t>, </a:t>
            </a:r>
            <a:r>
              <a:rPr lang="en-US" sz="2000" dirty="0" err="1" smtClean="0"/>
              <a:t>dropout_ratio</a:t>
            </a:r>
            <a:r>
              <a:rPr lang="en-US" sz="2000" dirty="0" smtClean="0"/>
              <a:t>, </a:t>
            </a:r>
            <a:r>
              <a:rPr lang="en-US" sz="2000" dirty="0" err="1"/>
              <a:t>tune_emb</a:t>
            </a:r>
            <a:r>
              <a:rPr lang="en-US" sz="2000" dirty="0"/>
              <a:t>=True</a:t>
            </a:r>
            <a:r>
              <a:rPr lang="en-US" sz="2000" dirty="0" smtClean="0"/>
              <a:t>)  function used along with </a:t>
            </a:r>
            <a:r>
              <a:rPr lang="en-US" sz="2000" dirty="0" err="1" smtClean="0"/>
              <a:t>keras</a:t>
            </a:r>
            <a:r>
              <a:rPr lang="en-US" sz="2000" dirty="0" smtClean="0"/>
              <a:t> library to build the </a:t>
            </a:r>
            <a:r>
              <a:rPr lang="en-US" sz="2000" dirty="0" err="1" smtClean="0"/>
              <a:t>cnn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Steps inside </a:t>
            </a:r>
            <a:r>
              <a:rPr lang="en-US" sz="2000" dirty="0" err="1" smtClean="0"/>
              <a:t>build_cnn</a:t>
            </a: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/>
              <a:t>Initiate a sequential model using </a:t>
            </a:r>
            <a:r>
              <a:rPr lang="en-US" sz="2000" dirty="0" smtClean="0"/>
              <a:t>Sequential</a:t>
            </a:r>
            <a:r>
              <a:rPr lang="en-US" sz="2000" dirty="0"/>
              <a:t>(</a:t>
            </a:r>
            <a:r>
              <a:rPr lang="en-US" sz="2000" dirty="0" smtClean="0"/>
              <a:t>)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Add an embedding layer with dropout ratio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Add </a:t>
            </a:r>
            <a:r>
              <a:rPr lang="en-US" sz="2000" dirty="0"/>
              <a:t>a Convolution1D, which will learn </a:t>
            </a:r>
            <a:r>
              <a:rPr lang="en-US" sz="2000" dirty="0" err="1"/>
              <a:t>nb_filter</a:t>
            </a:r>
            <a:r>
              <a:rPr lang="en-US" sz="2000" dirty="0"/>
              <a:t> (word </a:t>
            </a:r>
            <a:r>
              <a:rPr lang="en-US" sz="2000" dirty="0" smtClean="0"/>
              <a:t>groups) </a:t>
            </a:r>
            <a:r>
              <a:rPr lang="en-US" sz="2000" dirty="0"/>
              <a:t>filters of size </a:t>
            </a:r>
            <a:r>
              <a:rPr lang="en-US" sz="2000" dirty="0" err="1" smtClean="0"/>
              <a:t>filter_length</a:t>
            </a:r>
            <a:r>
              <a:rPr lang="en-US" sz="2000" dirty="0" smtClean="0"/>
              <a:t>. add dropout ratio. Activation = </a:t>
            </a:r>
            <a:r>
              <a:rPr lang="en-US" sz="2000" dirty="0" err="1" smtClean="0"/>
              <a:t>Relu</a:t>
            </a: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Use </a:t>
            </a:r>
            <a:r>
              <a:rPr lang="en-US" sz="2000" dirty="0"/>
              <a:t>standard max pooling (halving the output of the previous layer</a:t>
            </a:r>
            <a:r>
              <a:rPr lang="en-US" sz="2000" dirty="0" smtClean="0"/>
              <a:t>). Activation = </a:t>
            </a:r>
            <a:r>
              <a:rPr lang="en-US" sz="2000" dirty="0" err="1" smtClean="0"/>
              <a:t>relu</a:t>
            </a: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Flatten </a:t>
            </a:r>
            <a:r>
              <a:rPr lang="en-US" sz="2000" dirty="0"/>
              <a:t>the output of the </a:t>
            </a:r>
            <a:r>
              <a:rPr lang="en-US" sz="2000" dirty="0" err="1"/>
              <a:t>conv</a:t>
            </a:r>
            <a:r>
              <a:rPr lang="en-US" sz="2000" dirty="0"/>
              <a:t> layer, so that we can add a vanilla dense </a:t>
            </a:r>
            <a:r>
              <a:rPr lang="en-US" sz="2000" dirty="0" smtClean="0"/>
              <a:t>layer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Add </a:t>
            </a:r>
            <a:r>
              <a:rPr lang="en-US" sz="2000" dirty="0"/>
              <a:t>a vanilla hidden </a:t>
            </a:r>
            <a:r>
              <a:rPr lang="en-US" sz="2000" dirty="0" smtClean="0"/>
              <a:t>layer . Activation layer = </a:t>
            </a:r>
            <a:r>
              <a:rPr lang="en-US" sz="2000" dirty="0" err="1" smtClean="0"/>
              <a:t>Relu</a:t>
            </a:r>
            <a:r>
              <a:rPr lang="en-US" sz="2000" dirty="0" smtClean="0"/>
              <a:t> 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If  binary classification : add dense output layer with sigmoid activation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If multiclass classification : add  dense output layer with </a:t>
            </a:r>
            <a:r>
              <a:rPr lang="en-US" sz="2000" dirty="0" err="1" smtClean="0"/>
              <a:t>softmax</a:t>
            </a:r>
            <a:r>
              <a:rPr lang="en-US" sz="2000" dirty="0" smtClean="0"/>
              <a:t> activation  </a:t>
            </a:r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162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460" y="1023644"/>
            <a:ext cx="10515600" cy="483685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mr-IN" dirty="0" smtClean="0"/>
              <a:t>–</a:t>
            </a:r>
            <a:r>
              <a:rPr lang="en-US" dirty="0" smtClean="0"/>
              <a:t> Building CNN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1580667"/>
            <a:ext cx="10515600" cy="49176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 smtClean="0"/>
              <a:t>build_cnn</a:t>
            </a:r>
            <a:r>
              <a:rPr lang="en-US" sz="2000" dirty="0" smtClean="0"/>
              <a:t>   (</a:t>
            </a:r>
            <a:r>
              <a:rPr lang="en-US" sz="2000" dirty="0" err="1"/>
              <a:t>maxlen</a:t>
            </a:r>
            <a:r>
              <a:rPr lang="en-US" sz="2000" dirty="0"/>
              <a:t>, </a:t>
            </a:r>
            <a:r>
              <a:rPr lang="en-US" sz="2000" dirty="0" err="1"/>
              <a:t>max_features</a:t>
            </a:r>
            <a:r>
              <a:rPr lang="en-US" sz="2000" dirty="0"/>
              <a:t>, </a:t>
            </a:r>
            <a:r>
              <a:rPr lang="en-US" sz="2000" dirty="0" err="1" smtClean="0"/>
              <a:t>emb_size</a:t>
            </a:r>
            <a:r>
              <a:rPr lang="en-US" sz="2000" dirty="0" smtClean="0"/>
              <a:t>, </a:t>
            </a:r>
            <a:r>
              <a:rPr lang="en-US" sz="2000" dirty="0" err="1"/>
              <a:t>emb_matrix</a:t>
            </a:r>
            <a:r>
              <a:rPr lang="en-US" sz="2000" dirty="0" smtClean="0"/>
              <a:t>=, </a:t>
            </a:r>
            <a:r>
              <a:rPr lang="en-US" sz="2000" dirty="0" err="1" smtClean="0"/>
              <a:t>nb_filter</a:t>
            </a:r>
            <a:r>
              <a:rPr lang="en-US" sz="2000" dirty="0" smtClean="0"/>
              <a:t>, </a:t>
            </a:r>
            <a:r>
              <a:rPr lang="en-US" sz="2000" dirty="0" err="1" smtClean="0"/>
              <a:t>filter_length</a:t>
            </a:r>
            <a:r>
              <a:rPr lang="en-US" sz="2000" dirty="0" smtClean="0"/>
              <a:t>, </a:t>
            </a:r>
            <a:r>
              <a:rPr lang="en-US" sz="2000" dirty="0" err="1" smtClean="0"/>
              <a:t>pool_length,nb_classes</a:t>
            </a:r>
            <a:r>
              <a:rPr lang="en-US" sz="2000" dirty="0" smtClean="0"/>
              <a:t>,  </a:t>
            </a:r>
            <a:r>
              <a:rPr lang="en-US" sz="2000" dirty="0" err="1" smtClean="0"/>
              <a:t>hidden_size</a:t>
            </a:r>
            <a:r>
              <a:rPr lang="en-US" sz="2000" dirty="0" smtClean="0"/>
              <a:t>, </a:t>
            </a:r>
            <a:r>
              <a:rPr lang="en-US" sz="2000" dirty="0" err="1" smtClean="0"/>
              <a:t>dropout_ratio</a:t>
            </a:r>
            <a:r>
              <a:rPr lang="en-US" sz="2000" dirty="0" smtClean="0"/>
              <a:t>, </a:t>
            </a:r>
            <a:r>
              <a:rPr lang="en-US" sz="2000" dirty="0" err="1"/>
              <a:t>tune_emb</a:t>
            </a:r>
            <a:r>
              <a:rPr lang="en-US" sz="2000" dirty="0"/>
              <a:t>=True</a:t>
            </a:r>
            <a:r>
              <a:rPr lang="en-US" sz="2000" dirty="0" smtClean="0"/>
              <a:t>)  function used along with </a:t>
            </a:r>
            <a:r>
              <a:rPr lang="en-US" sz="2000" dirty="0" err="1" smtClean="0"/>
              <a:t>keras</a:t>
            </a:r>
            <a:r>
              <a:rPr lang="en-US" sz="2000" dirty="0" smtClean="0"/>
              <a:t> library to build the </a:t>
            </a:r>
            <a:r>
              <a:rPr lang="en-US" sz="2000" dirty="0" err="1" smtClean="0"/>
              <a:t>cnn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Steps inside </a:t>
            </a:r>
            <a:r>
              <a:rPr lang="en-US" sz="2000" dirty="0" err="1" smtClean="0"/>
              <a:t>build_cnn</a:t>
            </a: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/>
              <a:t>Initiate a sequential model using </a:t>
            </a:r>
            <a:r>
              <a:rPr lang="en-US" sz="2000" dirty="0" smtClean="0"/>
              <a:t>Sequential</a:t>
            </a:r>
            <a:r>
              <a:rPr lang="en-US" sz="2000" dirty="0"/>
              <a:t>(</a:t>
            </a:r>
            <a:r>
              <a:rPr lang="en-US" sz="2000" dirty="0" smtClean="0"/>
              <a:t>)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Add an embedding layer with dropout ratio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Add </a:t>
            </a:r>
            <a:r>
              <a:rPr lang="en-US" sz="2000" dirty="0"/>
              <a:t>a Convolution1D, which will learn </a:t>
            </a:r>
            <a:r>
              <a:rPr lang="en-US" sz="2000" dirty="0" err="1"/>
              <a:t>nb_filter</a:t>
            </a:r>
            <a:r>
              <a:rPr lang="en-US" sz="2000" dirty="0"/>
              <a:t> (word </a:t>
            </a:r>
            <a:r>
              <a:rPr lang="en-US" sz="2000" dirty="0" smtClean="0"/>
              <a:t>groups) </a:t>
            </a:r>
            <a:r>
              <a:rPr lang="en-US" sz="2000" dirty="0"/>
              <a:t>filters of size </a:t>
            </a:r>
            <a:r>
              <a:rPr lang="en-US" sz="2000" dirty="0" err="1" smtClean="0"/>
              <a:t>filter_length</a:t>
            </a:r>
            <a:r>
              <a:rPr lang="en-US" sz="2000" dirty="0" smtClean="0"/>
              <a:t>. add dropout ratio. Activation = </a:t>
            </a:r>
            <a:r>
              <a:rPr lang="en-US" sz="2000" dirty="0" err="1" smtClean="0"/>
              <a:t>Relu</a:t>
            </a: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Use </a:t>
            </a:r>
            <a:r>
              <a:rPr lang="en-US" sz="2000" dirty="0"/>
              <a:t>standard max pooling (halving the output of the previous layer</a:t>
            </a:r>
            <a:r>
              <a:rPr lang="en-US" sz="2000" dirty="0" smtClean="0"/>
              <a:t>). Activation = </a:t>
            </a:r>
            <a:r>
              <a:rPr lang="en-US" sz="2000" dirty="0" err="1" smtClean="0"/>
              <a:t>relu</a:t>
            </a: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Flatten </a:t>
            </a:r>
            <a:r>
              <a:rPr lang="en-US" sz="2000" dirty="0"/>
              <a:t>the output of the </a:t>
            </a:r>
            <a:r>
              <a:rPr lang="en-US" sz="2000" dirty="0" err="1"/>
              <a:t>conv</a:t>
            </a:r>
            <a:r>
              <a:rPr lang="en-US" sz="2000" dirty="0"/>
              <a:t> layer, so that we can add a vanilla dense </a:t>
            </a:r>
            <a:r>
              <a:rPr lang="en-US" sz="2000" dirty="0" smtClean="0"/>
              <a:t>layer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Add </a:t>
            </a:r>
            <a:r>
              <a:rPr lang="en-US" sz="2000" dirty="0"/>
              <a:t>a vanilla hidden </a:t>
            </a:r>
            <a:r>
              <a:rPr lang="en-US" sz="2000" dirty="0" smtClean="0"/>
              <a:t>layer . Activation layer = </a:t>
            </a:r>
            <a:r>
              <a:rPr lang="en-US" sz="2000" dirty="0" err="1" smtClean="0"/>
              <a:t>Relu</a:t>
            </a:r>
            <a:r>
              <a:rPr lang="en-US" sz="2000" dirty="0" smtClean="0"/>
              <a:t> 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If  binary classification : add dense output layer with sigmoid activation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If multiclass classification : add  dense output layer with </a:t>
            </a:r>
            <a:r>
              <a:rPr lang="en-US" sz="2000" dirty="0" err="1" smtClean="0"/>
              <a:t>softmax</a:t>
            </a:r>
            <a:r>
              <a:rPr lang="en-US" sz="2000" dirty="0" smtClean="0"/>
              <a:t> activation  </a:t>
            </a:r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057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460" y="1023644"/>
            <a:ext cx="10515600" cy="483685"/>
          </a:xfrm>
        </p:spPr>
        <p:txBody>
          <a:bodyPr/>
          <a:lstStyle/>
          <a:p>
            <a:r>
              <a:rPr lang="x-none" dirty="0" smtClean="0"/>
              <a:t>Code </a:t>
            </a:r>
            <a:r>
              <a:rPr lang="mr-IN" dirty="0" smtClean="0"/>
              <a:t>–</a:t>
            </a:r>
            <a:r>
              <a:rPr lang="x-none" dirty="0" smtClean="0"/>
              <a:t> Executing 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1580667"/>
            <a:ext cx="10515600" cy="49176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 descr="Screen Shot 2018-10-20 at 4.42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5519"/>
            <a:ext cx="12192000" cy="332442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7821" y="1733067"/>
            <a:ext cx="10515600" cy="4917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5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5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LucidaGrande" charset="0"/>
              <a:buChar char="-"/>
              <a:defRPr sz="135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573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1060047"/>
            <a:ext cx="10515600" cy="868430"/>
          </a:xfrm>
        </p:spPr>
        <p:txBody>
          <a:bodyPr/>
          <a:lstStyle/>
          <a:p>
            <a:r>
              <a:rPr lang="x-none" dirty="0"/>
              <a:t>Code </a:t>
            </a:r>
            <a:r>
              <a:rPr lang="mr-IN" dirty="0"/>
              <a:t>–</a:t>
            </a:r>
            <a:r>
              <a:rPr lang="x-none" dirty="0"/>
              <a:t> </a:t>
            </a:r>
            <a:r>
              <a:rPr lang="x-none" dirty="0" smtClean="0"/>
              <a:t>Online learning</a:t>
            </a:r>
            <a:endParaRPr lang="en-US" dirty="0"/>
          </a:p>
        </p:txBody>
      </p:sp>
      <p:pic>
        <p:nvPicPr>
          <p:cNvPr id="5" name="Picture 4" descr="Screen Shot 2018-10-22 at 10.12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6729"/>
            <a:ext cx="121920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3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460" y="1023644"/>
            <a:ext cx="10515600" cy="483685"/>
          </a:xfrm>
        </p:spPr>
        <p:txBody>
          <a:bodyPr/>
          <a:lstStyle/>
          <a:p>
            <a:r>
              <a:rPr lang="x-none" dirty="0" smtClean="0"/>
              <a:t>Code - Default </a:t>
            </a:r>
            <a:r>
              <a:rPr lang="en-US" dirty="0" smtClean="0"/>
              <a:t>Inputs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1580667"/>
            <a:ext cx="10515600" cy="49176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mr-IN" sz="2000" dirty="0" smtClean="0"/>
              <a:t>  learn_alg  = </a:t>
            </a:r>
            <a:r>
              <a:rPr lang="mr-IN" sz="2000" dirty="0"/>
              <a:t>"</a:t>
            </a:r>
            <a:r>
              <a:rPr lang="mr-IN" sz="2000" dirty="0" smtClean="0"/>
              <a:t>adadelta” </a:t>
            </a:r>
            <a:r>
              <a:rPr lang="mr-IN" sz="2000" dirty="0"/>
              <a:t>	  </a:t>
            </a:r>
            <a:endParaRPr lang="mr-IN" sz="2000" dirty="0" smtClean="0"/>
          </a:p>
          <a:p>
            <a:pPr marL="0" indent="0">
              <a:buNone/>
            </a:pPr>
            <a:r>
              <a:rPr lang="mr-IN" sz="2000" dirty="0"/>
              <a:t> </a:t>
            </a:r>
            <a:r>
              <a:rPr lang="mr-IN" sz="2000" dirty="0" smtClean="0"/>
              <a:t> loss  = </a:t>
            </a:r>
            <a:r>
              <a:rPr lang="mr-IN" sz="2000" dirty="0"/>
              <a:t>"binary_crossentropy" </a:t>
            </a:r>
            <a:endParaRPr lang="mr-IN" sz="2000" dirty="0" smtClean="0"/>
          </a:p>
          <a:p>
            <a:pPr marL="0" indent="0">
              <a:buNone/>
            </a:pPr>
            <a:r>
              <a:rPr lang="mr-IN" sz="2000" dirty="0" smtClean="0"/>
              <a:t>  minibatch_size </a:t>
            </a:r>
            <a:r>
              <a:rPr lang="mr-IN" sz="2000" dirty="0"/>
              <a:t>= 32    	</a:t>
            </a:r>
            <a:endParaRPr lang="mr-IN" sz="2000" dirty="0" smtClean="0"/>
          </a:p>
          <a:p>
            <a:pPr marL="0" indent="0">
              <a:buNone/>
            </a:pPr>
            <a:r>
              <a:rPr lang="mr-IN" sz="2000" dirty="0"/>
              <a:t> </a:t>
            </a:r>
            <a:r>
              <a:rPr lang="mr-IN" sz="2000" dirty="0" smtClean="0"/>
              <a:t> dropout_ratio  </a:t>
            </a:r>
            <a:r>
              <a:rPr lang="mr-IN" sz="2000" dirty="0"/>
              <a:t>= 0.0    	</a:t>
            </a:r>
            <a:endParaRPr lang="mr-IN" sz="2000" dirty="0" smtClean="0"/>
          </a:p>
          <a:p>
            <a:pPr marL="0" indent="0">
              <a:buNone/>
            </a:pPr>
            <a:r>
              <a:rPr lang="mr-IN" sz="2000" dirty="0"/>
              <a:t> </a:t>
            </a:r>
            <a:r>
              <a:rPr lang="mr-IN" sz="2000" dirty="0" smtClean="0"/>
              <a:t> maxlen  = </a:t>
            </a:r>
            <a:r>
              <a:rPr lang="mr-IN" sz="2000" dirty="0"/>
              <a:t>100    	</a:t>
            </a:r>
            <a:endParaRPr lang="mr-IN" sz="2000" dirty="0" smtClean="0"/>
          </a:p>
          <a:p>
            <a:pPr marL="0" indent="0">
              <a:buNone/>
            </a:pPr>
            <a:r>
              <a:rPr lang="mr-IN" sz="2000" dirty="0"/>
              <a:t> </a:t>
            </a:r>
            <a:r>
              <a:rPr lang="mr-IN" sz="2000" dirty="0" smtClean="0"/>
              <a:t> epochs  </a:t>
            </a:r>
            <a:r>
              <a:rPr lang="mr-IN" sz="2000" dirty="0"/>
              <a:t>= 25    	</a:t>
            </a:r>
            <a:endParaRPr lang="mr-IN" sz="2000" dirty="0" smtClean="0"/>
          </a:p>
          <a:p>
            <a:pPr marL="0" indent="0">
              <a:buNone/>
            </a:pPr>
            <a:r>
              <a:rPr lang="mr-IN" sz="2000" dirty="0"/>
              <a:t> </a:t>
            </a:r>
            <a:r>
              <a:rPr lang="mr-IN" sz="2000" dirty="0" smtClean="0"/>
              <a:t> max_features  </a:t>
            </a:r>
            <a:r>
              <a:rPr lang="mr-IN" sz="2000" dirty="0"/>
              <a:t>= 80    	</a:t>
            </a:r>
            <a:endParaRPr lang="mr-IN" sz="2000" dirty="0" smtClean="0"/>
          </a:p>
          <a:p>
            <a:pPr marL="0" indent="0">
              <a:buNone/>
            </a:pPr>
            <a:r>
              <a:rPr lang="mr-IN" sz="2000" dirty="0"/>
              <a:t> </a:t>
            </a:r>
            <a:r>
              <a:rPr lang="mr-IN" sz="2000" dirty="0" smtClean="0"/>
              <a:t> emb_size   = </a:t>
            </a:r>
            <a:r>
              <a:rPr lang="mr-IN" sz="2000" dirty="0"/>
              <a:t>128    	</a:t>
            </a:r>
            <a:endParaRPr lang="mr-IN" sz="2000" dirty="0" smtClean="0"/>
          </a:p>
          <a:p>
            <a:pPr marL="0" indent="0">
              <a:buNone/>
            </a:pPr>
            <a:r>
              <a:rPr lang="mr-IN" sz="2000" dirty="0" smtClean="0"/>
              <a:t>  hidden_size  = </a:t>
            </a:r>
            <a:r>
              <a:rPr lang="mr-IN" sz="2000" dirty="0"/>
              <a:t>128    	</a:t>
            </a:r>
            <a:endParaRPr lang="mr-IN" sz="2000" dirty="0" smtClean="0"/>
          </a:p>
          <a:p>
            <a:pPr marL="0" indent="0">
              <a:buNone/>
            </a:pPr>
            <a:r>
              <a:rPr lang="mr-IN" sz="2000" dirty="0"/>
              <a:t> </a:t>
            </a:r>
            <a:r>
              <a:rPr lang="mr-IN" sz="2000" dirty="0" smtClean="0"/>
              <a:t> nb_filter  = </a:t>
            </a:r>
            <a:r>
              <a:rPr lang="mr-IN" sz="2000" dirty="0"/>
              <a:t>250    	</a:t>
            </a:r>
            <a:endParaRPr lang="mr-IN" sz="2000" dirty="0" smtClean="0"/>
          </a:p>
          <a:p>
            <a:pPr marL="0" indent="0">
              <a:buNone/>
            </a:pPr>
            <a:r>
              <a:rPr lang="mr-IN" sz="2000" dirty="0"/>
              <a:t> </a:t>
            </a:r>
            <a:r>
              <a:rPr lang="mr-IN" sz="2000" dirty="0" smtClean="0"/>
              <a:t> filter_length  </a:t>
            </a:r>
            <a:r>
              <a:rPr lang="mr-IN" sz="2000" dirty="0"/>
              <a:t>= 3     	</a:t>
            </a:r>
            <a:endParaRPr lang="mr-IN" sz="2000" dirty="0" smtClean="0"/>
          </a:p>
          <a:p>
            <a:pPr marL="0" indent="0">
              <a:buNone/>
            </a:pPr>
            <a:r>
              <a:rPr lang="mr-IN" sz="2000" dirty="0"/>
              <a:t> </a:t>
            </a:r>
            <a:r>
              <a:rPr lang="mr-IN" sz="2000" dirty="0" smtClean="0"/>
              <a:t> pool_length   = </a:t>
            </a:r>
            <a:r>
              <a:rPr lang="mr-IN" sz="2000" dirty="0"/>
              <a:t>2     	</a:t>
            </a:r>
            <a:r>
              <a:rPr lang="mr-IN" sz="2000" dirty="0" smtClean="0"/>
              <a:t>,</a:t>
            </a:r>
          </a:p>
          <a:p>
            <a:pPr marL="0" indent="0">
              <a:buNone/>
            </a:pPr>
            <a:r>
              <a:rPr lang="mr-IN" sz="2000" dirty="0" smtClean="0"/>
              <a:t>  init_type  </a:t>
            </a:r>
            <a:r>
              <a:rPr lang="mr-IN" sz="2000" dirty="0"/>
              <a:t>= 'random'     	</a:t>
            </a:r>
            <a:r>
              <a:rPr lang="mr-IN" sz="2000" dirty="0" smtClean="0"/>
              <a:t>,</a:t>
            </a:r>
          </a:p>
          <a:p>
            <a:pPr marL="0" indent="0">
              <a:buNone/>
            </a:pPr>
            <a:r>
              <a:rPr lang="mr-IN" sz="2000" dirty="0" smtClean="0"/>
              <a:t>  emb_file  </a:t>
            </a:r>
            <a:r>
              <a:rPr lang="mr-IN" sz="2000" dirty="0"/>
              <a:t>= "../data/unlabeled_corpus.vec"    	</a:t>
            </a:r>
            <a:r>
              <a:rPr lang="mr-IN" sz="2000" dirty="0" smtClean="0"/>
              <a:t>,</a:t>
            </a:r>
          </a:p>
          <a:p>
            <a:pPr marL="0" indent="0">
              <a:buNone/>
            </a:pPr>
            <a:r>
              <a:rPr lang="mr-IN" sz="2000" dirty="0"/>
              <a:t> </a:t>
            </a:r>
            <a:r>
              <a:rPr lang="mr-IN" sz="2000" dirty="0" smtClean="0"/>
              <a:t> tune_emb  </a:t>
            </a:r>
            <a:r>
              <a:rPr lang="mr-IN" sz="2000" dirty="0"/>
              <a:t>= True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649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We varied the following </a:t>
            </a:r>
            <a:r>
              <a:rPr lang="en-US" sz="2000" dirty="0" err="1" smtClean="0"/>
              <a:t>hyperparamters</a:t>
            </a:r>
            <a:r>
              <a:rPr lang="en-US" sz="2000" dirty="0" smtClean="0"/>
              <a:t> to find the optimal set:</a:t>
            </a:r>
          </a:p>
          <a:p>
            <a:pPr marL="0" indent="0">
              <a:buNone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</a:t>
            </a:r>
            <a:r>
              <a:rPr lang="en-US" sz="2000" dirty="0" smtClean="0"/>
              <a:t>umber </a:t>
            </a:r>
            <a:r>
              <a:rPr lang="en-US" sz="2000" dirty="0"/>
              <a:t>of epochs/patience, 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Mini-batch </a:t>
            </a:r>
            <a:r>
              <a:rPr lang="en-US" sz="2000" dirty="0"/>
              <a:t>size, 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dropout </a:t>
            </a:r>
            <a:r>
              <a:rPr lang="en-US" sz="2000" dirty="0"/>
              <a:t>ratio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learning </a:t>
            </a:r>
            <a:r>
              <a:rPr lang="en-US" sz="2000" dirty="0"/>
              <a:t>rate</a:t>
            </a:r>
          </a:p>
        </p:txBody>
      </p:sp>
    </p:spTree>
    <p:extLst>
      <p:ext uri="{BB962C8B-B14F-4D97-AF65-F5344CB8AC3E}">
        <p14:creationId xmlns:p14="http://schemas.microsoft.com/office/powerpoint/2010/main" val="786871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170" y="976358"/>
            <a:ext cx="10515600" cy="5823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: </a:t>
            </a:r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en-US" dirty="0" smtClean="0"/>
              <a:t>esults </a:t>
            </a:r>
            <a:r>
              <a:rPr lang="en-US" dirty="0" smtClean="0"/>
              <a:t>obtained altering various </a:t>
            </a:r>
            <a:r>
              <a:rPr lang="en-US" dirty="0" smtClean="0"/>
              <a:t>hyper-parameters such as epochs, mini batch size, drop out ratio, learning rate against the accuracy of the model </a:t>
            </a:r>
            <a:r>
              <a:rPr lang="en-US" dirty="0" smtClean="0"/>
              <a:t>via various </a:t>
            </a:r>
            <a:r>
              <a:rPr lang="en-US" dirty="0" smtClean="0"/>
              <a:t>graphs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2" y="1750231"/>
            <a:ext cx="2835975" cy="19693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118" y="1750231"/>
            <a:ext cx="2960178" cy="1969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296" y="1750231"/>
            <a:ext cx="2681206" cy="19693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264" y="1750232"/>
            <a:ext cx="2835975" cy="19693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1143" y="3911100"/>
            <a:ext cx="10652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1</a:t>
            </a:r>
            <a:r>
              <a:rPr lang="en-US" dirty="0"/>
              <a:t>: As we increase the </a:t>
            </a:r>
            <a:r>
              <a:rPr lang="en-US" dirty="0" smtClean="0"/>
              <a:t>num_of</a:t>
            </a:r>
            <a:r>
              <a:rPr lang="en-US" dirty="0"/>
              <a:t>_</a:t>
            </a:r>
            <a:r>
              <a:rPr lang="en-US" dirty="0" smtClean="0"/>
              <a:t>epochs</a:t>
            </a:r>
            <a:r>
              <a:rPr lang="en-US" dirty="0"/>
              <a:t>, accuracy of the model decreases. The most </a:t>
            </a:r>
            <a:r>
              <a:rPr lang="en-US" dirty="0" smtClean="0"/>
              <a:t>optimum result </a:t>
            </a:r>
            <a:r>
              <a:rPr lang="en-US" dirty="0"/>
              <a:t>can be found at a epoch count of 27. </a:t>
            </a:r>
            <a:endParaRPr lang="en-US" dirty="0" smtClean="0"/>
          </a:p>
          <a:p>
            <a:r>
              <a:rPr lang="en-US" dirty="0" smtClean="0"/>
              <a:t>Figure 2</a:t>
            </a:r>
            <a:r>
              <a:rPr lang="en-US" dirty="0"/>
              <a:t>: s we increase the mini batch size, accuracy of the model decreases. The most </a:t>
            </a:r>
            <a:r>
              <a:rPr lang="en-US" dirty="0" smtClean="0"/>
              <a:t>optimum result </a:t>
            </a:r>
            <a:r>
              <a:rPr lang="en-US" dirty="0"/>
              <a:t>can be found at a batch size of 135. </a:t>
            </a:r>
            <a:endParaRPr lang="en-US" dirty="0" smtClean="0"/>
          </a:p>
          <a:p>
            <a:r>
              <a:rPr lang="en-US" dirty="0" smtClean="0"/>
              <a:t>Figure 3</a:t>
            </a:r>
            <a:r>
              <a:rPr lang="en-US" dirty="0"/>
              <a:t>: As we increase the drop out ratio, accuracy of the model decreases. The most </a:t>
            </a:r>
            <a:r>
              <a:rPr lang="en-US" dirty="0" smtClean="0"/>
              <a:t>optimum result </a:t>
            </a:r>
            <a:r>
              <a:rPr lang="en-US" dirty="0"/>
              <a:t>can be found at a drop out ratio of 0.2</a:t>
            </a:r>
            <a:r>
              <a:rPr lang="en-US" dirty="0" smtClean="0"/>
              <a:t>.</a:t>
            </a:r>
          </a:p>
          <a:p>
            <a:r>
              <a:rPr lang="en-US" dirty="0"/>
              <a:t>Figure 8: As we increase learning rate, accuracy of the model decreases. The most optimum </a:t>
            </a:r>
            <a:r>
              <a:rPr lang="en-US" dirty="0" smtClean="0"/>
              <a:t>result can </a:t>
            </a:r>
            <a:r>
              <a:rPr lang="en-US" dirty="0"/>
              <a:t>be found at a learning rate of 0.2.</a:t>
            </a:r>
          </a:p>
        </p:txBody>
      </p:sp>
    </p:spTree>
    <p:extLst>
      <p:ext uri="{BB962C8B-B14F-4D97-AF65-F5344CB8AC3E}">
        <p14:creationId xmlns:p14="http://schemas.microsoft.com/office/powerpoint/2010/main" val="815758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4468" y="852407"/>
            <a:ext cx="10600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5BBB"/>
                </a:solidFill>
                <a:ea typeface="Georgia" charset="0"/>
                <a:cs typeface="Georgia" charset="0"/>
              </a:rPr>
              <a:t>Results :  Results obtained altering various hyper-parameters such as epochs, mini batch size, drop out ratio, learning rate against the accuracy of the model via various graphs.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8" y="1644160"/>
            <a:ext cx="2929179" cy="22296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647" y="1644160"/>
            <a:ext cx="3057465" cy="2229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112" y="1644160"/>
            <a:ext cx="2835975" cy="2151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87" y="1644161"/>
            <a:ext cx="2889628" cy="21518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4949" y="4107051"/>
            <a:ext cx="10932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1</a:t>
            </a:r>
            <a:r>
              <a:rPr lang="en-US" dirty="0"/>
              <a:t>: As we increase the mini batch size, F1 score of the model first decreases then increases</a:t>
            </a:r>
            <a:r>
              <a:rPr lang="en-US" dirty="0" smtClean="0"/>
              <a:t>. The </a:t>
            </a:r>
            <a:r>
              <a:rPr lang="en-US" dirty="0"/>
              <a:t>most optimum result can be found at a mini batch size of 130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Figure 2</a:t>
            </a:r>
            <a:r>
              <a:rPr lang="en-US" dirty="0"/>
              <a:t>: As we increase the </a:t>
            </a:r>
            <a:r>
              <a:rPr lang="en-US" dirty="0" err="1"/>
              <a:t>num</a:t>
            </a:r>
            <a:r>
              <a:rPr lang="en-US" dirty="0"/>
              <a:t> of epochs, F1 score of the model first increases then </a:t>
            </a:r>
            <a:r>
              <a:rPr lang="en-US" dirty="0" smtClean="0"/>
              <a:t>decreases. The </a:t>
            </a:r>
            <a:r>
              <a:rPr lang="en-US" dirty="0"/>
              <a:t>most optimum result can be found at a epoch count of 25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Figure 3: </a:t>
            </a:r>
            <a:r>
              <a:rPr lang="en-US" dirty="0"/>
              <a:t>As we increase the drop out ratio, F1 score of the model first increases then decreases. </a:t>
            </a:r>
            <a:r>
              <a:rPr lang="en-US" dirty="0" smtClean="0"/>
              <a:t>The most </a:t>
            </a:r>
            <a:r>
              <a:rPr lang="en-US" dirty="0"/>
              <a:t>optimum result can be found at a batch size of 0.4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Figure 4</a:t>
            </a:r>
            <a:r>
              <a:rPr lang="en-US" dirty="0"/>
              <a:t>: As we increase learning rate, accuracy of the model increases. The most optimum </a:t>
            </a:r>
            <a:r>
              <a:rPr lang="en-US" dirty="0" smtClean="0"/>
              <a:t>result can </a:t>
            </a:r>
            <a:r>
              <a:rPr lang="en-US" dirty="0"/>
              <a:t>be found at a learning rate of </a:t>
            </a:r>
            <a:r>
              <a:rPr lang="en-US" dirty="0" smtClean="0"/>
              <a:t>0.25.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06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020861"/>
              </p:ext>
            </p:extLst>
          </p:nvPr>
        </p:nvGraphicFramePr>
        <p:xfrm>
          <a:off x="402956" y="2825750"/>
          <a:ext cx="11344758" cy="15610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0803"/>
                <a:gridCol w="1294560"/>
                <a:gridCol w="1809218"/>
                <a:gridCol w="1756776"/>
                <a:gridCol w="1651895"/>
                <a:gridCol w="1686856"/>
                <a:gridCol w="1424650"/>
              </a:tblGrid>
              <a:tr h="214040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u="none" strike="noStrike">
                          <a:effectLst/>
                        </a:rPr>
                        <a:t> 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affected_individuals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donations_and_volunteering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infrastructure_and_utilities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not_related_or_irrelevant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other_useful_information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sympathy_and_support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76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affected_individuals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14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donations_and_volunteering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>
                          <a:effectLst/>
                        </a:rPr>
                        <a:t>2</a:t>
                      </a:r>
                      <a:endParaRPr lang="is-I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>
                          <a:effectLst/>
                        </a:rPr>
                        <a:t>12</a:t>
                      </a:r>
                      <a:endParaRPr lang="is-I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>
                          <a:effectLst/>
                        </a:rPr>
                        <a:t>13</a:t>
                      </a:r>
                      <a:endParaRPr lang="is-I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14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infrastructure_and_utilities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>
                          <a:effectLst/>
                        </a:rPr>
                        <a:t>32</a:t>
                      </a:r>
                      <a:endParaRPr lang="is-I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14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not_related_or_irrelevant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>
                          <a:effectLst/>
                        </a:rPr>
                        <a:t>1237</a:t>
                      </a:r>
                      <a:endParaRPr lang="is-I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>
                          <a:effectLst/>
                        </a:rPr>
                        <a:t>13</a:t>
                      </a:r>
                      <a:endParaRPr lang="is-I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14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other_useful_information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>
                          <a:effectLst/>
                        </a:rPr>
                        <a:t>2</a:t>
                      </a:r>
                      <a:endParaRPr lang="is-I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>
                          <a:effectLst/>
                        </a:rPr>
                        <a:t>267</a:t>
                      </a:r>
                      <a:endParaRPr lang="is-I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>
                          <a:effectLst/>
                        </a:rPr>
                        <a:t>221</a:t>
                      </a:r>
                      <a:endParaRPr lang="is-I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14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sympathy_and_support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34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29898" y="1007390"/>
            <a:ext cx="885050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+mj-lt"/>
                <a:ea typeface="Georgia" charset="0"/>
                <a:cs typeface="Georgia" charset="0"/>
              </a:rPr>
              <a:t>Confusion </a:t>
            </a:r>
            <a:r>
              <a:rPr lang="en-US" sz="2000" b="1" dirty="0" smtClean="0">
                <a:solidFill>
                  <a:schemeClr val="tx2"/>
                </a:solidFill>
                <a:latin typeface="+mj-lt"/>
                <a:ea typeface="Georgia" charset="0"/>
                <a:cs typeface="Georgia" charset="0"/>
              </a:rPr>
              <a:t>Matrix</a:t>
            </a:r>
            <a:endParaRPr lang="en-US" sz="2000" b="1" dirty="0">
              <a:solidFill>
                <a:schemeClr val="tx2"/>
              </a:solidFill>
              <a:latin typeface="+mj-lt"/>
              <a:ea typeface="Georgia" charset="0"/>
              <a:cs typeface="Georgia" charset="0"/>
            </a:endParaRPr>
          </a:p>
          <a:p>
            <a:endParaRPr lang="en-US" sz="2000" b="1" dirty="0" smtClean="0">
              <a:solidFill>
                <a:schemeClr val="tx2"/>
              </a:solidFill>
              <a:latin typeface="+mj-lt"/>
              <a:ea typeface="Georgia" charset="0"/>
              <a:cs typeface="Georgia" charset="0"/>
            </a:endParaRPr>
          </a:p>
          <a:p>
            <a:r>
              <a:rPr lang="en-US" sz="2000" dirty="0" err="1" smtClean="0">
                <a:solidFill>
                  <a:schemeClr val="tx2"/>
                </a:solidFill>
                <a:latin typeface="+mj-lt"/>
                <a:ea typeface="Georgia" charset="0"/>
                <a:cs typeface="Georgia" charset="0"/>
              </a:rPr>
              <a:t>dropout_ratio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Georgia" charset="0"/>
                <a:cs typeface="Georgia" charset="0"/>
              </a:rPr>
              <a:t>=0.3,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  <a:ea typeface="Georgia" charset="0"/>
                <a:cs typeface="Georgia" charset="0"/>
              </a:rPr>
              <a:t>minibatch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Georgia" charset="0"/>
                <a:cs typeface="Georgia" charset="0"/>
              </a:rPr>
              <a:t>-size=128, filter-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  <a:ea typeface="Georgia" charset="0"/>
                <a:cs typeface="Georgia" charset="0"/>
              </a:rPr>
              <a:t>nb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Georgia" charset="0"/>
                <a:cs typeface="Georgia" charset="0"/>
              </a:rPr>
              <a:t>=150,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  <a:ea typeface="Georgia" charset="0"/>
                <a:cs typeface="Georgia" charset="0"/>
              </a:rPr>
              <a:t>filt_len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Georgia" charset="0"/>
                <a:cs typeface="Georgia" charset="0"/>
              </a:rPr>
              <a:t>=2,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  <a:ea typeface="Georgia" charset="0"/>
                <a:cs typeface="Georgia" charset="0"/>
              </a:rPr>
              <a:t>pool_len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Georgia" charset="0"/>
                <a:cs typeface="Georgia" charset="0"/>
              </a:rPr>
              <a:t>=3, </a:t>
            </a:r>
          </a:p>
          <a:p>
            <a:r>
              <a:rPr lang="en-US" sz="2000" dirty="0">
                <a:solidFill>
                  <a:schemeClr val="tx2"/>
                </a:solidFill>
                <a:latin typeface="+mj-lt"/>
                <a:ea typeface="Georgia" charset="0"/>
                <a:cs typeface="Georgia" charset="0"/>
              </a:rPr>
              <a:t>vocab=90, Epoch 00014: early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Georgia" charset="0"/>
                <a:cs typeface="Georgia" charset="0"/>
              </a:rPr>
              <a:t>stopping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Georgia" charset="0"/>
                <a:cs typeface="Georgia" charset="0"/>
              </a:rPr>
              <a:t>,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Georgia" charset="0"/>
                <a:cs typeface="Georgia" charset="0"/>
              </a:rPr>
              <a:t>precision: </a:t>
            </a:r>
            <a:r>
              <a:rPr lang="mr-IN" sz="2000" dirty="0" smtClean="0">
                <a:solidFill>
                  <a:schemeClr val="tx2"/>
                </a:solidFill>
                <a:latin typeface="+mj-lt"/>
                <a:ea typeface="Georgia" charset="0"/>
                <a:cs typeface="Georgia" charset="0"/>
              </a:rPr>
              <a:t>0.7045 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Georgia" charset="0"/>
                <a:cs typeface="Georgia" charset="0"/>
              </a:rPr>
              <a:t>,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+mj-lt"/>
                <a:ea typeface="Georgia" charset="0"/>
                <a:cs typeface="Georgia" charset="0"/>
              </a:rPr>
              <a:t>Recall:</a:t>
            </a:r>
            <a:r>
              <a:rPr lang="mr-IN" sz="2000" dirty="0" smtClean="0">
                <a:solidFill>
                  <a:schemeClr val="tx2"/>
                </a:solidFill>
                <a:latin typeface="+mj-lt"/>
                <a:ea typeface="Georgia" charset="0"/>
                <a:cs typeface="Georgia" charset="0"/>
              </a:rPr>
              <a:t>  </a:t>
            </a:r>
            <a:r>
              <a:rPr lang="mr-IN" sz="2000" dirty="0">
                <a:solidFill>
                  <a:schemeClr val="tx2"/>
                </a:solidFill>
                <a:latin typeface="+mj-lt"/>
                <a:ea typeface="Georgia" charset="0"/>
                <a:cs typeface="Georgia" charset="0"/>
              </a:rPr>
              <a:t>0.7247 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Georgia" charset="0"/>
                <a:cs typeface="Georgia" charset="0"/>
              </a:rPr>
              <a:t>,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Georgia" charset="0"/>
                <a:cs typeface="Georgia" charset="0"/>
              </a:rPr>
              <a:t>f1-score:</a:t>
            </a:r>
            <a:r>
              <a:rPr lang="mr-IN" sz="2000" dirty="0" smtClean="0">
                <a:solidFill>
                  <a:schemeClr val="tx2"/>
                </a:solidFill>
                <a:latin typeface="+mj-lt"/>
                <a:ea typeface="Georgia" charset="0"/>
                <a:cs typeface="Georgia" charset="0"/>
              </a:rPr>
              <a:t>  </a:t>
            </a:r>
            <a:r>
              <a:rPr lang="mr-IN" sz="2000" dirty="0">
                <a:solidFill>
                  <a:schemeClr val="tx2"/>
                </a:solidFill>
                <a:latin typeface="+mj-lt"/>
                <a:ea typeface="Georgia" charset="0"/>
                <a:cs typeface="Georgia" charset="0"/>
              </a:rPr>
              <a:t>0.6963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Georgia" charset="0"/>
                <a:cs typeface="Georgia" charset="0"/>
              </a:rPr>
              <a:t>, Accuracy: 0.724679029957204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2956" y="5114440"/>
            <a:ext cx="6338807" cy="774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0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2320111"/>
            <a:ext cx="4466140" cy="416467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Motivation</a:t>
            </a:r>
          </a:p>
          <a:p>
            <a:pPr marL="342900" lvl="1" indent="0">
              <a:buNone/>
            </a:pPr>
            <a:endParaRPr lang="en-US" sz="1600" dirty="0" smtClean="0"/>
          </a:p>
          <a:p>
            <a:r>
              <a:rPr lang="en-US" sz="2000" dirty="0" smtClean="0"/>
              <a:t>Objective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Data</a:t>
            </a:r>
          </a:p>
          <a:p>
            <a:endParaRPr lang="en-US" sz="2000" dirty="0"/>
          </a:p>
          <a:p>
            <a:r>
              <a:rPr lang="en-US" sz="2000" dirty="0" smtClean="0"/>
              <a:t>Overall Methodology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Code Explanation </a:t>
            </a:r>
          </a:p>
          <a:p>
            <a:endParaRPr lang="en-US" sz="2000" dirty="0"/>
          </a:p>
          <a:p>
            <a:r>
              <a:rPr lang="en-US" sz="2000" dirty="0" smtClean="0"/>
              <a:t>Results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https://media2.s-nbcnews.com/j/newscms/2017_37/2150051/170911-hurricane-irma-mc-752_2_bbba781eb72176932786a153989f7657.nbcnews-ux-2880-1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068" y="2320111"/>
            <a:ext cx="4984389" cy="332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27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106" y="953861"/>
            <a:ext cx="10515600" cy="86843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061" y="2068889"/>
            <a:ext cx="11903737" cy="1866916"/>
          </a:xfrm>
        </p:spPr>
        <p:txBody>
          <a:bodyPr>
            <a:normAutofit/>
          </a:bodyPr>
          <a:lstStyle/>
          <a:p>
            <a:r>
              <a:rPr lang="en-US" sz="2000" dirty="0"/>
              <a:t>During crises, people post updates regarding their statuses, ask for help and other useful information, report infrastructure </a:t>
            </a:r>
            <a:r>
              <a:rPr lang="en-US" sz="2000" dirty="0" smtClean="0"/>
              <a:t>damages</a:t>
            </a:r>
            <a:r>
              <a:rPr lang="en-US" sz="2000" dirty="0"/>
              <a:t>, injured people, etc., on social media platforms like </a:t>
            </a:r>
            <a:r>
              <a:rPr lang="en-US" sz="2000" dirty="0" smtClean="0"/>
              <a:t>Twitter.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Humanitarian organizations can use this citizen-generated information to provide relief if critical information is easily avail- able in a timely fashion.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0187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2320111"/>
            <a:ext cx="6557203" cy="381338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Binary Classification : Classifying tweets as informative or non-informative</a:t>
            </a:r>
          </a:p>
          <a:p>
            <a:endParaRPr lang="en-US" sz="2000" dirty="0"/>
          </a:p>
          <a:p>
            <a:r>
              <a:rPr lang="en-US" sz="2000" dirty="0" smtClean="0"/>
              <a:t>Multi-Class Classification : Classifying tweets as about 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Affected Individuals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Donations and Volunteering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Infrastructure and Utilities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Sympathy and Support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Other useful Information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Not Related or Irrelevant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>
              <a:sym typeface="Wingdings" panose="05000000000000000000" pitchFamily="2" charset="2"/>
            </a:endParaRPr>
          </a:p>
          <a:p>
            <a:endParaRPr lang="en-US" sz="2000" dirty="0"/>
          </a:p>
        </p:txBody>
      </p:sp>
      <p:pic>
        <p:nvPicPr>
          <p:cNvPr id="4098" name="Picture 2" descr="http://www.centurylink.com/business/enterprise/blog/thinkgig/wp-content/uploads/2015/08/Twitter-for-Soc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157" y="2552122"/>
            <a:ext cx="3948614" cy="270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96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40" y="800336"/>
            <a:ext cx="10515600" cy="595339"/>
          </a:xfrm>
        </p:spPr>
        <p:txBody>
          <a:bodyPr>
            <a:normAutofit/>
          </a:bodyPr>
          <a:lstStyle/>
          <a:p>
            <a:r>
              <a:rPr lang="en-US" sz="2500" dirty="0" smtClean="0"/>
              <a:t>Data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169" y="1524575"/>
            <a:ext cx="10522423" cy="405339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Initial model trained on around 1</a:t>
            </a:r>
            <a:r>
              <a:rPr lang="mr-IN" sz="2000" dirty="0" smtClean="0"/>
              <a:t>…..</a:t>
            </a:r>
            <a:r>
              <a:rPr lang="en-US" sz="2000" dirty="0" smtClean="0"/>
              <a:t> CRISIS NLP labeled tweets .</a:t>
            </a:r>
          </a:p>
          <a:p>
            <a:endParaRPr lang="en-US" sz="2000" dirty="0"/>
          </a:p>
          <a:p>
            <a:r>
              <a:rPr lang="en-US" sz="2000" dirty="0" smtClean="0"/>
              <a:t>Online Training and testing on 12k tweets from Nepal Earthquake in the </a:t>
            </a:r>
            <a:r>
              <a:rPr lang="en-US" sz="2000" dirty="0" err="1" smtClean="0"/>
              <a:t>CrisisNLP</a:t>
            </a:r>
            <a:r>
              <a:rPr lang="en-US" sz="2000" dirty="0" smtClean="0"/>
              <a:t> dataset</a:t>
            </a:r>
          </a:p>
          <a:p>
            <a:endParaRPr lang="en-US" sz="2000" dirty="0"/>
          </a:p>
          <a:p>
            <a:r>
              <a:rPr lang="en-US" sz="2000" dirty="0" smtClean="0"/>
              <a:t>Online training and testing on 4000 tweets from Hurricane Irma</a:t>
            </a:r>
          </a:p>
          <a:p>
            <a:endParaRPr lang="en-US" sz="2000" dirty="0"/>
          </a:p>
          <a:p>
            <a:r>
              <a:rPr lang="en-US" sz="2000" dirty="0" smtClean="0"/>
              <a:t>Sample of the data is below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759942"/>
              </p:ext>
            </p:extLst>
          </p:nvPr>
        </p:nvGraphicFramePr>
        <p:xfrm>
          <a:off x="692258" y="4083244"/>
          <a:ext cx="10779282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8819"/>
                <a:gridCol w="1828189"/>
                <a:gridCol w="1172274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Label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Label 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#Death toll varies as officials struggle to assess Cyclone Pam's damage - Fox News http://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t.co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ZsvYBCSinO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Affected individuals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Informative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'Complete devastation' after cyclone hits island nation of Vanuatu http://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t.co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MwqMyNkhuA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Infrastructure and utilities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Informative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Devastated Vanuatu starts to get aid http://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t.co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/1YdPzHrrfO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Donations and volunteering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Informative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Also, I was thinking about it. Airline tickets are so expensive because of the gas. Gas isn't accessible, so naturally prices raise, #Irma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Infrastructure and utilities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Informative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usrId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he he how s it going pam ?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Irrelevant Information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Non-Informative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22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795" y="995730"/>
            <a:ext cx="10515600" cy="3999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Methodology Overview</a:t>
            </a:r>
            <a:endParaRPr lang="en-US" dirty="0"/>
          </a:p>
        </p:txBody>
      </p:sp>
      <p:pic>
        <p:nvPicPr>
          <p:cNvPr id="10" name="Picture 9" descr="Screen Shot 2018-10-15 at 4.30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51" y="1993105"/>
            <a:ext cx="9001391" cy="4501621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88263" y="1496662"/>
            <a:ext cx="11903737" cy="1866916"/>
          </a:xfrm>
        </p:spPr>
        <p:txBody>
          <a:bodyPr>
            <a:normAutofit/>
          </a:bodyPr>
          <a:lstStyle/>
          <a:p>
            <a:r>
              <a:rPr lang="en-US" sz="2000" dirty="0"/>
              <a:t>Convolutional neural network on a sample tweet: “guys if know any medical emergency around </a:t>
            </a:r>
            <a:r>
              <a:rPr lang="en-US" sz="2000" dirty="0" err="1"/>
              <a:t>balaju</a:t>
            </a:r>
            <a:r>
              <a:rPr lang="en-US" sz="2000" dirty="0"/>
              <a:t> area you can reach </a:t>
            </a:r>
            <a:r>
              <a:rPr lang="en-US" sz="2000" dirty="0" err="1"/>
              <a:t>umesh</a:t>
            </a:r>
            <a:r>
              <a:rPr lang="en-US" sz="2000" dirty="0"/>
              <a:t> HTTP doctor at HTTP HTTP”.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886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39" y="953860"/>
            <a:ext cx="10515600" cy="511599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ode </a:t>
            </a:r>
            <a:r>
              <a:rPr lang="mr-IN" dirty="0" smtClean="0"/>
              <a:t>–</a:t>
            </a:r>
            <a:r>
              <a:rPr lang="en-US" dirty="0" smtClean="0"/>
              <a:t> Pre-processing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2185166"/>
            <a:ext cx="10515600" cy="381338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4834" y="1999105"/>
            <a:ext cx="10522423" cy="4053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5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5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LucidaGrande" charset="0"/>
              <a:buChar char="-"/>
              <a:defRPr sz="135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Function preprocess() is used for 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Normalizing </a:t>
            </a:r>
            <a:r>
              <a:rPr lang="en-US" sz="1600" dirty="0" smtClean="0"/>
              <a:t>tweets to utf8 formatting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Convert tweets to lowercase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replace multiple spaces with a single </a:t>
            </a:r>
            <a:r>
              <a:rPr lang="en-US" sz="1600" dirty="0" smtClean="0"/>
              <a:t>space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Normalizing </a:t>
            </a:r>
            <a:r>
              <a:rPr lang="en-US" sz="1600" dirty="0" smtClean="0"/>
              <a:t>digits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Normalizing </a:t>
            </a:r>
            <a:r>
              <a:rPr lang="en-US" sz="1600" dirty="0" smtClean="0"/>
              <a:t>URLs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Normalizing </a:t>
            </a:r>
            <a:r>
              <a:rPr lang="en-US" sz="1600" dirty="0" smtClean="0"/>
              <a:t>usernames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Removing special characters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Normalizing elongated characters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Replace ‘\n’ by ‘ ‘.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Tokenize using </a:t>
            </a:r>
            <a:r>
              <a:rPr lang="en-US" sz="1600" dirty="0" err="1" smtClean="0"/>
              <a:t>simpletwokenize</a:t>
            </a:r>
            <a:r>
              <a:rPr lang="en-US" sz="1600" dirty="0" smtClean="0"/>
              <a:t>() function in </a:t>
            </a:r>
            <a:r>
              <a:rPr lang="en-US" sz="1600" dirty="0" err="1" smtClean="0"/>
              <a:t>twokwnize.py</a:t>
            </a:r>
            <a:r>
              <a:rPr lang="en-US" sz="1600" dirty="0" smtClean="0"/>
              <a:t> </a:t>
            </a:r>
            <a:r>
              <a:rPr lang="en-US" sz="1600" dirty="0"/>
              <a:t>o</a:t>
            </a:r>
            <a:r>
              <a:rPr lang="en-US" sz="1600" dirty="0" smtClean="0"/>
              <a:t>f </a:t>
            </a:r>
            <a:r>
              <a:rPr lang="en-US" sz="1600" dirty="0" err="1" smtClean="0"/>
              <a:t>TweetNLP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://www.ark.cs.cmu.edu/</a:t>
            </a:r>
            <a:r>
              <a:rPr lang="en-US" sz="1600" dirty="0" smtClean="0">
                <a:hlinkClick r:id="rId2"/>
              </a:rPr>
              <a:t>TweetNLP</a:t>
            </a:r>
            <a:r>
              <a:rPr lang="en-US" sz="1600" dirty="0" smtClean="0"/>
              <a:t>  https</a:t>
            </a:r>
            <a:r>
              <a:rPr lang="en-US" sz="1600" dirty="0"/>
              <a:t>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myleott</a:t>
            </a:r>
            <a:r>
              <a:rPr lang="en-US" sz="1600" dirty="0"/>
              <a:t>/ark-</a:t>
            </a:r>
            <a:r>
              <a:rPr lang="en-US" sz="1600" dirty="0" err="1"/>
              <a:t>twokenize</a:t>
            </a:r>
            <a:r>
              <a:rPr lang="en-US" sz="1600" dirty="0"/>
              <a:t>-</a:t>
            </a:r>
            <a:r>
              <a:rPr lang="en-US" sz="1600" dirty="0" err="1"/>
              <a:t>py</a:t>
            </a:r>
            <a:r>
              <a:rPr lang="en-US" sz="1600" dirty="0"/>
              <a:t> </a:t>
            </a:r>
            <a:r>
              <a:rPr lang="en-US" sz="1600" dirty="0" smtClean="0"/>
              <a:t>,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5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39" y="953860"/>
            <a:ext cx="10515600" cy="511599"/>
          </a:xfrm>
        </p:spPr>
        <p:txBody>
          <a:bodyPr/>
          <a:lstStyle/>
          <a:p>
            <a:r>
              <a:rPr lang="en-US" dirty="0" smtClean="0"/>
              <a:t>Code - Tokenizing 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1605027"/>
            <a:ext cx="10515600" cy="48988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/>
              <a:t>Tokenization is difficult in the social media domain, and good tokenization is absolutely crucial for overall system performance. </a:t>
            </a:r>
            <a:endParaRPr lang="en-US" sz="1600" dirty="0" smtClean="0"/>
          </a:p>
          <a:p>
            <a:r>
              <a:rPr lang="en-US" sz="1600" dirty="0" smtClean="0"/>
              <a:t>Standard </a:t>
            </a:r>
            <a:r>
              <a:rPr lang="en-US" sz="1600" dirty="0" err="1"/>
              <a:t>tokenizers</a:t>
            </a:r>
            <a:r>
              <a:rPr lang="en-US" sz="1600" dirty="0"/>
              <a:t>, usually designed for newspapers or scientific publications, perform poorly. 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Our </a:t>
            </a:r>
            <a:r>
              <a:rPr lang="en-US" sz="1600" dirty="0"/>
              <a:t>regex-based </a:t>
            </a:r>
            <a:r>
              <a:rPr lang="en-US" sz="1600" dirty="0" err="1"/>
              <a:t>tokenizer</a:t>
            </a:r>
            <a:r>
              <a:rPr lang="en-US" sz="1600" dirty="0"/>
              <a:t> treats </a:t>
            </a:r>
            <a:r>
              <a:rPr lang="en-US" sz="1600" dirty="0" err="1"/>
              <a:t>hashtags</a:t>
            </a:r>
            <a:r>
              <a:rPr lang="en-US" sz="1600" dirty="0"/>
              <a:t>, @-replies, </a:t>
            </a:r>
            <a:r>
              <a:rPr lang="en-US" sz="1600" dirty="0" err="1"/>
              <a:t>abbrevia</a:t>
            </a:r>
            <a:r>
              <a:rPr lang="en-US" sz="1600" dirty="0"/>
              <a:t>- </a:t>
            </a:r>
            <a:r>
              <a:rPr lang="en-US" sz="1600" dirty="0" err="1"/>
              <a:t>tions</a:t>
            </a:r>
            <a:r>
              <a:rPr lang="en-US" sz="1600" dirty="0"/>
              <a:t>, strings of punctuation, emoticons and </a:t>
            </a:r>
            <a:r>
              <a:rPr lang="en-US" sz="1600" dirty="0" err="1"/>
              <a:t>unicode</a:t>
            </a:r>
            <a:r>
              <a:rPr lang="en-US" sz="1600" dirty="0"/>
              <a:t> glyphs (e.g. musical notes) as tokens. 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Unigrams are too narrow a unit of analysis; ideally, we want to extract all phrases and </a:t>
            </a:r>
            <a:r>
              <a:rPr lang="en-US" sz="1600" dirty="0" err="1"/>
              <a:t>subphrases</a:t>
            </a:r>
            <a:r>
              <a:rPr lang="en-US" sz="1600" dirty="0"/>
              <a:t>. </a:t>
            </a:r>
            <a:r>
              <a:rPr lang="en-US" sz="1600" dirty="0" smtClean="0"/>
              <a:t>We </a:t>
            </a:r>
            <a:r>
              <a:rPr lang="en-US" sz="1600" dirty="0"/>
              <a:t>begin with all unigrams, bigrams, and trigrams, discarding unigrams that are function words, and discarding bigrams and trigrams that cross syntactic boundaries. </a:t>
            </a:r>
          </a:p>
          <a:p>
            <a:endParaRPr lang="en-US" sz="1600" dirty="0"/>
          </a:p>
          <a:p>
            <a:r>
              <a:rPr lang="en-US" sz="1600" dirty="0" smtClean="0"/>
              <a:t>These </a:t>
            </a:r>
            <a:r>
              <a:rPr lang="en-US" sz="1600" dirty="0"/>
              <a:t>rules flag n-grams </a:t>
            </a:r>
            <a:r>
              <a:rPr lang="en-US" sz="1600" dirty="0" smtClean="0"/>
              <a:t>including </a:t>
            </a:r>
            <a:r>
              <a:rPr lang="en-US" sz="1600" dirty="0"/>
              <a:t>certain types of punctuation tokens in certain positions, and ones that end with certain right-binding function words like “the” and “of.</a:t>
            </a:r>
            <a:r>
              <a:rPr lang="en-US" sz="1600" dirty="0" smtClean="0"/>
              <a:t>”</a:t>
            </a:r>
          </a:p>
          <a:p>
            <a:endParaRPr lang="en-US" sz="1600" dirty="0"/>
          </a:p>
          <a:p>
            <a:r>
              <a:rPr lang="en-US" sz="1600" dirty="0" smtClean="0"/>
              <a:t> </a:t>
            </a:r>
            <a:r>
              <a:rPr lang="en-US" sz="1600" dirty="0"/>
              <a:t>This simple syntactic filtering greatly improves the coherency of extracted n-grams.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Reference: </a:t>
            </a:r>
            <a:r>
              <a:rPr lang="en-US" sz="1600" dirty="0"/>
              <a:t>Brendan O’Connor, Michel Krieger, and David </a:t>
            </a:r>
            <a:r>
              <a:rPr lang="en-US" sz="1600" dirty="0" err="1"/>
              <a:t>Ahn</a:t>
            </a:r>
            <a:r>
              <a:rPr lang="en-US" sz="1600" dirty="0"/>
              <a:t>. 2010b. </a:t>
            </a:r>
            <a:r>
              <a:rPr lang="en-US" sz="1600" dirty="0" err="1"/>
              <a:t>TweetMotif</a:t>
            </a:r>
            <a:r>
              <a:rPr lang="en-US" sz="1600" dirty="0"/>
              <a:t>: Exploratory search and topic summarization for Twitter. In </a:t>
            </a:r>
            <a:r>
              <a:rPr lang="en-US" sz="1600" i="1" dirty="0"/>
              <a:t>Proc. of ICWSM (demo track)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4834" y="1999105"/>
            <a:ext cx="10522423" cy="4053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5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5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LucidaGrande" charset="0"/>
              <a:buChar char="-"/>
              <a:defRPr sz="135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7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39" y="953860"/>
            <a:ext cx="10515600" cy="511599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mr-IN" dirty="0" smtClean="0"/>
              <a:t>–</a:t>
            </a:r>
            <a:r>
              <a:rPr lang="en-US" dirty="0" smtClean="0"/>
              <a:t> Split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2185166"/>
            <a:ext cx="10515600" cy="381338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4834" y="1999105"/>
            <a:ext cx="10522423" cy="4053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5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5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LucidaGrande" charset="0"/>
              <a:buChar char="-"/>
              <a:defRPr sz="135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StratifiedKFold</a:t>
            </a:r>
            <a:r>
              <a:rPr lang="en-US" sz="1800" dirty="0"/>
              <a:t>(y, </a:t>
            </a:r>
            <a:r>
              <a:rPr lang="en-US" sz="1800" dirty="0" err="1"/>
              <a:t>n_folds</a:t>
            </a:r>
            <a:r>
              <a:rPr lang="en-US" sz="1800" dirty="0"/>
              <a:t>=5, shuffle=True</a:t>
            </a:r>
            <a:r>
              <a:rPr lang="en-US" sz="1800" dirty="0" smtClean="0"/>
              <a:t>) for dividing data into train and test data 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StratifiedKFold</a:t>
            </a:r>
            <a:r>
              <a:rPr lang="en-US" sz="1800" dirty="0"/>
              <a:t>(y, </a:t>
            </a:r>
            <a:r>
              <a:rPr lang="en-US" sz="1800" dirty="0" err="1"/>
              <a:t>n_folds</a:t>
            </a:r>
            <a:r>
              <a:rPr lang="en-US" sz="1800" dirty="0" smtClean="0"/>
              <a:t>=8 , </a:t>
            </a:r>
            <a:r>
              <a:rPr lang="en-US" sz="1800" dirty="0"/>
              <a:t>shuffle=True) </a:t>
            </a:r>
            <a:r>
              <a:rPr lang="en-US" sz="1800" dirty="0" smtClean="0"/>
              <a:t> for dividing data into train data into train and </a:t>
            </a:r>
            <a:r>
              <a:rPr lang="en-US" sz="1800" dirty="0" err="1" smtClean="0"/>
              <a:t>dev</a:t>
            </a:r>
            <a:r>
              <a:rPr lang="en-US" sz="1800" dirty="0" smtClean="0"/>
              <a:t>/ </a:t>
            </a:r>
            <a:r>
              <a:rPr lang="en-US" sz="1800" dirty="0" err="1" smtClean="0"/>
              <a:t>crosss</a:t>
            </a:r>
            <a:r>
              <a:rPr lang="en-US" sz="1800" dirty="0" smtClean="0"/>
              <a:t> validation  data.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This way we get a 70 : 20 : 10 split of the data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8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B Powerpoint Template">
  <a:themeElements>
    <a:clrScheme name="Custom 2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2.xml><?xml version="1.0" encoding="utf-8"?>
<a:theme xmlns:a="http://schemas.openxmlformats.org/drawingml/2006/main" name="1_UB Powerpoint Template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3.xml><?xml version="1.0" encoding="utf-8"?>
<a:theme xmlns:a="http://schemas.openxmlformats.org/drawingml/2006/main" name="2_UB Powerpoint Template">
  <a:themeElements>
    <a:clrScheme name="Custom 2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School of Engineering and Applied Sciences</Template>
  <TotalTime>12765</TotalTime>
  <Words>1328</Words>
  <Application>Microsoft Macintosh PowerPoint</Application>
  <PresentationFormat>Widescreen</PresentationFormat>
  <Paragraphs>284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Georgia</vt:lpstr>
      <vt:lpstr>LucidaGrande</vt:lpstr>
      <vt:lpstr>Wingdings</vt:lpstr>
      <vt:lpstr>Arial</vt:lpstr>
      <vt:lpstr>UB Powerpoint Template</vt:lpstr>
      <vt:lpstr>1_UB Powerpoint Template</vt:lpstr>
      <vt:lpstr>2_UB Powerpoint Template</vt:lpstr>
      <vt:lpstr>Online Deep Learning for Crisis Response using Tweets</vt:lpstr>
      <vt:lpstr>Outline</vt:lpstr>
      <vt:lpstr>Motivation</vt:lpstr>
      <vt:lpstr>Objective </vt:lpstr>
      <vt:lpstr>Data</vt:lpstr>
      <vt:lpstr>Methodology Overview</vt:lpstr>
      <vt:lpstr>Code – Pre-processing Data </vt:lpstr>
      <vt:lpstr>Code - Tokenizing tweets</vt:lpstr>
      <vt:lpstr>Code – Split Data </vt:lpstr>
      <vt:lpstr>Code – Building CNN  </vt:lpstr>
      <vt:lpstr>Code – Building CNN  </vt:lpstr>
      <vt:lpstr>Code – Executing CNN</vt:lpstr>
      <vt:lpstr>Code – Online learning</vt:lpstr>
      <vt:lpstr>Code - Default Inputs </vt:lpstr>
      <vt:lpstr>Experiment </vt:lpstr>
      <vt:lpstr>Results :  Results obtained altering various hyper-parameters such as epochs, mini batch size, drop out ratio, learning rate against the accuracy of the model via various graphs.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SKU Network Visualization</dc:title>
  <dc:creator>Dan</dc:creator>
  <cp:lastModifiedBy>Microsoft Office User</cp:lastModifiedBy>
  <cp:revision>194</cp:revision>
  <dcterms:created xsi:type="dcterms:W3CDTF">2017-10-17T21:05:55Z</dcterms:created>
  <dcterms:modified xsi:type="dcterms:W3CDTF">2018-10-26T07:29:40Z</dcterms:modified>
</cp:coreProperties>
</file>