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144230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370193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302876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370731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403363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233530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102245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277762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316273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11448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CE8C8-1AD9-45AD-A6C4-A7DA6563F666}" type="datetimeFigureOut">
              <a:rPr lang="en-US" smtClean="0"/>
              <a:t>03-February-2021   Wed</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FA47C3-1F01-4D6D-AFE6-72D660328D6D}" type="slidenum">
              <a:rPr lang="en-US" smtClean="0"/>
              <a:t>‹#›</a:t>
            </a:fld>
            <a:endParaRPr lang="en-US"/>
          </a:p>
        </p:txBody>
      </p:sp>
    </p:spTree>
    <p:extLst>
      <p:ext uri="{BB962C8B-B14F-4D97-AF65-F5344CB8AC3E}">
        <p14:creationId xmlns:p14="http://schemas.microsoft.com/office/powerpoint/2010/main" val="28741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CE8C8-1AD9-45AD-A6C4-A7DA6563F666}" type="datetimeFigureOut">
              <a:rPr lang="en-US" smtClean="0"/>
              <a:t>03-February-2021   Wed</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A47C3-1F01-4D6D-AFE6-72D660328D6D}" type="slidenum">
              <a:rPr lang="en-US" smtClean="0"/>
              <a:t>‹#›</a:t>
            </a:fld>
            <a:endParaRPr lang="en-US"/>
          </a:p>
        </p:txBody>
      </p:sp>
    </p:spTree>
    <p:extLst>
      <p:ext uri="{BB962C8B-B14F-4D97-AF65-F5344CB8AC3E}">
        <p14:creationId xmlns:p14="http://schemas.microsoft.com/office/powerpoint/2010/main" val="323815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0"/>
            <a:ext cx="9144000" cy="8565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CSS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36728" y="1105469"/>
            <a:ext cx="11464120" cy="5500047"/>
          </a:xfrm>
        </p:spPr>
        <p:txBody>
          <a:bodyPr/>
          <a:lstStyle/>
          <a:p>
            <a:pPr marL="342900" indent="-342900" algn="just">
              <a:buFont typeface="Arial" panose="020B0604020202020204" pitchFamily="34" charset="0"/>
              <a:buChar char="•"/>
            </a:pPr>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pPr marL="342900" indent="-342900" algn="just">
              <a:buFont typeface="Arial" panose="020B0604020202020204" pitchFamily="34" charset="0"/>
              <a:buChar char="•"/>
            </a:pPr>
            <a:r>
              <a:rPr lang="en-US" dirty="0"/>
              <a:t>CSS describes </a:t>
            </a:r>
            <a:r>
              <a:rPr lang="en-US" b="1" dirty="0"/>
              <a:t>how HTML elements are to be displayed on screen, paper, or in other media</a:t>
            </a:r>
            <a:endParaRPr lang="en-US" dirty="0"/>
          </a:p>
          <a:p>
            <a:pPr marL="342900" indent="-342900" algn="just">
              <a:buFont typeface="Arial" panose="020B0604020202020204" pitchFamily="34" charset="0"/>
              <a:buChar char="•"/>
            </a:pPr>
            <a:r>
              <a:rPr lang="en-US" dirty="0"/>
              <a:t>CSS </a:t>
            </a:r>
            <a:r>
              <a:rPr lang="en-US" b="1" dirty="0"/>
              <a:t>saves a lot of work</a:t>
            </a:r>
            <a:r>
              <a:rPr lang="en-US" dirty="0"/>
              <a:t>. It can control the layout of multiple web pages all at once</a:t>
            </a:r>
          </a:p>
          <a:p>
            <a:pPr marL="342900" indent="-342900" algn="just">
              <a:buFont typeface="Arial" panose="020B0604020202020204" pitchFamily="34" charset="0"/>
              <a:buChar char="•"/>
            </a:pPr>
            <a:r>
              <a:rPr lang="en-US" dirty="0"/>
              <a:t>External stylesheets are stored in </a:t>
            </a:r>
            <a:r>
              <a:rPr lang="en-US" b="1" dirty="0"/>
              <a:t>CSS files</a:t>
            </a:r>
            <a:endParaRPr lang="en-US" dirty="0"/>
          </a:p>
          <a:p>
            <a:pPr algn="just"/>
            <a:endParaRPr lang="en-US" dirty="0"/>
          </a:p>
        </p:txBody>
      </p:sp>
    </p:spTree>
    <p:extLst>
      <p:ext uri="{BB962C8B-B14F-4D97-AF65-F5344CB8AC3E}">
        <p14:creationId xmlns:p14="http://schemas.microsoft.com/office/powerpoint/2010/main" val="41068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932" y="112429"/>
            <a:ext cx="9144000" cy="1839201"/>
          </a:xfrm>
        </p:spPr>
        <p:txBody>
          <a:bodyPr>
            <a:noAutofit/>
          </a:bodyPr>
          <a:lstStyle/>
          <a:p>
            <a:r>
              <a:rPr lang="en-US" sz="4400" b="1" dirty="0" smtClean="0">
                <a:latin typeface="Times New Roman" panose="02020603050405020304" pitchFamily="18" charset="0"/>
                <a:cs typeface="Times New Roman" panose="02020603050405020304" pitchFamily="18" charset="0"/>
              </a:rPr>
              <a:t>Structure and Formatting of a</a:t>
            </a:r>
            <a:br>
              <a:rPr lang="en-US" sz="44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CSS Rule</a:t>
            </a:r>
            <a:br>
              <a:rPr lang="en-US" sz="4400" b="1" dirty="0" smtClean="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0251" y="1528549"/>
            <a:ext cx="11696131" cy="5076967"/>
          </a:xfrm>
        </p:spPr>
        <p:txBody>
          <a:bodyPr>
            <a:normAutofit lnSpcReduction="10000"/>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Property Lists</a:t>
            </a:r>
          </a:p>
          <a:p>
            <a:pPr algn="just"/>
            <a:r>
              <a:rPr lang="en-US" dirty="0" smtClean="0">
                <a:latin typeface="Times New Roman" panose="02020603050405020304" pitchFamily="18" charset="0"/>
                <a:cs typeface="Times New Roman" panose="02020603050405020304" pitchFamily="18" charset="0"/>
              </a:rPr>
              <a:t>Some properties can take multiple values, collectively known as a property list.</a:t>
            </a:r>
          </a:p>
          <a:p>
            <a:pPr algn="just"/>
            <a:r>
              <a:rPr lang="en-US" dirty="0" smtClean="0">
                <a:latin typeface="Times New Roman" panose="02020603050405020304" pitchFamily="18" charset="0"/>
                <a:cs typeface="Times New Roman" panose="02020603050405020304" pitchFamily="18" charset="0"/>
              </a:rPr>
              <a:t>/* Two values in this property list */</a:t>
            </a:r>
          </a:p>
          <a:p>
            <a:pPr algn="just"/>
            <a:r>
              <a:rPr lang="en-US" dirty="0" smtClean="0">
                <a:latin typeface="Times New Roman" panose="02020603050405020304" pitchFamily="18" charset="0"/>
                <a:cs typeface="Times New Roman" panose="02020603050405020304" pitchFamily="18" charset="0"/>
              </a:rPr>
              <a:t>p {</a:t>
            </a:r>
          </a:p>
          <a:p>
            <a:pPr algn="just"/>
            <a:r>
              <a:rPr lang="en-US" dirty="0" smtClean="0">
                <a:latin typeface="Times New Roman" panose="02020603050405020304" pitchFamily="18" charset="0"/>
                <a:cs typeface="Times New Roman" panose="02020603050405020304" pitchFamily="18" charset="0"/>
              </a:rPr>
              <a:t> text-shadow: yellow 0 0 3px, green 4px </a:t>
            </a:r>
            <a:r>
              <a:rPr lang="en-US" dirty="0" err="1" smtClean="0">
                <a:latin typeface="Times New Roman" panose="02020603050405020304" pitchFamily="18" charset="0"/>
                <a:cs typeface="Times New Roman" panose="02020603050405020304" pitchFamily="18" charset="0"/>
              </a:rPr>
              <a:t>4px</a:t>
            </a:r>
            <a:r>
              <a:rPr lang="en-US" dirty="0" smtClean="0">
                <a:latin typeface="Times New Roman" panose="02020603050405020304" pitchFamily="18" charset="0"/>
                <a:cs typeface="Times New Roman" panose="02020603050405020304" pitchFamily="18" charset="0"/>
              </a:rPr>
              <a:t> 10px;</a:t>
            </a:r>
          </a:p>
          <a:p>
            <a:pPr algn="just"/>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Alternate Formatting */</a:t>
            </a:r>
          </a:p>
          <a:p>
            <a:pPr algn="just"/>
            <a:r>
              <a:rPr lang="en-US" dirty="0" smtClean="0">
                <a:latin typeface="Times New Roman" panose="02020603050405020304" pitchFamily="18" charset="0"/>
                <a:cs typeface="Times New Roman" panose="02020603050405020304" pitchFamily="18" charset="0"/>
              </a:rPr>
              <a:t>p {</a:t>
            </a:r>
          </a:p>
          <a:p>
            <a:pPr algn="just"/>
            <a:r>
              <a:rPr lang="en-US" dirty="0" smtClean="0">
                <a:latin typeface="Times New Roman" panose="02020603050405020304" pitchFamily="18" charset="0"/>
                <a:cs typeface="Times New Roman" panose="02020603050405020304" pitchFamily="18" charset="0"/>
              </a:rPr>
              <a:t> text-shadow:</a:t>
            </a:r>
          </a:p>
          <a:p>
            <a:pPr algn="just"/>
            <a:r>
              <a:rPr lang="en-US" dirty="0" smtClean="0">
                <a:latin typeface="Times New Roman" panose="02020603050405020304" pitchFamily="18" charset="0"/>
                <a:cs typeface="Times New Roman" panose="02020603050405020304" pitchFamily="18" charset="0"/>
              </a:rPr>
              <a:t> yellow 0 0 3px,</a:t>
            </a:r>
          </a:p>
          <a:p>
            <a:pPr algn="just"/>
            <a:r>
              <a:rPr lang="en-US" dirty="0" smtClean="0">
                <a:latin typeface="Times New Roman" panose="02020603050405020304" pitchFamily="18" charset="0"/>
                <a:cs typeface="Times New Roman" panose="02020603050405020304" pitchFamily="18" charset="0"/>
              </a:rPr>
              <a:t> green 4px </a:t>
            </a:r>
            <a:r>
              <a:rPr lang="en-US" dirty="0" err="1" smtClean="0">
                <a:latin typeface="Times New Roman" panose="02020603050405020304" pitchFamily="18" charset="0"/>
                <a:cs typeface="Times New Roman" panose="02020603050405020304" pitchFamily="18" charset="0"/>
              </a:rPr>
              <a:t>4px</a:t>
            </a:r>
            <a:r>
              <a:rPr lang="en-US" dirty="0" smtClean="0">
                <a:latin typeface="Times New Roman" panose="02020603050405020304" pitchFamily="18" charset="0"/>
                <a:cs typeface="Times New Roman" panose="02020603050405020304" pitchFamily="18" charset="0"/>
              </a:rPr>
              <a:t> 10px;</a:t>
            </a:r>
          </a:p>
          <a:p>
            <a:pPr algn="just"/>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27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1170" y="98781"/>
            <a:ext cx="9144000" cy="82926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Rules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478" y="1392071"/>
            <a:ext cx="11859904" cy="5158853"/>
          </a:xfrm>
        </p:spPr>
        <p:txBody>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Multiple Selectors </a:t>
            </a:r>
          </a:p>
          <a:p>
            <a:pPr algn="just"/>
            <a:r>
              <a:rPr lang="en-US" dirty="0" smtClean="0">
                <a:latin typeface="Times New Roman" panose="02020603050405020304" pitchFamily="18" charset="0"/>
                <a:cs typeface="Times New Roman" panose="02020603050405020304" pitchFamily="18" charset="0"/>
              </a:rPr>
              <a:t>When you group CSS selectors, you apply the same styles to several different elements without repeating the styles in your style sheet. Use a comma to separate multiple grouped selectors.</a:t>
            </a:r>
          </a:p>
          <a:p>
            <a:pPr algn="just"/>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body, p { color: blue }</a:t>
            </a:r>
          </a:p>
          <a:p>
            <a:pPr algn="just"/>
            <a:r>
              <a:rPr lang="en-US" dirty="0" smtClean="0">
                <a:latin typeface="Times New Roman" panose="02020603050405020304" pitchFamily="18" charset="0"/>
                <a:cs typeface="Times New Roman" panose="02020603050405020304" pitchFamily="18" charset="0"/>
              </a:rPr>
              <a:t>So the blue color applies to all &lt;body&gt; elements and all &lt;p&gt; elements. Without the comma only &lt;p&gt; elements that are a child of a &lt;body&gt; would be blue.</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3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372"/>
            <a:ext cx="9144000" cy="815619"/>
          </a:xfrm>
        </p:spPr>
        <p:txBody>
          <a:bodyPr>
            <a:normAutofit/>
          </a:bodyPr>
          <a:lstStyle/>
          <a:p>
            <a:r>
              <a:rPr lang="en-US" sz="4000" b="1" dirty="0" smtClean="0">
                <a:latin typeface="Times New Roman" panose="02020603050405020304" pitchFamily="18" charset="0"/>
                <a:cs typeface="Times New Roman" panose="02020603050405020304" pitchFamily="18" charset="0"/>
              </a:rPr>
              <a:t>Rules, Selectors, and Declaration Blocks</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6603" y="1214651"/>
            <a:ext cx="11614245" cy="5459104"/>
          </a:xfrm>
        </p:spPr>
        <p:txBody>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CSS rule consists of a selector (e.g. h1) and declaration block ({}).</a:t>
            </a:r>
          </a:p>
          <a:p>
            <a:pPr algn="just"/>
            <a:r>
              <a:rPr lang="en-US" b="1" dirty="0" smtClean="0">
                <a:latin typeface="Times New Roman" panose="02020603050405020304" pitchFamily="18" charset="0"/>
                <a:cs typeface="Times New Roman" panose="02020603050405020304" pitchFamily="18" charset="0"/>
              </a:rPr>
              <a:t>h1 {}</a:t>
            </a:r>
          </a:p>
          <a:p>
            <a:pPr algn="just"/>
            <a:endParaRPr lang="en-US" b="1" dirty="0">
              <a:latin typeface="Times New Roman" panose="02020603050405020304" pitchFamily="18" charset="0"/>
              <a:cs typeface="Times New Roman" panose="02020603050405020304" pitchFamily="18" charset="0"/>
            </a:endParaRPr>
          </a:p>
          <a:p>
            <a:pPr algn="just"/>
            <a:endParaRPr lang="en-US"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Selectors</a:t>
            </a:r>
          </a:p>
          <a:p>
            <a:pPr algn="just"/>
            <a:r>
              <a:rPr lang="en-US" dirty="0" smtClean="0">
                <a:latin typeface="Times New Roman" panose="02020603050405020304" pitchFamily="18" charset="0"/>
                <a:cs typeface="Times New Roman" panose="02020603050405020304" pitchFamily="18" charset="0"/>
              </a:rPr>
              <a:t>CSS selectors identify specific HTML elements as targets for CSS styles. This topic covers how CSS selectors target HTML elements. Selectors use a wide range of over 50 selection methods offered by the CSS language, including elements, classes, IDs.</a:t>
            </a: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10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29"/>
            <a:ext cx="9144000" cy="801971"/>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CSS Element selector</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0251" y="1146411"/>
            <a:ext cx="11586949" cy="5554639"/>
          </a:xfrm>
        </p:spPr>
        <p:txBody>
          <a:bodyPr>
            <a:normAutofit fontScale="55000" lnSpcReduction="20000"/>
          </a:bodyPr>
          <a:lstStyle/>
          <a:p>
            <a:pPr marL="342900" indent="-342900" algn="just">
              <a:buFont typeface="Arial" panose="020B0604020202020204" pitchFamily="34" charset="0"/>
              <a:buChar char="•"/>
            </a:pPr>
            <a:r>
              <a:rPr lang="en-US" dirty="0" smtClean="0"/>
              <a:t>The element selector selects HTML elements based on the element name.</a:t>
            </a:r>
          </a:p>
          <a:p>
            <a:pPr marL="342900" indent="-342900" algn="just">
              <a:buFont typeface="Arial" panose="020B0604020202020204" pitchFamily="34" charset="0"/>
              <a:buChar char="•"/>
            </a:pPr>
            <a:r>
              <a:rPr lang="en-US" dirty="0" smtClean="0"/>
              <a:t>Here, all &lt;p&gt; elements on the page will be center-aligned, with a red text color: </a:t>
            </a:r>
          </a:p>
          <a:p>
            <a:pPr algn="just"/>
            <a:r>
              <a:rPr lang="en-US" dirty="0" smtClean="0"/>
              <a:t>&lt;!DOCTYPE html&gt;</a:t>
            </a:r>
          </a:p>
          <a:p>
            <a:pPr algn="just"/>
            <a:r>
              <a:rPr lang="en-US" dirty="0" smtClean="0"/>
              <a:t>&lt;html&gt;</a:t>
            </a:r>
          </a:p>
          <a:p>
            <a:pPr algn="just"/>
            <a:r>
              <a:rPr lang="en-US" dirty="0" smtClean="0"/>
              <a:t>&lt;head&gt;</a:t>
            </a:r>
          </a:p>
          <a:p>
            <a:pPr algn="just"/>
            <a:r>
              <a:rPr lang="en-US" dirty="0" smtClean="0"/>
              <a:t>&lt;style&gt;</a:t>
            </a:r>
          </a:p>
          <a:p>
            <a:pPr algn="just"/>
            <a:r>
              <a:rPr lang="en-US" dirty="0" smtClean="0"/>
              <a:t>p {</a:t>
            </a:r>
          </a:p>
          <a:p>
            <a:pPr algn="just"/>
            <a:r>
              <a:rPr lang="en-US" dirty="0" smtClean="0"/>
              <a:t>  text-align: center;</a:t>
            </a:r>
          </a:p>
          <a:p>
            <a:pPr algn="just"/>
            <a:r>
              <a:rPr lang="en-US" dirty="0" smtClean="0"/>
              <a:t>  color: red;</a:t>
            </a:r>
          </a:p>
          <a:p>
            <a:pPr algn="just"/>
            <a:r>
              <a:rPr lang="en-US" dirty="0" smtClean="0"/>
              <a:t>} </a:t>
            </a:r>
          </a:p>
          <a:p>
            <a:pPr algn="just"/>
            <a:r>
              <a:rPr lang="en-US" dirty="0" smtClean="0"/>
              <a:t>&lt;/style&gt;</a:t>
            </a:r>
          </a:p>
          <a:p>
            <a:pPr algn="just"/>
            <a:r>
              <a:rPr lang="en-US" dirty="0" smtClean="0"/>
              <a:t>&lt;/head&gt;</a:t>
            </a:r>
          </a:p>
          <a:p>
            <a:pPr algn="just"/>
            <a:r>
              <a:rPr lang="en-US" dirty="0" smtClean="0"/>
              <a:t>&lt;body&gt;</a:t>
            </a:r>
          </a:p>
          <a:p>
            <a:pPr algn="just"/>
            <a:endParaRPr lang="en-US" dirty="0" smtClean="0"/>
          </a:p>
          <a:p>
            <a:pPr algn="just"/>
            <a:r>
              <a:rPr lang="en-US" dirty="0" smtClean="0"/>
              <a:t>&lt;p&gt;Every paragraph will be affected by the style.&lt;/p&gt;</a:t>
            </a:r>
          </a:p>
          <a:p>
            <a:pPr algn="just"/>
            <a:r>
              <a:rPr lang="en-US" dirty="0" smtClean="0"/>
              <a:t>&lt;p id="para1"&gt;Me too!&lt;/p&gt;</a:t>
            </a:r>
          </a:p>
          <a:p>
            <a:pPr algn="just"/>
            <a:r>
              <a:rPr lang="en-US" dirty="0" smtClean="0"/>
              <a:t>&lt;p&gt;And me!&lt;/p&gt;</a:t>
            </a:r>
          </a:p>
          <a:p>
            <a:pPr algn="just"/>
            <a:endParaRPr lang="en-US" dirty="0" smtClean="0"/>
          </a:p>
          <a:p>
            <a:pPr algn="just"/>
            <a:r>
              <a:rPr lang="en-US" dirty="0" smtClean="0"/>
              <a:t>&lt;/body&gt;</a:t>
            </a:r>
          </a:p>
          <a:p>
            <a:pPr algn="just"/>
            <a:r>
              <a:rPr lang="en-US" dirty="0" smtClean="0"/>
              <a:t>&lt;/html&gt;</a:t>
            </a:r>
            <a:endParaRPr lang="en-US" dirty="0"/>
          </a:p>
        </p:txBody>
      </p:sp>
    </p:spTree>
    <p:extLst>
      <p:ext uri="{BB962C8B-B14F-4D97-AF65-F5344CB8AC3E}">
        <p14:creationId xmlns:p14="http://schemas.microsoft.com/office/powerpoint/2010/main" val="94954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077"/>
            <a:ext cx="9144000" cy="965744"/>
          </a:xfrm>
        </p:spPr>
        <p:txBody>
          <a:bodyPr>
            <a:normAutofit/>
          </a:bodyPr>
          <a:lstStyle/>
          <a:p>
            <a:r>
              <a:rPr lang="en-US" b="1" dirty="0" smtClean="0">
                <a:latin typeface="Times New Roman" panose="02020603050405020304" pitchFamily="18" charset="0"/>
                <a:cs typeface="Times New Roman" panose="02020603050405020304" pitchFamily="18" charset="0"/>
              </a:rPr>
              <a:t>Id selector</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9433" y="1282890"/>
            <a:ext cx="11464119" cy="5336274"/>
          </a:xfrm>
        </p:spPr>
        <p:txBody>
          <a:bodyPr/>
          <a:lstStyle/>
          <a:p>
            <a:pPr marL="342900" indent="-342900" algn="just">
              <a:buFont typeface="Arial" panose="020B0604020202020204" pitchFamily="34" charset="0"/>
              <a:buChar char="•"/>
            </a:pPr>
            <a:r>
              <a:rPr lang="en-US" dirty="0" smtClean="0"/>
              <a:t>The id selector uses the id attribute of an HTML element to select a specific element.</a:t>
            </a:r>
          </a:p>
          <a:p>
            <a:pPr marL="342900" indent="-342900" algn="just">
              <a:buFont typeface="Arial" panose="020B0604020202020204" pitchFamily="34" charset="0"/>
              <a:buChar char="•"/>
            </a:pPr>
            <a:r>
              <a:rPr lang="en-US" dirty="0" smtClean="0"/>
              <a:t>The id of an element is unique within a page, so the id selector is used to select one unique element!</a:t>
            </a:r>
          </a:p>
          <a:p>
            <a:pPr marL="342900" indent="-342900" algn="just">
              <a:buFont typeface="Arial" panose="020B0604020202020204" pitchFamily="34" charset="0"/>
              <a:buChar char="•"/>
            </a:pPr>
            <a:r>
              <a:rPr lang="en-US" dirty="0" smtClean="0"/>
              <a:t>To select an element with a specific id, write a hash (#) character, followed by the id of the element.</a:t>
            </a:r>
            <a:endParaRPr lang="en-US" dirty="0"/>
          </a:p>
        </p:txBody>
      </p:sp>
    </p:spTree>
    <p:extLst>
      <p:ext uri="{BB962C8B-B14F-4D97-AF65-F5344CB8AC3E}">
        <p14:creationId xmlns:p14="http://schemas.microsoft.com/office/powerpoint/2010/main" val="309730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7" y="0"/>
            <a:ext cx="9144000" cy="73373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Example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2955" y="1050878"/>
            <a:ext cx="11614245" cy="5677468"/>
          </a:xfrm>
        </p:spPr>
        <p:txBody>
          <a:bodyPr>
            <a:normAutofit fontScale="70000" lnSpcReduction="20000"/>
          </a:bodyPr>
          <a:lstStyle/>
          <a:p>
            <a:pPr marL="342900" indent="-342900" algn="just">
              <a:buFont typeface="Arial" panose="020B0604020202020204" pitchFamily="34" charset="0"/>
              <a:buChar char="•"/>
            </a:pPr>
            <a:r>
              <a:rPr lang="en-US" dirty="0"/>
              <a:t>The CSS rule below will be applied to the HTML element with id="para1</a:t>
            </a:r>
            <a:r>
              <a:rPr lang="en-US" dirty="0" smtClean="0"/>
              <a:t>":</a:t>
            </a:r>
          </a:p>
          <a:p>
            <a:pPr algn="just"/>
            <a:r>
              <a:rPr lang="en-US" dirty="0" smtClean="0"/>
              <a:t>&lt;!DOCTYPE html&gt;</a:t>
            </a:r>
          </a:p>
          <a:p>
            <a:pPr algn="just"/>
            <a:r>
              <a:rPr lang="en-US" dirty="0" smtClean="0"/>
              <a:t>&lt;html&gt;</a:t>
            </a:r>
          </a:p>
          <a:p>
            <a:pPr algn="just"/>
            <a:r>
              <a:rPr lang="en-US" dirty="0" smtClean="0"/>
              <a:t>&lt;head&gt;</a:t>
            </a:r>
          </a:p>
          <a:p>
            <a:pPr algn="just"/>
            <a:r>
              <a:rPr lang="en-US" dirty="0" smtClean="0"/>
              <a:t>&lt;style&gt;</a:t>
            </a:r>
          </a:p>
          <a:p>
            <a:pPr algn="just"/>
            <a:r>
              <a:rPr lang="en-US" dirty="0" smtClean="0"/>
              <a:t>#para1 {</a:t>
            </a:r>
          </a:p>
          <a:p>
            <a:pPr algn="just"/>
            <a:r>
              <a:rPr lang="en-US" dirty="0" smtClean="0"/>
              <a:t>  text-align: center;</a:t>
            </a:r>
          </a:p>
          <a:p>
            <a:pPr algn="just"/>
            <a:r>
              <a:rPr lang="en-US" dirty="0" smtClean="0"/>
              <a:t>  color: red;</a:t>
            </a:r>
          </a:p>
          <a:p>
            <a:pPr algn="just"/>
            <a:r>
              <a:rPr lang="en-US" dirty="0" smtClean="0"/>
              <a:t>}</a:t>
            </a:r>
          </a:p>
          <a:p>
            <a:pPr algn="just"/>
            <a:r>
              <a:rPr lang="en-US" dirty="0" smtClean="0"/>
              <a:t>&lt;/style&gt;</a:t>
            </a:r>
          </a:p>
          <a:p>
            <a:pPr algn="just"/>
            <a:r>
              <a:rPr lang="en-US" dirty="0" smtClean="0"/>
              <a:t>&lt;/head&gt;</a:t>
            </a:r>
          </a:p>
          <a:p>
            <a:pPr algn="just"/>
            <a:r>
              <a:rPr lang="en-US" dirty="0" smtClean="0"/>
              <a:t>&lt;body&gt;</a:t>
            </a:r>
          </a:p>
          <a:p>
            <a:pPr algn="just"/>
            <a:endParaRPr lang="en-US" dirty="0" smtClean="0"/>
          </a:p>
          <a:p>
            <a:pPr algn="just"/>
            <a:r>
              <a:rPr lang="en-US" dirty="0" smtClean="0"/>
              <a:t>&lt;p id="para1"&gt;Hello World!&lt;/p&gt;</a:t>
            </a:r>
          </a:p>
          <a:p>
            <a:pPr algn="just"/>
            <a:r>
              <a:rPr lang="en-US" dirty="0" smtClean="0"/>
              <a:t>&lt;p&gt;This paragraph is not affected by the style.&lt;/p&gt;</a:t>
            </a:r>
          </a:p>
          <a:p>
            <a:pPr algn="just"/>
            <a:endParaRPr lang="en-US" dirty="0" smtClean="0"/>
          </a:p>
          <a:p>
            <a:pPr algn="just"/>
            <a:r>
              <a:rPr lang="en-US" dirty="0" smtClean="0"/>
              <a:t>&lt;/body&gt;</a:t>
            </a:r>
          </a:p>
          <a:p>
            <a:pPr algn="just"/>
            <a:r>
              <a:rPr lang="en-US" dirty="0" smtClean="0"/>
              <a:t>&lt;/html&gt;</a:t>
            </a:r>
            <a:endParaRPr lang="en-US" dirty="0"/>
          </a:p>
        </p:txBody>
      </p:sp>
    </p:spTree>
    <p:extLst>
      <p:ext uri="{BB962C8B-B14F-4D97-AF65-F5344CB8AC3E}">
        <p14:creationId xmlns:p14="http://schemas.microsoft.com/office/powerpoint/2010/main" val="121803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126077"/>
            <a:ext cx="9144000" cy="924801"/>
          </a:xfrm>
        </p:spPr>
        <p:txBody>
          <a:bodyPr/>
          <a:lstStyle/>
          <a:p>
            <a:r>
              <a:rPr lang="en-US" b="1" dirty="0" smtClean="0">
                <a:latin typeface="Times New Roman" panose="02020603050405020304" pitchFamily="18" charset="0"/>
                <a:cs typeface="Times New Roman" panose="02020603050405020304" pitchFamily="18" charset="0"/>
              </a:rPr>
              <a:t>Class selector</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69" y="1050878"/>
            <a:ext cx="11723427" cy="5568286"/>
          </a:xfrm>
        </p:spPr>
        <p:txBody>
          <a:bodyPr>
            <a:normAutofit/>
          </a:bodyPr>
          <a:lstStyle/>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class selector selects HTML elements with a specific class attribute.</a:t>
            </a: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 select elements with a specific class, write a period (.) character, followed by the class name</a:t>
            </a:r>
            <a:r>
              <a:rPr lang="en-US" sz="3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539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667"/>
            <a:ext cx="9144000" cy="979392"/>
          </a:xfrm>
        </p:spPr>
        <p:txBody>
          <a:bodyPr/>
          <a:lstStyle/>
          <a:p>
            <a:r>
              <a:rPr lang="en-US" b="1" dirty="0" smtClean="0">
                <a:latin typeface="Times New Roman" panose="02020603050405020304" pitchFamily="18" charset="0"/>
                <a:cs typeface="Times New Roman" panose="02020603050405020304" pitchFamily="18" charset="0"/>
              </a:rPr>
              <a:t>Example </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3081" y="1160059"/>
            <a:ext cx="11464119" cy="5540992"/>
          </a:xfrm>
        </p:spPr>
        <p:txBody>
          <a:bodyPr>
            <a:normAutofit fontScale="70000" lnSpcReduction="20000"/>
          </a:bodyPr>
          <a:lstStyle/>
          <a:p>
            <a:pPr algn="just"/>
            <a:r>
              <a:rPr lang="en-US" dirty="0" smtClean="0"/>
              <a:t>In this example all HTML elements with class="center" will be red and center-aligned: </a:t>
            </a:r>
          </a:p>
          <a:p>
            <a:pPr algn="just"/>
            <a:r>
              <a:rPr lang="en-US" dirty="0" smtClean="0"/>
              <a:t>&lt;!DOCTYPE html&gt;</a:t>
            </a:r>
          </a:p>
          <a:p>
            <a:pPr algn="just"/>
            <a:r>
              <a:rPr lang="en-US" dirty="0" smtClean="0"/>
              <a:t>&lt;html&gt;</a:t>
            </a:r>
          </a:p>
          <a:p>
            <a:pPr algn="just"/>
            <a:r>
              <a:rPr lang="en-US" dirty="0" smtClean="0"/>
              <a:t>&lt;head&gt;</a:t>
            </a:r>
          </a:p>
          <a:p>
            <a:pPr algn="just"/>
            <a:r>
              <a:rPr lang="en-US" dirty="0" smtClean="0"/>
              <a:t>&lt;style&gt;</a:t>
            </a:r>
          </a:p>
          <a:p>
            <a:pPr algn="just"/>
            <a:r>
              <a:rPr lang="en-US" dirty="0" smtClean="0"/>
              <a:t>.center {</a:t>
            </a:r>
          </a:p>
          <a:p>
            <a:pPr algn="just"/>
            <a:r>
              <a:rPr lang="en-US" dirty="0" smtClean="0"/>
              <a:t>  text-align: center;</a:t>
            </a:r>
          </a:p>
          <a:p>
            <a:pPr algn="just"/>
            <a:r>
              <a:rPr lang="en-US" dirty="0" smtClean="0"/>
              <a:t>  color: red;</a:t>
            </a:r>
          </a:p>
          <a:p>
            <a:pPr algn="just"/>
            <a:r>
              <a:rPr lang="en-US" dirty="0" smtClean="0"/>
              <a:t>}</a:t>
            </a:r>
          </a:p>
          <a:p>
            <a:pPr algn="just"/>
            <a:r>
              <a:rPr lang="en-US" dirty="0" smtClean="0"/>
              <a:t>&lt;/style&gt;</a:t>
            </a:r>
          </a:p>
          <a:p>
            <a:pPr algn="just"/>
            <a:r>
              <a:rPr lang="en-US" dirty="0" smtClean="0"/>
              <a:t>&lt;/head&gt;</a:t>
            </a:r>
          </a:p>
          <a:p>
            <a:pPr algn="just"/>
            <a:r>
              <a:rPr lang="en-US" dirty="0" smtClean="0"/>
              <a:t>&lt;body&gt;</a:t>
            </a:r>
          </a:p>
          <a:p>
            <a:pPr algn="just"/>
            <a:endParaRPr lang="en-US" dirty="0" smtClean="0"/>
          </a:p>
          <a:p>
            <a:pPr algn="just"/>
            <a:r>
              <a:rPr lang="en-US" dirty="0" smtClean="0"/>
              <a:t>&lt;h1 class="center"&gt;Red and center-aligned heading&lt;/h1&gt;</a:t>
            </a:r>
          </a:p>
          <a:p>
            <a:pPr algn="just"/>
            <a:r>
              <a:rPr lang="en-US" dirty="0" smtClean="0"/>
              <a:t>&lt;p class="center"&gt;Red and center-aligned paragraph.&lt;/p&gt; </a:t>
            </a:r>
          </a:p>
          <a:p>
            <a:pPr algn="just"/>
            <a:endParaRPr lang="en-US" dirty="0" smtClean="0"/>
          </a:p>
          <a:p>
            <a:pPr algn="just"/>
            <a:r>
              <a:rPr lang="en-US" dirty="0" smtClean="0"/>
              <a:t>&lt;/body&gt;</a:t>
            </a:r>
          </a:p>
          <a:p>
            <a:pPr algn="just"/>
            <a:r>
              <a:rPr lang="en-US" dirty="0" smtClean="0"/>
              <a:t>&lt;/html&gt;</a:t>
            </a:r>
          </a:p>
          <a:p>
            <a:pPr algn="just"/>
            <a:endParaRPr lang="en-US" dirty="0"/>
          </a:p>
        </p:txBody>
      </p:sp>
    </p:spTree>
    <p:extLst>
      <p:ext uri="{BB962C8B-B14F-4D97-AF65-F5344CB8AC3E}">
        <p14:creationId xmlns:p14="http://schemas.microsoft.com/office/powerpoint/2010/main" val="356291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725"/>
            <a:ext cx="9144000" cy="569959"/>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Example</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2137" y="614149"/>
            <a:ext cx="11518711" cy="6005015"/>
          </a:xfrm>
        </p:spPr>
        <p:txBody>
          <a:bodyPr>
            <a:normAutofit fontScale="62500" lnSpcReduction="20000"/>
          </a:bodyPr>
          <a:lstStyle/>
          <a:p>
            <a:pPr algn="just"/>
            <a:r>
              <a:rPr lang="en-US" dirty="0" smtClean="0"/>
              <a:t>You can also specify that only specific HTML elements should be affected by a class.</a:t>
            </a:r>
          </a:p>
          <a:p>
            <a:pPr algn="just"/>
            <a:r>
              <a:rPr lang="en-US" dirty="0" smtClean="0"/>
              <a:t>Example</a:t>
            </a:r>
          </a:p>
          <a:p>
            <a:pPr algn="just"/>
            <a:r>
              <a:rPr lang="en-US" dirty="0" smtClean="0"/>
              <a:t>In this example only &lt;p&gt; elements with class="center" will be red and center-aligned: </a:t>
            </a:r>
          </a:p>
          <a:p>
            <a:pPr algn="just"/>
            <a:r>
              <a:rPr lang="en-US" dirty="0" smtClean="0"/>
              <a:t>&lt;!DOCTYPE html&gt;</a:t>
            </a:r>
          </a:p>
          <a:p>
            <a:pPr algn="just"/>
            <a:r>
              <a:rPr lang="en-US" dirty="0" smtClean="0"/>
              <a:t>&lt;html&gt;</a:t>
            </a:r>
          </a:p>
          <a:p>
            <a:pPr algn="just"/>
            <a:r>
              <a:rPr lang="en-US" dirty="0" smtClean="0"/>
              <a:t>&lt;head&gt;</a:t>
            </a:r>
          </a:p>
          <a:p>
            <a:pPr algn="just"/>
            <a:r>
              <a:rPr lang="en-US" dirty="0" smtClean="0"/>
              <a:t>&lt;style&gt;</a:t>
            </a:r>
          </a:p>
          <a:p>
            <a:pPr algn="just"/>
            <a:r>
              <a:rPr lang="en-US" dirty="0" err="1" smtClean="0"/>
              <a:t>p.center</a:t>
            </a:r>
            <a:r>
              <a:rPr lang="en-US" dirty="0" smtClean="0"/>
              <a:t> {</a:t>
            </a:r>
          </a:p>
          <a:p>
            <a:pPr algn="just"/>
            <a:r>
              <a:rPr lang="en-US" dirty="0" smtClean="0"/>
              <a:t>  text-align: center;</a:t>
            </a:r>
          </a:p>
          <a:p>
            <a:pPr algn="just"/>
            <a:r>
              <a:rPr lang="en-US" dirty="0" smtClean="0"/>
              <a:t>  color: red;</a:t>
            </a:r>
          </a:p>
          <a:p>
            <a:pPr algn="just"/>
            <a:r>
              <a:rPr lang="en-US" dirty="0" smtClean="0"/>
              <a:t>}</a:t>
            </a:r>
          </a:p>
          <a:p>
            <a:pPr algn="just"/>
            <a:r>
              <a:rPr lang="en-US" dirty="0" smtClean="0"/>
              <a:t>&lt;/style&gt;</a:t>
            </a:r>
          </a:p>
          <a:p>
            <a:pPr algn="just"/>
            <a:r>
              <a:rPr lang="en-US" dirty="0" smtClean="0"/>
              <a:t>&lt;/head&gt;</a:t>
            </a:r>
          </a:p>
          <a:p>
            <a:pPr algn="just"/>
            <a:r>
              <a:rPr lang="en-US" dirty="0" smtClean="0"/>
              <a:t>&lt;body&gt;</a:t>
            </a:r>
          </a:p>
          <a:p>
            <a:pPr algn="just"/>
            <a:endParaRPr lang="en-US" dirty="0" smtClean="0"/>
          </a:p>
          <a:p>
            <a:pPr algn="just"/>
            <a:r>
              <a:rPr lang="en-US" dirty="0" smtClean="0"/>
              <a:t>&lt;h1 class="center"&gt;This heading will not be affected&lt;/h1&gt;</a:t>
            </a:r>
          </a:p>
          <a:p>
            <a:pPr algn="just"/>
            <a:r>
              <a:rPr lang="en-US" dirty="0" smtClean="0"/>
              <a:t>&lt;p class="center"&gt;This paragraph will be red and center-aligned.&lt;/p&gt; </a:t>
            </a:r>
          </a:p>
          <a:p>
            <a:pPr algn="just"/>
            <a:endParaRPr lang="en-US" dirty="0" smtClean="0"/>
          </a:p>
          <a:p>
            <a:pPr algn="just"/>
            <a:r>
              <a:rPr lang="en-US" dirty="0" smtClean="0"/>
              <a:t>&lt;/body&gt;</a:t>
            </a:r>
          </a:p>
          <a:p>
            <a:pPr algn="just"/>
            <a:r>
              <a:rPr lang="en-US" dirty="0" smtClean="0"/>
              <a:t>&lt;/html&gt;</a:t>
            </a:r>
            <a:endParaRPr lang="en-US" dirty="0"/>
          </a:p>
        </p:txBody>
      </p:sp>
    </p:spTree>
    <p:extLst>
      <p:ext uri="{BB962C8B-B14F-4D97-AF65-F5344CB8AC3E}">
        <p14:creationId xmlns:p14="http://schemas.microsoft.com/office/powerpoint/2010/main" val="416258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112429"/>
            <a:ext cx="9144000" cy="815619"/>
          </a:xfrm>
        </p:spPr>
        <p:txBody>
          <a:bodyPr>
            <a:normAutofit/>
          </a:bodyPr>
          <a:lstStyle/>
          <a:p>
            <a:r>
              <a:rPr lang="en-US" sz="3600" b="1" dirty="0" smtClean="0">
                <a:latin typeface="Times New Roman" panose="02020603050405020304" pitchFamily="18" charset="0"/>
                <a:cs typeface="Times New Roman" panose="02020603050405020304" pitchFamily="18" charset="0"/>
              </a:rPr>
              <a:t>Text Controlling and Formatting Properties</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8363" y="1064525"/>
            <a:ext cx="11627893" cy="5568287"/>
          </a:xfrm>
        </p:spPr>
        <p:txBody>
          <a:bodyPr/>
          <a:lstStyle/>
          <a:p>
            <a:pPr marL="457200" indent="-4572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 Color</a:t>
            </a:r>
          </a:p>
          <a:p>
            <a:pPr algn="just"/>
            <a:r>
              <a:rPr lang="en-US" dirty="0" smtClean="0">
                <a:latin typeface="Times New Roman" panose="02020603050405020304" pitchFamily="18" charset="0"/>
                <a:cs typeface="Times New Roman" panose="02020603050405020304" pitchFamily="18" charset="0"/>
              </a:rPr>
              <a:t>The color property is used to set the color of the text. The color is specified by:</a:t>
            </a: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color name - like "red"</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HEX value - like "#ff0000"</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RGB value - like "</a:t>
            </a:r>
            <a:r>
              <a:rPr lang="en-US" dirty="0" err="1" smtClean="0">
                <a:latin typeface="Times New Roman" panose="02020603050405020304" pitchFamily="18" charset="0"/>
                <a:cs typeface="Times New Roman" panose="02020603050405020304" pitchFamily="18" charset="0"/>
              </a:rPr>
              <a:t>rgb</a:t>
            </a:r>
            <a:r>
              <a:rPr lang="en-US" smtClean="0">
                <a:latin typeface="Times New Roman" panose="02020603050405020304" pitchFamily="18" charset="0"/>
                <a:cs typeface="Times New Roman" panose="02020603050405020304" pitchFamily="18" charset="0"/>
              </a:rPr>
              <a:t>(255,0,0)”</a:t>
            </a:r>
            <a:endParaRPr lang="en-US"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t>Text Color and Background </a:t>
            </a:r>
            <a:r>
              <a:rPr lang="en-US" dirty="0" smtClean="0"/>
              <a:t>Color</a:t>
            </a:r>
          </a:p>
          <a:p>
            <a:pPr marL="342900" indent="-342900" algn="just">
              <a:buFont typeface="Wingdings" panose="05000000000000000000" pitchFamily="2" charset="2"/>
              <a:buChar char="Ø"/>
            </a:pPr>
            <a:r>
              <a:rPr lang="en-US" dirty="0" smtClean="0"/>
              <a:t>Text Alignment (Justify)</a:t>
            </a:r>
          </a:p>
          <a:p>
            <a:pPr marL="342900" indent="-342900" algn="just">
              <a:buFont typeface="Wingdings" panose="05000000000000000000" pitchFamily="2" charset="2"/>
              <a:buChar char="Ø"/>
            </a:pPr>
            <a:r>
              <a:rPr lang="en-US" dirty="0" smtClean="0"/>
              <a:t>Text decoration</a:t>
            </a:r>
          </a:p>
          <a:p>
            <a:pPr marL="342900" indent="-342900" algn="just">
              <a:buFont typeface="Wingdings" panose="05000000000000000000" pitchFamily="2" charset="2"/>
              <a:buChar char="Ø"/>
            </a:pPr>
            <a:r>
              <a:rPr lang="en-US" dirty="0"/>
              <a:t>Text </a:t>
            </a:r>
            <a:r>
              <a:rPr lang="en-US" dirty="0" smtClean="0"/>
              <a:t>Transformation</a:t>
            </a:r>
          </a:p>
          <a:p>
            <a:pPr marL="342900" indent="-342900" algn="just">
              <a:buFont typeface="Wingdings" panose="05000000000000000000" pitchFamily="2" charset="2"/>
              <a:buChar char="Ø"/>
            </a:pPr>
            <a:r>
              <a:rPr lang="en-US" dirty="0" smtClean="0"/>
              <a:t>Text Shadow</a:t>
            </a:r>
          </a:p>
          <a:p>
            <a:pPr marL="342900" indent="-342900" algn="just">
              <a:buFont typeface="Wingdings" panose="05000000000000000000" pitchFamily="2" charset="2"/>
              <a:buChar char="Ø"/>
            </a:pPr>
            <a:r>
              <a:rPr lang="en-US" dirty="0" smtClean="0"/>
              <a:t>Font</a:t>
            </a:r>
            <a:endParaRPr lang="en-US" dirty="0"/>
          </a:p>
          <a:p>
            <a:pPr marL="342900" indent="-342900" algn="just">
              <a:buFont typeface="Wingdings" panose="05000000000000000000" pitchFamily="2" charset="2"/>
              <a:buChar char="Ø"/>
            </a:pPr>
            <a:endParaRPr lang="en-US" dirty="0" smtClean="0"/>
          </a:p>
          <a:p>
            <a:pPr marL="342900" indent="-342900" algn="just">
              <a:buFont typeface="Wingdings" panose="05000000000000000000" pitchFamily="2" charset="2"/>
              <a:buChar char="Ø"/>
            </a:pPr>
            <a:endParaRPr lang="en-US" dirty="0"/>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3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88324"/>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Types of CSS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04967" y="887104"/>
            <a:ext cx="11450472" cy="5732060"/>
          </a:xfrm>
        </p:spPr>
        <p:txBody>
          <a:bodyPr/>
          <a:lstStyle/>
          <a:p>
            <a:pPr marL="342900" indent="-342900" algn="just">
              <a:buFont typeface="Arial" panose="020B0604020202020204" pitchFamily="34" charset="0"/>
              <a:buChar char="•"/>
            </a:pPr>
            <a:r>
              <a:rPr lang="en-US" sz="4400" dirty="0" smtClean="0"/>
              <a:t>Inline CSS</a:t>
            </a:r>
          </a:p>
          <a:p>
            <a:pPr marL="342900" indent="-342900" algn="just">
              <a:buFont typeface="Arial" panose="020B0604020202020204" pitchFamily="34" charset="0"/>
              <a:buChar char="•"/>
            </a:pPr>
            <a:r>
              <a:rPr lang="en-US" sz="4400" dirty="0" smtClean="0"/>
              <a:t>Internal CSS</a:t>
            </a:r>
          </a:p>
          <a:p>
            <a:pPr marL="342900" indent="-342900" algn="just">
              <a:buFont typeface="Arial" panose="020B0604020202020204" pitchFamily="34" charset="0"/>
              <a:buChar char="•"/>
            </a:pPr>
            <a:r>
              <a:rPr lang="en-US" sz="4400" dirty="0" smtClean="0"/>
              <a:t>External CSS</a:t>
            </a:r>
          </a:p>
          <a:p>
            <a:pPr algn="just"/>
            <a:endParaRPr lang="en-US" dirty="0" smtClean="0"/>
          </a:p>
        </p:txBody>
      </p:sp>
    </p:spTree>
    <p:extLst>
      <p:ext uri="{BB962C8B-B14F-4D97-AF65-F5344CB8AC3E}">
        <p14:creationId xmlns:p14="http://schemas.microsoft.com/office/powerpoint/2010/main" val="341329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29"/>
            <a:ext cx="9144000" cy="829267"/>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Inline CSS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1319" y="1282890"/>
            <a:ext cx="11450472" cy="5240740"/>
          </a:xfrm>
        </p:spPr>
        <p:txBody>
          <a:bodyPr/>
          <a:lstStyle/>
          <a:p>
            <a:pPr marL="342900" indent="-342900" algn="just">
              <a:buFont typeface="Arial" panose="020B0604020202020204" pitchFamily="34" charset="0"/>
              <a:buChar char="•"/>
            </a:pPr>
            <a:r>
              <a:rPr lang="en-US" dirty="0" smtClean="0"/>
              <a:t>Use inline styles to apply styling to a specific element. Note that this is not optimal. Placing style rules in a &lt;style&gt; tag or external CSS file is encouraged in order to maintain a distinction between content and presentation.</a:t>
            </a:r>
          </a:p>
          <a:p>
            <a:pPr marL="342900" indent="-342900" algn="just">
              <a:buFont typeface="Arial" panose="020B0604020202020204" pitchFamily="34" charset="0"/>
              <a:buChar char="•"/>
            </a:pPr>
            <a:r>
              <a:rPr lang="en-US" dirty="0" smtClean="0"/>
              <a:t>Inline styles override any CSS in a &lt;style&gt; tag or external style sheet.</a:t>
            </a:r>
          </a:p>
          <a:p>
            <a:pPr marL="342900" indent="-342900" algn="just">
              <a:buFont typeface="Arial" panose="020B0604020202020204" pitchFamily="34" charset="0"/>
              <a:buChar char="•"/>
            </a:pPr>
            <a:r>
              <a:rPr lang="en-US" dirty="0" smtClean="0"/>
              <a:t>The styles in the following example apply directly to the elements to which they are attached.</a:t>
            </a:r>
          </a:p>
          <a:p>
            <a:pPr marL="342900" indent="-342900" algn="just">
              <a:buFont typeface="Arial" panose="020B0604020202020204" pitchFamily="34" charset="0"/>
              <a:buChar char="•"/>
            </a:pPr>
            <a:r>
              <a:rPr lang="en-US" b="1" dirty="0" smtClean="0">
                <a:solidFill>
                  <a:schemeClr val="accent6"/>
                </a:solidFill>
              </a:rPr>
              <a:t>&lt;h1 style="color: green; text-decoration: underline;"&gt;Hello world!&lt;/h1&gt;</a:t>
            </a:r>
          </a:p>
          <a:p>
            <a:pPr marL="342900" indent="-342900" algn="just">
              <a:buFont typeface="Arial" panose="020B0604020202020204" pitchFamily="34" charset="0"/>
              <a:buChar char="•"/>
            </a:pPr>
            <a:r>
              <a:rPr lang="en-US" b="1" dirty="0" smtClean="0">
                <a:solidFill>
                  <a:srgbClr val="FF0000"/>
                </a:solidFill>
              </a:rPr>
              <a:t>&lt;p style="font-size: 25px; font-family: 'Trebuchet MS';"&gt;I Love CSS&lt;/p&gt;</a:t>
            </a:r>
            <a:endParaRPr lang="en-US" b="1" dirty="0">
              <a:solidFill>
                <a:srgbClr val="FF0000"/>
              </a:solidFill>
            </a:endParaRPr>
          </a:p>
        </p:txBody>
      </p:sp>
    </p:spTree>
    <p:extLst>
      <p:ext uri="{BB962C8B-B14F-4D97-AF65-F5344CB8AC3E}">
        <p14:creationId xmlns:p14="http://schemas.microsoft.com/office/powerpoint/2010/main" val="221129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4738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Internal CSS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2955" y="747381"/>
            <a:ext cx="11764370" cy="5858136"/>
          </a:xfrm>
        </p:spPr>
        <p:txBody>
          <a:bodyPr>
            <a:normAutofit/>
          </a:bodyPr>
          <a:lstStyle/>
          <a:p>
            <a:pPr marL="342900" indent="-3429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CSS enclosed in &lt;style&gt;&lt;/style&gt; tags within an HTML document functions like an external stylesheet, except that it lives in the HTML document it styles instead of in a separate file, and therefore can only be applied to the document in which it lives. Note that this element must be inside the &lt;head&gt; element for HTML validation (though it will work in all current browsers if placed in body).</a:t>
            </a:r>
          </a:p>
        </p:txBody>
      </p:sp>
    </p:spTree>
    <p:extLst>
      <p:ext uri="{BB962C8B-B14F-4D97-AF65-F5344CB8AC3E}">
        <p14:creationId xmlns:p14="http://schemas.microsoft.com/office/powerpoint/2010/main" val="260081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28"/>
            <a:ext cx="9144000" cy="924801"/>
          </a:xfrm>
        </p:spPr>
        <p:txBody>
          <a:bodyPr/>
          <a:lstStyle/>
          <a:p>
            <a:r>
              <a:rPr lang="en-US" b="1" dirty="0" smtClean="0">
                <a:latin typeface="Times New Roman" panose="02020603050405020304" pitchFamily="18" charset="0"/>
                <a:cs typeface="Times New Roman" panose="02020603050405020304" pitchFamily="18" charset="0"/>
              </a:rPr>
              <a:t>Example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3899" y="1173707"/>
            <a:ext cx="11641540" cy="5418162"/>
          </a:xfrm>
        </p:spPr>
        <p:txBody>
          <a:bodyPr>
            <a:normAutofit fontScale="85000" lnSpcReduction="20000"/>
          </a:bodyPr>
          <a:lstStyle/>
          <a:p>
            <a:pPr algn="just"/>
            <a:r>
              <a:rPr lang="en-US" b="1" dirty="0" smtClean="0">
                <a:latin typeface="Times New Roman" panose="02020603050405020304" pitchFamily="18" charset="0"/>
                <a:cs typeface="Times New Roman" panose="02020603050405020304" pitchFamily="18" charset="0"/>
              </a:rPr>
              <a:t>&lt;head&gt;</a:t>
            </a:r>
          </a:p>
          <a:p>
            <a:pPr algn="just"/>
            <a:r>
              <a:rPr lang="en-US" b="1" dirty="0" smtClean="0">
                <a:latin typeface="Times New Roman" panose="02020603050405020304" pitchFamily="18" charset="0"/>
                <a:cs typeface="Times New Roman" panose="02020603050405020304" pitchFamily="18" charset="0"/>
              </a:rPr>
              <a:t> &lt;style&gt;</a:t>
            </a:r>
          </a:p>
          <a:p>
            <a:pPr algn="just"/>
            <a:r>
              <a:rPr lang="en-US" b="1" dirty="0" smtClean="0">
                <a:latin typeface="Times New Roman" panose="02020603050405020304" pitchFamily="18" charset="0"/>
                <a:cs typeface="Times New Roman" panose="02020603050405020304" pitchFamily="18" charset="0"/>
              </a:rPr>
              <a:t> h1 {</a:t>
            </a:r>
          </a:p>
          <a:p>
            <a:pPr algn="just"/>
            <a:r>
              <a:rPr lang="en-US" b="1" dirty="0" smtClean="0">
                <a:latin typeface="Times New Roman" panose="02020603050405020304" pitchFamily="18" charset="0"/>
                <a:cs typeface="Times New Roman" panose="02020603050405020304" pitchFamily="18" charset="0"/>
              </a:rPr>
              <a:t> color: green;</a:t>
            </a:r>
          </a:p>
          <a:p>
            <a:pPr algn="just"/>
            <a:r>
              <a:rPr lang="en-US" b="1" dirty="0" smtClean="0">
                <a:latin typeface="Times New Roman" panose="02020603050405020304" pitchFamily="18" charset="0"/>
                <a:cs typeface="Times New Roman" panose="02020603050405020304" pitchFamily="18" charset="0"/>
              </a:rPr>
              <a:t> text-decoration: underline;</a:t>
            </a:r>
          </a:p>
          <a:p>
            <a:pPr algn="just"/>
            <a:r>
              <a:rPr lang="en-US" b="1" dirty="0" smtClean="0">
                <a:latin typeface="Times New Roman" panose="02020603050405020304" pitchFamily="18" charset="0"/>
                <a:cs typeface="Times New Roman" panose="02020603050405020304" pitchFamily="18" charset="0"/>
              </a:rPr>
              <a:t> }</a:t>
            </a:r>
          </a:p>
          <a:p>
            <a:pPr algn="just"/>
            <a:r>
              <a:rPr lang="en-US" b="1" dirty="0" smtClean="0">
                <a:latin typeface="Times New Roman" panose="02020603050405020304" pitchFamily="18" charset="0"/>
                <a:cs typeface="Times New Roman" panose="02020603050405020304" pitchFamily="18" charset="0"/>
              </a:rPr>
              <a:t> p {</a:t>
            </a:r>
          </a:p>
          <a:p>
            <a:pPr algn="just"/>
            <a:r>
              <a:rPr lang="en-US" b="1" dirty="0" smtClean="0">
                <a:latin typeface="Times New Roman" panose="02020603050405020304" pitchFamily="18" charset="0"/>
                <a:cs typeface="Times New Roman" panose="02020603050405020304" pitchFamily="18" charset="0"/>
              </a:rPr>
              <a:t> font-size: 25px;</a:t>
            </a:r>
          </a:p>
          <a:p>
            <a:pPr algn="just"/>
            <a:r>
              <a:rPr lang="en-US" b="1" dirty="0" smtClean="0">
                <a:latin typeface="Times New Roman" panose="02020603050405020304" pitchFamily="18" charset="0"/>
                <a:cs typeface="Times New Roman" panose="02020603050405020304" pitchFamily="18" charset="0"/>
              </a:rPr>
              <a:t> font-family: 'Trebuchet MS', sans-serif;</a:t>
            </a:r>
          </a:p>
          <a:p>
            <a:pPr algn="just"/>
            <a:r>
              <a:rPr lang="en-US" b="1" dirty="0" smtClean="0">
                <a:latin typeface="Times New Roman" panose="02020603050405020304" pitchFamily="18" charset="0"/>
                <a:cs typeface="Times New Roman" panose="02020603050405020304" pitchFamily="18" charset="0"/>
              </a:rPr>
              <a:t> }</a:t>
            </a:r>
          </a:p>
          <a:p>
            <a:pPr algn="just"/>
            <a:r>
              <a:rPr lang="en-US" b="1" dirty="0" smtClean="0">
                <a:latin typeface="Times New Roman" panose="02020603050405020304" pitchFamily="18" charset="0"/>
                <a:cs typeface="Times New Roman" panose="02020603050405020304" pitchFamily="18" charset="0"/>
              </a:rPr>
              <a:t> &lt;/style&gt;</a:t>
            </a:r>
          </a:p>
          <a:p>
            <a:pPr algn="just"/>
            <a:r>
              <a:rPr lang="en-US" b="1" dirty="0" smtClean="0">
                <a:latin typeface="Times New Roman" panose="02020603050405020304" pitchFamily="18" charset="0"/>
                <a:cs typeface="Times New Roman" panose="02020603050405020304" pitchFamily="18" charset="0"/>
              </a:rPr>
              <a:t>&lt;/head&gt;</a:t>
            </a:r>
          </a:p>
          <a:p>
            <a:pPr algn="just"/>
            <a:r>
              <a:rPr lang="en-US" b="1" dirty="0" smtClean="0">
                <a:latin typeface="Times New Roman" panose="02020603050405020304" pitchFamily="18" charset="0"/>
                <a:cs typeface="Times New Roman" panose="02020603050405020304" pitchFamily="18" charset="0"/>
              </a:rPr>
              <a:t>&lt;body&gt;</a:t>
            </a:r>
          </a:p>
          <a:p>
            <a:pPr algn="just"/>
            <a:r>
              <a:rPr lang="en-US" b="1" dirty="0" smtClean="0">
                <a:latin typeface="Times New Roman" panose="02020603050405020304" pitchFamily="18" charset="0"/>
                <a:cs typeface="Times New Roman" panose="02020603050405020304" pitchFamily="18" charset="0"/>
              </a:rPr>
              <a:t> &lt;h1&gt;Hello world!&lt;/h1&gt;</a:t>
            </a:r>
          </a:p>
          <a:p>
            <a:pPr algn="just"/>
            <a:r>
              <a:rPr lang="en-US" b="1" dirty="0" smtClean="0">
                <a:latin typeface="Times New Roman" panose="02020603050405020304" pitchFamily="18" charset="0"/>
                <a:cs typeface="Times New Roman" panose="02020603050405020304" pitchFamily="18" charset="0"/>
              </a:rPr>
              <a:t> &lt;p&gt;I Love CSS&lt;/p&gt;</a:t>
            </a:r>
          </a:p>
          <a:p>
            <a:pPr algn="just"/>
            <a:r>
              <a:rPr lang="en-US" b="1" dirty="0" smtClean="0">
                <a:latin typeface="Times New Roman" panose="02020603050405020304" pitchFamily="18" charset="0"/>
                <a:cs typeface="Times New Roman" panose="02020603050405020304" pitchFamily="18" charset="0"/>
              </a:rPr>
              <a:t>&lt;/body&gt;</a:t>
            </a:r>
          </a:p>
          <a:p>
            <a:pPr algn="just"/>
            <a:endParaRPr lang="en-US" dirty="0"/>
          </a:p>
        </p:txBody>
      </p:sp>
    </p:spTree>
    <p:extLst>
      <p:ext uri="{BB962C8B-B14F-4D97-AF65-F5344CB8AC3E}">
        <p14:creationId xmlns:p14="http://schemas.microsoft.com/office/powerpoint/2010/main" val="261469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781"/>
            <a:ext cx="9144000" cy="84291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External CSS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6603" y="941697"/>
            <a:ext cx="11737075" cy="5595582"/>
          </a:xfrm>
        </p:spPr>
        <p:txBody>
          <a:bodyPr>
            <a:normAutofit/>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external CSS stylesheet can be applied to any number of HTML documents by placing a &lt;link&gt; element in each HTML document.</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attribute </a:t>
            </a:r>
            <a:r>
              <a:rPr lang="en-US" dirty="0" err="1" smtClean="0">
                <a:solidFill>
                  <a:srgbClr val="FF0000"/>
                </a:solidFill>
                <a:latin typeface="Times New Roman" panose="02020603050405020304" pitchFamily="18" charset="0"/>
                <a:cs typeface="Times New Roman" panose="02020603050405020304" pitchFamily="18" charset="0"/>
              </a:rPr>
              <a:t>rel</a:t>
            </a:r>
            <a:r>
              <a:rPr lang="en-US" dirty="0" smtClean="0">
                <a:latin typeface="Times New Roman" panose="02020603050405020304" pitchFamily="18" charset="0"/>
                <a:cs typeface="Times New Roman" panose="02020603050405020304" pitchFamily="18" charset="0"/>
              </a:rPr>
              <a:t> of the </a:t>
            </a:r>
            <a:r>
              <a:rPr lang="en-US" dirty="0" smtClean="0">
                <a:solidFill>
                  <a:srgbClr val="FF0000"/>
                </a:solidFill>
                <a:latin typeface="Times New Roman" panose="02020603050405020304" pitchFamily="18" charset="0"/>
                <a:cs typeface="Times New Roman" panose="02020603050405020304" pitchFamily="18" charset="0"/>
              </a:rPr>
              <a:t>&lt;link&gt; </a:t>
            </a:r>
            <a:r>
              <a:rPr lang="en-US" dirty="0" smtClean="0">
                <a:latin typeface="Times New Roman" panose="02020603050405020304" pitchFamily="18" charset="0"/>
                <a:cs typeface="Times New Roman" panose="02020603050405020304" pitchFamily="18" charset="0"/>
              </a:rPr>
              <a:t>tag has to be set to "stylesheet", and the </a:t>
            </a:r>
            <a:r>
              <a:rPr lang="en-US" dirty="0" err="1" smtClean="0">
                <a:solidFill>
                  <a:srgbClr val="FF0000"/>
                </a:solidFill>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 attribute to the relative or absolute path to the stylesheet. While using relative URL paths is generally considered good practice, absolute paths can be used, too. In HTML5 the type attribute can be omitted.</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recommended that the &lt;link&gt; tag be placed in the HTML file's &lt;head&gt; tag so that the styles are loaded before the elements they style. Otherwise, users will see a flash of </a:t>
            </a:r>
            <a:r>
              <a:rPr lang="en-US" dirty="0" err="1" smtClean="0">
                <a:latin typeface="Times New Roman" panose="02020603050405020304" pitchFamily="18" charset="0"/>
                <a:cs typeface="Times New Roman" panose="02020603050405020304" pitchFamily="18" charset="0"/>
              </a:rPr>
              <a:t>unstyled</a:t>
            </a:r>
            <a:r>
              <a:rPr lang="en-US" dirty="0" smtClean="0">
                <a:latin typeface="Times New Roman" panose="02020603050405020304" pitchFamily="18" charset="0"/>
                <a:cs typeface="Times New Roman" panose="02020603050405020304" pitchFamily="18" charset="0"/>
              </a:rPr>
              <a:t> content.</a:t>
            </a: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1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076"/>
            <a:ext cx="9144000" cy="80197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Example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27545" y="928047"/>
            <a:ext cx="11505063" cy="5663821"/>
          </a:xfrm>
        </p:spPr>
        <p:txBody>
          <a:bodyPr/>
          <a:lstStyle/>
          <a:p>
            <a:pPr algn="just"/>
            <a:r>
              <a:rPr lang="en-US" dirty="0" smtClean="0"/>
              <a:t>hello-world.html</a:t>
            </a:r>
          </a:p>
          <a:p>
            <a:pPr algn="just"/>
            <a:r>
              <a:rPr lang="en-US" dirty="0" smtClean="0"/>
              <a:t>&lt;!DOCTYPE html&gt;</a:t>
            </a:r>
          </a:p>
          <a:p>
            <a:pPr algn="just"/>
            <a:r>
              <a:rPr lang="en-US" dirty="0" smtClean="0"/>
              <a:t>&lt;html&gt;</a:t>
            </a:r>
          </a:p>
          <a:p>
            <a:pPr algn="just"/>
            <a:r>
              <a:rPr lang="en-US" dirty="0" smtClean="0"/>
              <a:t> &lt;head&gt;</a:t>
            </a:r>
          </a:p>
          <a:p>
            <a:pPr algn="just"/>
            <a:r>
              <a:rPr lang="en-US" dirty="0" smtClean="0"/>
              <a:t> &lt;meta charset="utf-8" /&gt;</a:t>
            </a:r>
          </a:p>
          <a:p>
            <a:pPr algn="just"/>
            <a:r>
              <a:rPr lang="en-US" dirty="0" smtClean="0"/>
              <a:t> &lt;link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="style.css"&gt;</a:t>
            </a:r>
          </a:p>
          <a:p>
            <a:pPr algn="just"/>
            <a:r>
              <a:rPr lang="en-US" dirty="0" smtClean="0"/>
              <a:t> &lt;/head&gt;</a:t>
            </a:r>
          </a:p>
          <a:p>
            <a:pPr algn="just"/>
            <a:r>
              <a:rPr lang="en-US" dirty="0" smtClean="0"/>
              <a:t> &lt;body&gt;</a:t>
            </a:r>
          </a:p>
          <a:p>
            <a:pPr algn="just"/>
            <a:r>
              <a:rPr lang="en-US" dirty="0" smtClean="0"/>
              <a:t> &lt;h1&gt;Hello world!&lt;/h1&gt;</a:t>
            </a:r>
          </a:p>
          <a:p>
            <a:pPr algn="just"/>
            <a:r>
              <a:rPr lang="en-US" dirty="0" smtClean="0"/>
              <a:t> &lt;p&gt;I Love CSS&lt;/p&gt;</a:t>
            </a:r>
          </a:p>
          <a:p>
            <a:pPr algn="just"/>
            <a:r>
              <a:rPr lang="en-US" dirty="0" smtClean="0"/>
              <a:t> &lt;/body&gt;</a:t>
            </a:r>
          </a:p>
          <a:p>
            <a:pPr algn="just"/>
            <a:r>
              <a:rPr lang="en-US" dirty="0" smtClean="0"/>
              <a:t>&lt;/html&gt;</a:t>
            </a:r>
          </a:p>
          <a:p>
            <a:pPr algn="just"/>
            <a:endParaRPr lang="en-US" dirty="0"/>
          </a:p>
        </p:txBody>
      </p:sp>
    </p:spTree>
    <p:extLst>
      <p:ext uri="{BB962C8B-B14F-4D97-AF65-F5344CB8AC3E}">
        <p14:creationId xmlns:p14="http://schemas.microsoft.com/office/powerpoint/2010/main" val="16668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139724"/>
            <a:ext cx="9144000" cy="856562"/>
          </a:xfrm>
        </p:spPr>
        <p:txBody>
          <a:bodyPr>
            <a:normAutofit fontScale="90000"/>
          </a:bodyPr>
          <a:lstStyle/>
          <a:p>
            <a:r>
              <a:rPr lang="en-US" b="1" dirty="0" smtClean="0"/>
              <a:t>Example</a:t>
            </a:r>
            <a:endParaRPr lang="en-US" b="1" dirty="0"/>
          </a:p>
        </p:txBody>
      </p:sp>
      <p:sp>
        <p:nvSpPr>
          <p:cNvPr id="3" name="Subtitle 2"/>
          <p:cNvSpPr>
            <a:spLocks noGrp="1"/>
          </p:cNvSpPr>
          <p:nvPr>
            <p:ph type="subTitle" idx="1"/>
          </p:nvPr>
        </p:nvSpPr>
        <p:spPr>
          <a:xfrm>
            <a:off x="477671" y="996285"/>
            <a:ext cx="11327641" cy="5568287"/>
          </a:xfrm>
        </p:spPr>
        <p:txBody>
          <a:bodyPr/>
          <a:lstStyle/>
          <a:p>
            <a:pPr algn="just"/>
            <a:r>
              <a:rPr lang="en-US" dirty="0" smtClean="0"/>
              <a:t>style.css</a:t>
            </a:r>
          </a:p>
          <a:p>
            <a:pPr algn="just"/>
            <a:r>
              <a:rPr lang="en-US" dirty="0" smtClean="0"/>
              <a:t>h1 {</a:t>
            </a:r>
          </a:p>
          <a:p>
            <a:pPr algn="just"/>
            <a:r>
              <a:rPr lang="en-US" dirty="0" smtClean="0"/>
              <a:t> color: green;</a:t>
            </a:r>
          </a:p>
          <a:p>
            <a:pPr algn="just"/>
            <a:r>
              <a:rPr lang="en-US" dirty="0" smtClean="0"/>
              <a:t> text-decoration: underline;</a:t>
            </a:r>
          </a:p>
          <a:p>
            <a:pPr algn="just"/>
            <a:r>
              <a:rPr lang="en-US" dirty="0" smtClean="0"/>
              <a:t>}</a:t>
            </a:r>
          </a:p>
          <a:p>
            <a:pPr algn="just"/>
            <a:r>
              <a:rPr lang="en-US" dirty="0" smtClean="0"/>
              <a:t>p {</a:t>
            </a:r>
          </a:p>
          <a:p>
            <a:pPr algn="just"/>
            <a:r>
              <a:rPr lang="en-US" dirty="0" smtClean="0"/>
              <a:t> font-size: 25px;</a:t>
            </a:r>
          </a:p>
          <a:p>
            <a:pPr algn="just"/>
            <a:r>
              <a:rPr lang="en-US" dirty="0" smtClean="0"/>
              <a:t> font-family: 'Trebuchet MS', sans-serif;</a:t>
            </a:r>
          </a:p>
          <a:p>
            <a:pPr algn="just"/>
            <a:r>
              <a:rPr lang="en-US" dirty="0" smtClean="0"/>
              <a:t>}</a:t>
            </a:r>
          </a:p>
          <a:p>
            <a:pPr algn="just"/>
            <a:endParaRPr lang="en-US" dirty="0"/>
          </a:p>
        </p:txBody>
      </p:sp>
    </p:spTree>
    <p:extLst>
      <p:ext uri="{BB962C8B-B14F-4D97-AF65-F5344CB8AC3E}">
        <p14:creationId xmlns:p14="http://schemas.microsoft.com/office/powerpoint/2010/main" val="246790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724"/>
            <a:ext cx="9144000" cy="774676"/>
          </a:xfrm>
        </p:spPr>
        <p:txBody>
          <a:bodyPr>
            <a:normAutofit fontScale="90000"/>
          </a:bodyPr>
          <a:lstStyle/>
          <a:p>
            <a:r>
              <a:rPr lang="en-US" b="1" dirty="0" smtClean="0"/>
              <a:t>External CSS</a:t>
            </a:r>
            <a:endParaRPr lang="en-US" b="1" dirty="0"/>
          </a:p>
        </p:txBody>
      </p:sp>
      <p:sp>
        <p:nvSpPr>
          <p:cNvPr id="3" name="Subtitle 2"/>
          <p:cNvSpPr>
            <a:spLocks noGrp="1"/>
          </p:cNvSpPr>
          <p:nvPr>
            <p:ph type="subTitle" idx="1"/>
          </p:nvPr>
        </p:nvSpPr>
        <p:spPr>
          <a:xfrm>
            <a:off x="259307" y="1228299"/>
            <a:ext cx="11627893" cy="5390865"/>
          </a:xfrm>
        </p:spPr>
        <p:txBody>
          <a:bodyPr/>
          <a:lstStyle/>
          <a:p>
            <a:pPr algn="just"/>
            <a:r>
              <a:rPr lang="en-US" dirty="0" smtClean="0">
                <a:latin typeface="Times New Roman" panose="02020603050405020304" pitchFamily="18" charset="0"/>
                <a:cs typeface="Times New Roman" panose="02020603050405020304" pitchFamily="18" charset="0"/>
              </a:rPr>
              <a:t>Make sure you include the correct path to your CSS file in the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 If the CSS file is in the same folder as your HTML file then no path is required (like the example above) but if it's saved in a folder, then specify it like this:</a:t>
            </a:r>
          </a:p>
          <a:p>
            <a:pPr algn="just"/>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foldername</a:t>
            </a:r>
            <a:r>
              <a:rPr lang="en-US" dirty="0" smtClean="0">
                <a:latin typeface="Times New Roman" panose="02020603050405020304" pitchFamily="18" charset="0"/>
                <a:cs typeface="Times New Roman" panose="02020603050405020304" pitchFamily="18" charset="0"/>
              </a:rPr>
              <a:t>/style.css".</a:t>
            </a:r>
          </a:p>
          <a:p>
            <a:pPr algn="just"/>
            <a:r>
              <a:rPr lang="en-US" dirty="0" smtClean="0">
                <a:latin typeface="Times New Roman" panose="02020603050405020304" pitchFamily="18" charset="0"/>
                <a:cs typeface="Times New Roman" panose="02020603050405020304" pitchFamily="18" charset="0"/>
              </a:rPr>
              <a:t>&lt;link </a:t>
            </a:r>
            <a:r>
              <a:rPr lang="en-US" dirty="0" err="1" smtClean="0">
                <a:latin typeface="Times New Roman" panose="02020603050405020304" pitchFamily="18" charset="0"/>
                <a:cs typeface="Times New Roman" panose="02020603050405020304" pitchFamily="18" charset="0"/>
              </a:rPr>
              <a:t>rel</a:t>
            </a:r>
            <a:r>
              <a:rPr lang="en-US" dirty="0" smtClean="0">
                <a:latin typeface="Times New Roman" panose="02020603050405020304" pitchFamily="18" charset="0"/>
                <a:cs typeface="Times New Roman" panose="02020603050405020304" pitchFamily="18" charset="0"/>
              </a:rPr>
              <a:t>="stylesheet" type="text/</a:t>
            </a:r>
            <a:r>
              <a:rPr lang="en-US" dirty="0" err="1" smtClean="0">
                <a:latin typeface="Times New Roman" panose="02020603050405020304" pitchFamily="18" charset="0"/>
                <a:cs typeface="Times New Roman" panose="02020603050405020304" pitchFamily="18" charset="0"/>
              </a:rPr>
              <a:t>css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foldername</a:t>
            </a:r>
            <a:r>
              <a:rPr lang="en-US" dirty="0" smtClean="0">
                <a:latin typeface="Times New Roman" panose="02020603050405020304" pitchFamily="18" charset="0"/>
                <a:cs typeface="Times New Roman" panose="02020603050405020304" pitchFamily="18" charset="0"/>
              </a:rPr>
              <a:t>/style.css"&gt;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044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1276</Words>
  <Application>Microsoft Office PowerPoint</Application>
  <PresentationFormat>Widescreen</PresentationFormat>
  <Paragraphs>191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CSS</vt:lpstr>
      <vt:lpstr>Types of CSS</vt:lpstr>
      <vt:lpstr>Inline CSS</vt:lpstr>
      <vt:lpstr>Internal CSS</vt:lpstr>
      <vt:lpstr>Example</vt:lpstr>
      <vt:lpstr>External CSS</vt:lpstr>
      <vt:lpstr>Example</vt:lpstr>
      <vt:lpstr>Example</vt:lpstr>
      <vt:lpstr>External CSS</vt:lpstr>
      <vt:lpstr>Structure and Formatting of a CSS Rule </vt:lpstr>
      <vt:lpstr>Rules</vt:lpstr>
      <vt:lpstr>Rules, Selectors, and Declaration Blocks</vt:lpstr>
      <vt:lpstr>CSS Element selector</vt:lpstr>
      <vt:lpstr>Id selector</vt:lpstr>
      <vt:lpstr>Example</vt:lpstr>
      <vt:lpstr>Class selector</vt:lpstr>
      <vt:lpstr>Example </vt:lpstr>
      <vt:lpstr>Example</vt:lpstr>
      <vt:lpstr>Text Controlling and Formatting Properties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AR</dc:creator>
  <cp:lastModifiedBy>AR</cp:lastModifiedBy>
  <cp:revision>12</cp:revision>
  <dcterms:created xsi:type="dcterms:W3CDTF">2021-02-03T14:46:28Z</dcterms:created>
  <dcterms:modified xsi:type="dcterms:W3CDTF">2021-02-03T16:20:21Z</dcterms:modified>
</cp:coreProperties>
</file>