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9" r:id="rId12"/>
    <p:sldId id="264" r:id="rId13"/>
    <p:sldId id="265" r:id="rId14"/>
    <p:sldId id="266"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C71784-D550-45B8-A1A5-5311D7209C7B}" type="datetimeFigureOut">
              <a:rPr lang="en-US" smtClean="0"/>
              <a:t>28-January-2021   Thu</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55DE-6537-41F3-9CFB-82F6BDEA7B5F}" type="slidenum">
              <a:rPr lang="en-US" smtClean="0"/>
              <a:t>‹#›</a:t>
            </a:fld>
            <a:endParaRPr lang="en-US"/>
          </a:p>
        </p:txBody>
      </p:sp>
    </p:spTree>
    <p:extLst>
      <p:ext uri="{BB962C8B-B14F-4D97-AF65-F5344CB8AC3E}">
        <p14:creationId xmlns:p14="http://schemas.microsoft.com/office/powerpoint/2010/main" val="326129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71784-D550-45B8-A1A5-5311D7209C7B}" type="datetimeFigureOut">
              <a:rPr lang="en-US" smtClean="0"/>
              <a:t>28-January-2021   Thu</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55DE-6537-41F3-9CFB-82F6BDEA7B5F}" type="slidenum">
              <a:rPr lang="en-US" smtClean="0"/>
              <a:t>‹#›</a:t>
            </a:fld>
            <a:endParaRPr lang="en-US"/>
          </a:p>
        </p:txBody>
      </p:sp>
    </p:spTree>
    <p:extLst>
      <p:ext uri="{BB962C8B-B14F-4D97-AF65-F5344CB8AC3E}">
        <p14:creationId xmlns:p14="http://schemas.microsoft.com/office/powerpoint/2010/main" val="62545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71784-D550-45B8-A1A5-5311D7209C7B}" type="datetimeFigureOut">
              <a:rPr lang="en-US" smtClean="0"/>
              <a:t>28-January-2021   Thu</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55DE-6537-41F3-9CFB-82F6BDEA7B5F}" type="slidenum">
              <a:rPr lang="en-US" smtClean="0"/>
              <a:t>‹#›</a:t>
            </a:fld>
            <a:endParaRPr lang="en-US"/>
          </a:p>
        </p:txBody>
      </p:sp>
    </p:spTree>
    <p:extLst>
      <p:ext uri="{BB962C8B-B14F-4D97-AF65-F5344CB8AC3E}">
        <p14:creationId xmlns:p14="http://schemas.microsoft.com/office/powerpoint/2010/main" val="269098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71784-D550-45B8-A1A5-5311D7209C7B}" type="datetimeFigureOut">
              <a:rPr lang="en-US" smtClean="0"/>
              <a:t>28-January-2021   Thu</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55DE-6537-41F3-9CFB-82F6BDEA7B5F}" type="slidenum">
              <a:rPr lang="en-US" smtClean="0"/>
              <a:t>‹#›</a:t>
            </a:fld>
            <a:endParaRPr lang="en-US"/>
          </a:p>
        </p:txBody>
      </p:sp>
    </p:spTree>
    <p:extLst>
      <p:ext uri="{BB962C8B-B14F-4D97-AF65-F5344CB8AC3E}">
        <p14:creationId xmlns:p14="http://schemas.microsoft.com/office/powerpoint/2010/main" val="971085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C71784-D550-45B8-A1A5-5311D7209C7B}" type="datetimeFigureOut">
              <a:rPr lang="en-US" smtClean="0"/>
              <a:t>28-January-2021   Thu</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55DE-6537-41F3-9CFB-82F6BDEA7B5F}" type="slidenum">
              <a:rPr lang="en-US" smtClean="0"/>
              <a:t>‹#›</a:t>
            </a:fld>
            <a:endParaRPr lang="en-US"/>
          </a:p>
        </p:txBody>
      </p:sp>
    </p:spTree>
    <p:extLst>
      <p:ext uri="{BB962C8B-B14F-4D97-AF65-F5344CB8AC3E}">
        <p14:creationId xmlns:p14="http://schemas.microsoft.com/office/powerpoint/2010/main" val="351319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C71784-D550-45B8-A1A5-5311D7209C7B}" type="datetimeFigureOut">
              <a:rPr lang="en-US" smtClean="0"/>
              <a:t>28-January-2021   Thu</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55DE-6537-41F3-9CFB-82F6BDEA7B5F}" type="slidenum">
              <a:rPr lang="en-US" smtClean="0"/>
              <a:t>‹#›</a:t>
            </a:fld>
            <a:endParaRPr lang="en-US"/>
          </a:p>
        </p:txBody>
      </p:sp>
    </p:spTree>
    <p:extLst>
      <p:ext uri="{BB962C8B-B14F-4D97-AF65-F5344CB8AC3E}">
        <p14:creationId xmlns:p14="http://schemas.microsoft.com/office/powerpoint/2010/main" val="349185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C71784-D550-45B8-A1A5-5311D7209C7B}" type="datetimeFigureOut">
              <a:rPr lang="en-US" smtClean="0"/>
              <a:t>28-January-2021   Thu</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55DE-6537-41F3-9CFB-82F6BDEA7B5F}" type="slidenum">
              <a:rPr lang="en-US" smtClean="0"/>
              <a:t>‹#›</a:t>
            </a:fld>
            <a:endParaRPr lang="en-US"/>
          </a:p>
        </p:txBody>
      </p:sp>
    </p:spTree>
    <p:extLst>
      <p:ext uri="{BB962C8B-B14F-4D97-AF65-F5344CB8AC3E}">
        <p14:creationId xmlns:p14="http://schemas.microsoft.com/office/powerpoint/2010/main" val="68238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C71784-D550-45B8-A1A5-5311D7209C7B}" type="datetimeFigureOut">
              <a:rPr lang="en-US" smtClean="0"/>
              <a:t>28-January-2021   Thu</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55DE-6537-41F3-9CFB-82F6BDEA7B5F}" type="slidenum">
              <a:rPr lang="en-US" smtClean="0"/>
              <a:t>‹#›</a:t>
            </a:fld>
            <a:endParaRPr lang="en-US"/>
          </a:p>
        </p:txBody>
      </p:sp>
    </p:spTree>
    <p:extLst>
      <p:ext uri="{BB962C8B-B14F-4D97-AF65-F5344CB8AC3E}">
        <p14:creationId xmlns:p14="http://schemas.microsoft.com/office/powerpoint/2010/main" val="1065683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71784-D550-45B8-A1A5-5311D7209C7B}" type="datetimeFigureOut">
              <a:rPr lang="en-US" smtClean="0"/>
              <a:t>28-January-2021   Thu</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55DE-6537-41F3-9CFB-82F6BDEA7B5F}" type="slidenum">
              <a:rPr lang="en-US" smtClean="0"/>
              <a:t>‹#›</a:t>
            </a:fld>
            <a:endParaRPr lang="en-US"/>
          </a:p>
        </p:txBody>
      </p:sp>
    </p:spTree>
    <p:extLst>
      <p:ext uri="{BB962C8B-B14F-4D97-AF65-F5344CB8AC3E}">
        <p14:creationId xmlns:p14="http://schemas.microsoft.com/office/powerpoint/2010/main" val="54365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71784-D550-45B8-A1A5-5311D7209C7B}" type="datetimeFigureOut">
              <a:rPr lang="en-US" smtClean="0"/>
              <a:t>28-January-2021   Thu</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55DE-6537-41F3-9CFB-82F6BDEA7B5F}" type="slidenum">
              <a:rPr lang="en-US" smtClean="0"/>
              <a:t>‹#›</a:t>
            </a:fld>
            <a:endParaRPr lang="en-US"/>
          </a:p>
        </p:txBody>
      </p:sp>
    </p:spTree>
    <p:extLst>
      <p:ext uri="{BB962C8B-B14F-4D97-AF65-F5344CB8AC3E}">
        <p14:creationId xmlns:p14="http://schemas.microsoft.com/office/powerpoint/2010/main" val="876688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71784-D550-45B8-A1A5-5311D7209C7B}" type="datetimeFigureOut">
              <a:rPr lang="en-US" smtClean="0"/>
              <a:t>28-January-2021   Thu</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55DE-6537-41F3-9CFB-82F6BDEA7B5F}" type="slidenum">
              <a:rPr lang="en-US" smtClean="0"/>
              <a:t>‹#›</a:t>
            </a:fld>
            <a:endParaRPr lang="en-US"/>
          </a:p>
        </p:txBody>
      </p:sp>
    </p:spTree>
    <p:extLst>
      <p:ext uri="{BB962C8B-B14F-4D97-AF65-F5344CB8AC3E}">
        <p14:creationId xmlns:p14="http://schemas.microsoft.com/office/powerpoint/2010/main" val="3689736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71784-D550-45B8-A1A5-5311D7209C7B}" type="datetimeFigureOut">
              <a:rPr lang="en-US" smtClean="0"/>
              <a:t>28-January-2021   Thu</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55DE-6537-41F3-9CFB-82F6BDEA7B5F}" type="slidenum">
              <a:rPr lang="en-US" smtClean="0"/>
              <a:t>‹#›</a:t>
            </a:fld>
            <a:endParaRPr lang="en-US"/>
          </a:p>
        </p:txBody>
      </p:sp>
    </p:spTree>
    <p:extLst>
      <p:ext uri="{BB962C8B-B14F-4D97-AF65-F5344CB8AC3E}">
        <p14:creationId xmlns:p14="http://schemas.microsoft.com/office/powerpoint/2010/main" val="3530493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7523" y="139724"/>
            <a:ext cx="9144000" cy="74738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Anchors and Hyperlinks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68489" y="1201003"/>
            <a:ext cx="11464119" cy="5268036"/>
          </a:xfrm>
        </p:spPr>
        <p:txBody>
          <a:bodyPr/>
          <a:lstStyle/>
          <a:p>
            <a:pPr algn="just"/>
            <a:r>
              <a:rPr lang="en-US" dirty="0" smtClean="0">
                <a:latin typeface="Times New Roman" panose="02020603050405020304" pitchFamily="18" charset="0"/>
                <a:cs typeface="Times New Roman" panose="02020603050405020304" pitchFamily="18" charset="0"/>
              </a:rPr>
              <a:t>Anchor tags are commonly used to link separate webpages, but they can also be used to link between different places in a single document, often within table of contents or even launch external applications.</a:t>
            </a: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Link to another site</a:t>
            </a:r>
          </a:p>
          <a:p>
            <a:pPr algn="just"/>
            <a:r>
              <a:rPr lang="en-US" dirty="0" smtClean="0">
                <a:latin typeface="Times New Roman" panose="02020603050405020304" pitchFamily="18" charset="0"/>
                <a:cs typeface="Times New Roman" panose="02020603050405020304" pitchFamily="18" charset="0"/>
              </a:rPr>
              <a:t>This is the basic use of the &lt;a&gt; (anchor element) element:</a:t>
            </a:r>
          </a:p>
          <a:p>
            <a:pPr algn="just"/>
            <a:r>
              <a:rPr lang="en-US" b="1" dirty="0" smtClean="0">
                <a:latin typeface="Times New Roman" panose="02020603050405020304" pitchFamily="18" charset="0"/>
                <a:cs typeface="Times New Roman" panose="02020603050405020304" pitchFamily="18" charset="0"/>
              </a:rPr>
              <a:t>&lt;a </a:t>
            </a:r>
            <a:r>
              <a:rPr lang="en-US" b="1" dirty="0" err="1" smtClean="0">
                <a:latin typeface="Times New Roman" panose="02020603050405020304" pitchFamily="18" charset="0"/>
                <a:cs typeface="Times New Roman" panose="02020603050405020304" pitchFamily="18" charset="0"/>
              </a:rPr>
              <a:t>href</a:t>
            </a:r>
            <a:r>
              <a:rPr lang="en-US" b="1" dirty="0" smtClean="0">
                <a:latin typeface="Times New Roman" panose="02020603050405020304" pitchFamily="18" charset="0"/>
                <a:cs typeface="Times New Roman" panose="02020603050405020304" pitchFamily="18" charset="0"/>
              </a:rPr>
              <a:t>="http://example.com/"&gt;Link to example.com&lt;/a&gt;</a:t>
            </a:r>
          </a:p>
          <a:p>
            <a:pPr algn="just"/>
            <a:r>
              <a:rPr lang="en-US" dirty="0" smtClean="0">
                <a:latin typeface="Times New Roman" panose="02020603050405020304" pitchFamily="18" charset="0"/>
                <a:cs typeface="Times New Roman" panose="02020603050405020304" pitchFamily="18" charset="0"/>
              </a:rPr>
              <a:t>It creates a hyperlink, to the URL http://example.com/ as specified by the </a:t>
            </a:r>
            <a:r>
              <a:rPr lang="en-US" dirty="0" err="1" smtClean="0">
                <a:latin typeface="Times New Roman" panose="02020603050405020304" pitchFamily="18" charset="0"/>
                <a:cs typeface="Times New Roman" panose="02020603050405020304" pitchFamily="18" charset="0"/>
              </a:rPr>
              <a:t>href</a:t>
            </a:r>
            <a:r>
              <a:rPr lang="en-US" dirty="0" smtClean="0">
                <a:latin typeface="Times New Roman" panose="02020603050405020304" pitchFamily="18" charset="0"/>
                <a:cs typeface="Times New Roman" panose="02020603050405020304" pitchFamily="18" charset="0"/>
              </a:rPr>
              <a:t> (hypertext reference) attribute, with the anchor text "Link to example.com". It would look something like the following:</a:t>
            </a:r>
          </a:p>
          <a:p>
            <a:pPr algn="just"/>
            <a:r>
              <a:rPr lang="en-US" u="sng" dirty="0" smtClean="0">
                <a:latin typeface="Times New Roman" panose="02020603050405020304" pitchFamily="18" charset="0"/>
                <a:cs typeface="Times New Roman" panose="02020603050405020304" pitchFamily="18" charset="0"/>
              </a:rPr>
              <a:t>Link to example.com</a:t>
            </a:r>
          </a:p>
          <a:p>
            <a:pPr algn="just"/>
            <a:r>
              <a:rPr lang="en-US" dirty="0" smtClean="0">
                <a:latin typeface="Times New Roman" panose="02020603050405020304" pitchFamily="18" charset="0"/>
                <a:cs typeface="Times New Roman" panose="02020603050405020304" pitchFamily="18" charset="0"/>
              </a:rPr>
              <a:t>To denote that this link leads to an external website, you can use the external link type:</a:t>
            </a:r>
          </a:p>
          <a:p>
            <a:pPr algn="just"/>
            <a:r>
              <a:rPr lang="en-US" b="1" dirty="0" smtClean="0">
                <a:latin typeface="Times New Roman" panose="02020603050405020304" pitchFamily="18" charset="0"/>
                <a:cs typeface="Times New Roman" panose="02020603050405020304" pitchFamily="18" charset="0"/>
              </a:rPr>
              <a:t>&lt;a </a:t>
            </a:r>
            <a:r>
              <a:rPr lang="en-US" b="1" dirty="0" err="1" smtClean="0">
                <a:latin typeface="Times New Roman" panose="02020603050405020304" pitchFamily="18" charset="0"/>
                <a:cs typeface="Times New Roman" panose="02020603050405020304" pitchFamily="18" charset="0"/>
              </a:rPr>
              <a:t>href</a:t>
            </a:r>
            <a:r>
              <a:rPr lang="en-US" b="1" dirty="0" smtClean="0">
                <a:latin typeface="Times New Roman" panose="02020603050405020304" pitchFamily="18" charset="0"/>
                <a:cs typeface="Times New Roman" panose="02020603050405020304" pitchFamily="18" charset="0"/>
              </a:rPr>
              <a:t>="http://example.com/" </a:t>
            </a:r>
            <a:r>
              <a:rPr lang="en-US" b="1" dirty="0" err="1" smtClean="0">
                <a:latin typeface="Times New Roman" panose="02020603050405020304" pitchFamily="18" charset="0"/>
                <a:cs typeface="Times New Roman" panose="02020603050405020304" pitchFamily="18" charset="0"/>
              </a:rPr>
              <a:t>rel</a:t>
            </a:r>
            <a:r>
              <a:rPr lang="en-US" b="1" dirty="0" smtClean="0">
                <a:latin typeface="Times New Roman" panose="02020603050405020304" pitchFamily="18" charset="0"/>
                <a:cs typeface="Times New Roman" panose="02020603050405020304" pitchFamily="18" charset="0"/>
              </a:rPr>
              <a:t>="external"&gt;example site&lt;/a&gt;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536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7421" y="204716"/>
            <a:ext cx="12014579" cy="6653283"/>
          </a:xfrm>
        </p:spPr>
        <p:txBody>
          <a:bodyPr>
            <a:normAutofit fontScale="55000" lnSpcReduction="20000"/>
          </a:bodyPr>
          <a:lstStyle/>
          <a:p>
            <a:pPr marL="342900" indent="-342900" algn="just">
              <a:buFont typeface="Arial" panose="020B0604020202020204" pitchFamily="34" charset="0"/>
              <a:buChar char="•"/>
            </a:pPr>
            <a:r>
              <a:rPr lang="en-US" dirty="0" smtClean="0"/>
              <a:t>Create Image Map</a:t>
            </a:r>
          </a:p>
          <a:p>
            <a:pPr algn="just"/>
            <a:r>
              <a:rPr lang="en-US" dirty="0" smtClean="0"/>
              <a:t>Then, add a &lt;map&gt; element.</a:t>
            </a:r>
          </a:p>
          <a:p>
            <a:pPr algn="just"/>
            <a:endParaRPr lang="en-US" dirty="0" smtClean="0"/>
          </a:p>
          <a:p>
            <a:pPr algn="just"/>
            <a:r>
              <a:rPr lang="en-US" dirty="0" smtClean="0"/>
              <a:t>The &lt;map&gt; element is used to create an image map, and is linked to the image by using the required name attribute:</a:t>
            </a:r>
          </a:p>
          <a:p>
            <a:pPr algn="just"/>
            <a:endParaRPr lang="en-US" dirty="0" smtClean="0"/>
          </a:p>
          <a:p>
            <a:pPr algn="just"/>
            <a:r>
              <a:rPr lang="en-US" dirty="0" smtClean="0"/>
              <a:t>&lt;map name="</a:t>
            </a:r>
            <a:r>
              <a:rPr lang="en-US" dirty="0" err="1" smtClean="0"/>
              <a:t>workmap</a:t>
            </a:r>
            <a:r>
              <a:rPr lang="en-US" dirty="0" smtClean="0"/>
              <a:t>"&gt;</a:t>
            </a:r>
          </a:p>
          <a:p>
            <a:pPr algn="just"/>
            <a:r>
              <a:rPr lang="en-US" dirty="0" smtClean="0"/>
              <a:t>The name attribute must have the same value as the &lt;</a:t>
            </a:r>
            <a:r>
              <a:rPr lang="en-US" dirty="0" err="1" smtClean="0"/>
              <a:t>img</a:t>
            </a:r>
            <a:r>
              <a:rPr lang="en-US" dirty="0" smtClean="0"/>
              <a:t>&gt;'s </a:t>
            </a:r>
            <a:r>
              <a:rPr lang="en-US" dirty="0" err="1" smtClean="0"/>
              <a:t>usemap</a:t>
            </a:r>
            <a:r>
              <a:rPr lang="en-US" dirty="0" smtClean="0"/>
              <a:t> attribute .</a:t>
            </a:r>
          </a:p>
          <a:p>
            <a:pPr algn="just"/>
            <a:r>
              <a:rPr lang="en-US" dirty="0" smtClean="0"/>
              <a:t>Then, add the clickable areas.</a:t>
            </a:r>
          </a:p>
          <a:p>
            <a:pPr algn="just"/>
            <a:endParaRPr lang="en-US" dirty="0" smtClean="0"/>
          </a:p>
          <a:p>
            <a:pPr algn="just"/>
            <a:r>
              <a:rPr lang="en-US" dirty="0" smtClean="0"/>
              <a:t>A clickable area is defined using an &lt;area&gt; element.</a:t>
            </a:r>
          </a:p>
          <a:p>
            <a:pPr algn="just"/>
            <a:endParaRPr lang="en-US" dirty="0" smtClean="0"/>
          </a:p>
          <a:p>
            <a:pPr marL="342900" indent="-342900" algn="just">
              <a:buFont typeface="Arial" panose="020B0604020202020204" pitchFamily="34" charset="0"/>
              <a:buChar char="•"/>
            </a:pPr>
            <a:r>
              <a:rPr lang="en-US" dirty="0" smtClean="0"/>
              <a:t>Shape</a:t>
            </a:r>
          </a:p>
          <a:p>
            <a:pPr algn="just"/>
            <a:r>
              <a:rPr lang="en-US" dirty="0" smtClean="0"/>
              <a:t>You must define the shape of the clickable area, and you can choose one of these values:</a:t>
            </a:r>
          </a:p>
          <a:p>
            <a:pPr algn="just"/>
            <a:endParaRPr lang="en-US" dirty="0" smtClean="0"/>
          </a:p>
          <a:p>
            <a:pPr algn="just"/>
            <a:r>
              <a:rPr lang="en-US" dirty="0" err="1" smtClean="0"/>
              <a:t>rect</a:t>
            </a:r>
            <a:r>
              <a:rPr lang="en-US" dirty="0" smtClean="0"/>
              <a:t> - defines a rectangular region</a:t>
            </a:r>
          </a:p>
          <a:p>
            <a:pPr algn="just"/>
            <a:r>
              <a:rPr lang="en-US" dirty="0" smtClean="0"/>
              <a:t>circle - defines a circular region</a:t>
            </a:r>
          </a:p>
          <a:p>
            <a:pPr algn="just"/>
            <a:r>
              <a:rPr lang="en-US" dirty="0" smtClean="0"/>
              <a:t>poly - defines a polygonal region</a:t>
            </a:r>
          </a:p>
          <a:p>
            <a:pPr algn="just"/>
            <a:r>
              <a:rPr lang="en-US" dirty="0" smtClean="0"/>
              <a:t>default - defines the entire region</a:t>
            </a:r>
          </a:p>
          <a:p>
            <a:pPr algn="just"/>
            <a:r>
              <a:rPr lang="en-US" dirty="0" smtClean="0"/>
              <a:t>You must also define some coordinates to be able to place the clickable area onto the image. </a:t>
            </a:r>
          </a:p>
          <a:p>
            <a:pPr algn="just"/>
            <a:endParaRPr lang="en-US" dirty="0" smtClean="0"/>
          </a:p>
          <a:p>
            <a:pPr algn="just"/>
            <a:r>
              <a:rPr lang="en-US" dirty="0" smtClean="0"/>
              <a:t>Shape="</a:t>
            </a:r>
            <a:r>
              <a:rPr lang="en-US" dirty="0" err="1" smtClean="0"/>
              <a:t>rect</a:t>
            </a:r>
            <a:r>
              <a:rPr lang="en-US" dirty="0" smtClean="0"/>
              <a:t>"</a:t>
            </a:r>
          </a:p>
          <a:p>
            <a:pPr algn="just"/>
            <a:r>
              <a:rPr lang="en-US" dirty="0" smtClean="0"/>
              <a:t>The coordinates for shape="</a:t>
            </a:r>
            <a:r>
              <a:rPr lang="en-US" dirty="0" err="1" smtClean="0"/>
              <a:t>rect</a:t>
            </a:r>
            <a:r>
              <a:rPr lang="en-US" dirty="0" smtClean="0"/>
              <a:t>" come in pairs, one for the x-axis and one for the y-axis.</a:t>
            </a:r>
          </a:p>
          <a:p>
            <a:pPr algn="just"/>
            <a:endParaRPr lang="en-US" dirty="0" smtClean="0"/>
          </a:p>
          <a:p>
            <a:pPr algn="just"/>
            <a:r>
              <a:rPr lang="en-US" dirty="0" smtClean="0"/>
              <a:t>So, the coordinates 34,44 is located 34 pixels from the left margin and 44 pixels from the top:</a:t>
            </a:r>
            <a:endParaRPr lang="en-US" dirty="0"/>
          </a:p>
        </p:txBody>
      </p:sp>
    </p:spTree>
    <p:extLst>
      <p:ext uri="{BB962C8B-B14F-4D97-AF65-F5344CB8AC3E}">
        <p14:creationId xmlns:p14="http://schemas.microsoft.com/office/powerpoint/2010/main" val="426197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66" y="112429"/>
            <a:ext cx="9144000" cy="815619"/>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HTML Multimedia</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5660" y="1132764"/>
            <a:ext cx="11850806" cy="5500048"/>
          </a:xfrm>
        </p:spPr>
        <p:txBody>
          <a:bodyPr>
            <a:normAutofit lnSpcReduction="10000"/>
          </a:bodyPr>
          <a:lstStyle/>
          <a:p>
            <a:pPr marL="342900" indent="-342900" algn="just">
              <a:buFont typeface="Arial" panose="020B0604020202020204" pitchFamily="34" charset="0"/>
              <a:buChar char="•"/>
            </a:pPr>
            <a:r>
              <a:rPr lang="en-US" dirty="0" smtClean="0"/>
              <a:t>Multimedia on the web is sound, music, videos, movies, and animations.</a:t>
            </a:r>
          </a:p>
          <a:p>
            <a:pPr algn="just"/>
            <a:endParaRPr lang="en-US" dirty="0" smtClean="0"/>
          </a:p>
          <a:p>
            <a:pPr marL="342900" indent="-342900" algn="just">
              <a:buFont typeface="Arial" panose="020B0604020202020204" pitchFamily="34" charset="0"/>
              <a:buChar char="•"/>
            </a:pPr>
            <a:r>
              <a:rPr lang="en-US" dirty="0" smtClean="0"/>
              <a:t>What is Multimedia?</a:t>
            </a:r>
          </a:p>
          <a:p>
            <a:pPr algn="just"/>
            <a:r>
              <a:rPr lang="en-US" dirty="0" smtClean="0"/>
              <a:t>Multimedia comes in many different formats. It can be almost anything you can hear or see, like images, music, sound, videos, records, films, animations, and more.</a:t>
            </a:r>
          </a:p>
          <a:p>
            <a:pPr algn="just"/>
            <a:endParaRPr lang="en-US" dirty="0" smtClean="0"/>
          </a:p>
          <a:p>
            <a:pPr marL="342900" indent="-342900" algn="just">
              <a:buFont typeface="Arial" panose="020B0604020202020204" pitchFamily="34" charset="0"/>
              <a:buChar char="•"/>
            </a:pPr>
            <a:r>
              <a:rPr lang="en-US" dirty="0" smtClean="0"/>
              <a:t>Web pages often contain multimedia elements of different types and formats.</a:t>
            </a:r>
          </a:p>
          <a:p>
            <a:pPr algn="just"/>
            <a:r>
              <a:rPr lang="en-US" dirty="0" smtClean="0"/>
              <a:t>Multimedia elements (like audio or video) are stored in media files.</a:t>
            </a:r>
          </a:p>
          <a:p>
            <a:pPr algn="just"/>
            <a:endParaRPr lang="en-US" dirty="0" smtClean="0"/>
          </a:p>
          <a:p>
            <a:pPr marL="342900" indent="-342900" algn="just">
              <a:buFont typeface="Arial" panose="020B0604020202020204" pitchFamily="34" charset="0"/>
              <a:buChar char="•"/>
            </a:pPr>
            <a:r>
              <a:rPr lang="en-US" dirty="0" smtClean="0"/>
              <a:t>The most common way to discover the type of a file, is to look at the file extension.</a:t>
            </a:r>
          </a:p>
          <a:p>
            <a:pPr algn="just"/>
            <a:endParaRPr lang="en-US" dirty="0" smtClean="0"/>
          </a:p>
          <a:p>
            <a:pPr marL="342900" indent="-342900" algn="just">
              <a:buFont typeface="Arial" panose="020B0604020202020204" pitchFamily="34" charset="0"/>
              <a:buChar char="•"/>
            </a:pPr>
            <a:r>
              <a:rPr lang="en-US" dirty="0" smtClean="0"/>
              <a:t>Multimedia files have formats and different extensions like: .wav, .mp3, .mp4, .mpg, .</a:t>
            </a:r>
            <a:r>
              <a:rPr lang="en-US" dirty="0" err="1" smtClean="0"/>
              <a:t>wmv</a:t>
            </a:r>
            <a:r>
              <a:rPr lang="en-US" dirty="0" smtClean="0"/>
              <a:t>, and .</a:t>
            </a:r>
            <a:r>
              <a:rPr lang="en-US" dirty="0" err="1" smtClean="0"/>
              <a:t>avi</a:t>
            </a:r>
            <a:r>
              <a:rPr lang="en-US" dirty="0" smtClean="0"/>
              <a:t>.</a:t>
            </a:r>
            <a:endParaRPr lang="en-US" dirty="0"/>
          </a:p>
        </p:txBody>
      </p:sp>
    </p:spTree>
    <p:extLst>
      <p:ext uri="{BB962C8B-B14F-4D97-AF65-F5344CB8AC3E}">
        <p14:creationId xmlns:p14="http://schemas.microsoft.com/office/powerpoint/2010/main" val="3520813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1045" y="112429"/>
            <a:ext cx="9144000" cy="74738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HTML Audio</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86602" y="859809"/>
            <a:ext cx="11505063" cy="5786651"/>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The HTML &lt;audio&gt; element is used to play an audio file on a web page.</a:t>
            </a:r>
          </a:p>
          <a:p>
            <a:pPr algn="just"/>
            <a:r>
              <a:rPr lang="en-US" dirty="0" smtClean="0">
                <a:latin typeface="Times New Roman" panose="02020603050405020304" pitchFamily="18" charset="0"/>
                <a:cs typeface="Times New Roman" panose="02020603050405020304" pitchFamily="18" charset="0"/>
              </a:rPr>
              <a:t>The HTML &lt;audio&gt; Element</a:t>
            </a:r>
          </a:p>
          <a:p>
            <a:pPr algn="just"/>
            <a:r>
              <a:rPr lang="en-US" dirty="0" smtClean="0">
                <a:latin typeface="Times New Roman" panose="02020603050405020304" pitchFamily="18" charset="0"/>
                <a:cs typeface="Times New Roman" panose="02020603050405020304" pitchFamily="18" charset="0"/>
              </a:rPr>
              <a:t>To play an audio file in HTML, use the &lt;audio&gt; element:</a:t>
            </a:r>
          </a:p>
          <a:p>
            <a:pPr algn="just"/>
            <a:r>
              <a:rPr lang="en-US" b="1" dirty="0" smtClean="0">
                <a:latin typeface="Times New Roman" panose="02020603050405020304" pitchFamily="18" charset="0"/>
                <a:cs typeface="Times New Roman" panose="02020603050405020304" pitchFamily="18" charset="0"/>
              </a:rPr>
              <a:t>&lt;audio controls&gt;</a:t>
            </a:r>
          </a:p>
          <a:p>
            <a:pPr algn="just"/>
            <a:r>
              <a:rPr lang="en-US" b="1" dirty="0" smtClean="0">
                <a:latin typeface="Times New Roman" panose="02020603050405020304" pitchFamily="18" charset="0"/>
                <a:cs typeface="Times New Roman" panose="02020603050405020304" pitchFamily="18" charset="0"/>
              </a:rPr>
              <a:t>  &lt;source </a:t>
            </a:r>
            <a:r>
              <a:rPr lang="en-US" b="1" dirty="0" err="1" smtClean="0">
                <a:latin typeface="Times New Roman" panose="02020603050405020304" pitchFamily="18" charset="0"/>
                <a:cs typeface="Times New Roman" panose="02020603050405020304" pitchFamily="18" charset="0"/>
              </a:rPr>
              <a:t>src</a:t>
            </a:r>
            <a:r>
              <a:rPr lang="en-US" b="1" dirty="0" smtClean="0">
                <a:latin typeface="Times New Roman" panose="02020603050405020304" pitchFamily="18" charset="0"/>
                <a:cs typeface="Times New Roman" panose="02020603050405020304" pitchFamily="18" charset="0"/>
              </a:rPr>
              <a:t>="horse.ogg" type="audio/</a:t>
            </a:r>
            <a:r>
              <a:rPr lang="en-US" b="1" dirty="0" err="1" smtClean="0">
                <a:latin typeface="Times New Roman" panose="02020603050405020304" pitchFamily="18" charset="0"/>
                <a:cs typeface="Times New Roman" panose="02020603050405020304" pitchFamily="18" charset="0"/>
              </a:rPr>
              <a:t>ogg</a:t>
            </a:r>
            <a:r>
              <a:rPr lang="en-US" b="1" dirty="0" smtClean="0">
                <a:latin typeface="Times New Roman" panose="02020603050405020304" pitchFamily="18" charset="0"/>
                <a:cs typeface="Times New Roman" panose="02020603050405020304" pitchFamily="18" charset="0"/>
              </a:rPr>
              <a:t>"&gt;</a:t>
            </a:r>
          </a:p>
          <a:p>
            <a:pPr algn="just"/>
            <a:r>
              <a:rPr lang="en-US" b="1" dirty="0" smtClean="0">
                <a:latin typeface="Times New Roman" panose="02020603050405020304" pitchFamily="18" charset="0"/>
                <a:cs typeface="Times New Roman" panose="02020603050405020304" pitchFamily="18" charset="0"/>
              </a:rPr>
              <a:t>  &lt;source </a:t>
            </a:r>
            <a:r>
              <a:rPr lang="en-US" b="1" dirty="0" err="1" smtClean="0">
                <a:latin typeface="Times New Roman" panose="02020603050405020304" pitchFamily="18" charset="0"/>
                <a:cs typeface="Times New Roman" panose="02020603050405020304" pitchFamily="18" charset="0"/>
              </a:rPr>
              <a:t>src</a:t>
            </a:r>
            <a:r>
              <a:rPr lang="en-US" b="1" dirty="0" smtClean="0">
                <a:latin typeface="Times New Roman" panose="02020603050405020304" pitchFamily="18" charset="0"/>
                <a:cs typeface="Times New Roman" panose="02020603050405020304" pitchFamily="18" charset="0"/>
              </a:rPr>
              <a:t>="horse.mp3" type="audio/mpeg"&gt;</a:t>
            </a:r>
          </a:p>
          <a:p>
            <a:pPr algn="just"/>
            <a:r>
              <a:rPr lang="en-US" b="1" dirty="0" smtClean="0">
                <a:latin typeface="Times New Roman" panose="02020603050405020304" pitchFamily="18" charset="0"/>
                <a:cs typeface="Times New Roman" panose="02020603050405020304" pitchFamily="18" charset="0"/>
              </a:rPr>
              <a:t>Your browser does not support the audio element.</a:t>
            </a:r>
          </a:p>
          <a:p>
            <a:pPr algn="just"/>
            <a:r>
              <a:rPr lang="en-US" b="1" dirty="0" smtClean="0">
                <a:latin typeface="Times New Roman" panose="02020603050405020304" pitchFamily="18" charset="0"/>
                <a:cs typeface="Times New Roman" panose="02020603050405020304" pitchFamily="18" charset="0"/>
              </a:rPr>
              <a:t>&lt;/audio&gt;</a:t>
            </a:r>
          </a:p>
          <a:p>
            <a:pPr algn="just"/>
            <a:r>
              <a:rPr lang="en-US" dirty="0" smtClean="0">
                <a:latin typeface="Times New Roman" panose="02020603050405020304" pitchFamily="18" charset="0"/>
                <a:cs typeface="Times New Roman" panose="02020603050405020304" pitchFamily="18" charset="0"/>
              </a:rPr>
              <a:t>The controls attribute adds audio controls, like play, pause, and volume.</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&lt;source&gt; element allows you to specify alternative audio files which the browser may choose from. The browser will use the first recognized format.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text between the &lt;audio&gt; and &lt;/audio&gt; tags will only be displayed in browsers that do not support the &lt;audio&gt; element.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903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932" y="112428"/>
            <a:ext cx="9144000" cy="1238700"/>
          </a:xfrm>
        </p:spPr>
        <p:txBody>
          <a:bodyPr/>
          <a:lstStyle/>
          <a:p>
            <a:r>
              <a:rPr lang="en-US" b="1" dirty="0" smtClean="0">
                <a:latin typeface="Times New Roman" panose="02020603050405020304" pitchFamily="18" charset="0"/>
                <a:cs typeface="Times New Roman" panose="02020603050405020304" pitchFamily="18" charset="0"/>
              </a:rPr>
              <a:t>HTML Video</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41194" y="1351127"/>
            <a:ext cx="11573302" cy="5213445"/>
          </a:xfrm>
        </p:spPr>
        <p:txBody>
          <a:bodyPr/>
          <a:lstStyle/>
          <a:p>
            <a:pPr algn="just"/>
            <a:r>
              <a:rPr lang="en-US" dirty="0" smtClean="0"/>
              <a:t>The HTML &lt;video&gt; element is used to show a video on a web page.</a:t>
            </a:r>
          </a:p>
          <a:p>
            <a:pPr algn="just"/>
            <a:r>
              <a:rPr lang="en-US" dirty="0" smtClean="0"/>
              <a:t>The HTML &lt;video&gt; Element</a:t>
            </a:r>
          </a:p>
          <a:p>
            <a:pPr algn="just"/>
            <a:r>
              <a:rPr lang="en-US" dirty="0" smtClean="0"/>
              <a:t>To show a video in HTML, use the &lt;video&gt; element:</a:t>
            </a:r>
          </a:p>
          <a:p>
            <a:pPr algn="just"/>
            <a:endParaRPr lang="en-US" dirty="0" smtClean="0"/>
          </a:p>
          <a:p>
            <a:pPr algn="just"/>
            <a:r>
              <a:rPr lang="en-US" dirty="0" smtClean="0"/>
              <a:t>Example</a:t>
            </a:r>
          </a:p>
          <a:p>
            <a:pPr algn="just"/>
            <a:r>
              <a:rPr lang="en-US" dirty="0" smtClean="0"/>
              <a:t>&lt;video width="320" height="240" controls&gt;</a:t>
            </a:r>
          </a:p>
          <a:p>
            <a:pPr algn="just"/>
            <a:r>
              <a:rPr lang="en-US" dirty="0" smtClean="0"/>
              <a:t>  &lt;source </a:t>
            </a:r>
            <a:r>
              <a:rPr lang="en-US" dirty="0" err="1" smtClean="0"/>
              <a:t>src</a:t>
            </a:r>
            <a:r>
              <a:rPr lang="en-US" dirty="0" smtClean="0"/>
              <a:t>="movie.mp4" type="video/mp4"&gt;</a:t>
            </a:r>
          </a:p>
          <a:p>
            <a:pPr algn="just"/>
            <a:r>
              <a:rPr lang="en-US" dirty="0" smtClean="0"/>
              <a:t>  &lt;source </a:t>
            </a:r>
            <a:r>
              <a:rPr lang="en-US" dirty="0" err="1" smtClean="0"/>
              <a:t>src</a:t>
            </a:r>
            <a:r>
              <a:rPr lang="en-US" dirty="0" smtClean="0"/>
              <a:t>="movie.ogg" type="video/</a:t>
            </a:r>
            <a:r>
              <a:rPr lang="en-US" dirty="0" err="1" smtClean="0"/>
              <a:t>ogg</a:t>
            </a:r>
            <a:r>
              <a:rPr lang="en-US" dirty="0" smtClean="0"/>
              <a:t>"&gt;</a:t>
            </a:r>
          </a:p>
          <a:p>
            <a:pPr algn="just"/>
            <a:r>
              <a:rPr lang="en-US" dirty="0" smtClean="0"/>
              <a:t>Your browser does not support the video tag.</a:t>
            </a:r>
          </a:p>
          <a:p>
            <a:pPr algn="just"/>
            <a:r>
              <a:rPr lang="en-US" dirty="0" smtClean="0"/>
              <a:t>&lt;/video&gt;</a:t>
            </a:r>
            <a:endParaRPr lang="en-US" dirty="0"/>
          </a:p>
        </p:txBody>
      </p:sp>
    </p:spTree>
    <p:extLst>
      <p:ext uri="{BB962C8B-B14F-4D97-AF65-F5344CB8AC3E}">
        <p14:creationId xmlns:p14="http://schemas.microsoft.com/office/powerpoint/2010/main" val="3915823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5909" y="286603"/>
            <a:ext cx="11395881" cy="6373504"/>
          </a:xfrm>
        </p:spPr>
        <p:txBody>
          <a:bodyPr>
            <a:normAutofit/>
          </a:bodyPr>
          <a:lstStyle/>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controls attribute adds video controls, like play, pause, and volume.</a:t>
            </a:r>
          </a:p>
          <a:p>
            <a:pPr algn="just"/>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is a good idea to always include width and height attributes. If height and width are not set, the page might flicker while the video loads.</a:t>
            </a:r>
          </a:p>
          <a:p>
            <a:pPr algn="just"/>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&lt;source&gt; element allows you to specify alternative video files which the browser may choose from. The browser will use the first recognized format.</a:t>
            </a:r>
          </a:p>
          <a:p>
            <a:pPr algn="just"/>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text between the &lt;video&gt; and &lt;/video&gt; tags will only be displayed in browsers that do not support the &lt;video&gt; element.</a:t>
            </a:r>
          </a:p>
          <a:p>
            <a:pPr lvl="1" algn="just"/>
            <a:r>
              <a:rPr lang="en-US" b="1" dirty="0" smtClean="0">
                <a:latin typeface="Times New Roman" panose="02020603050405020304" pitchFamily="18" charset="0"/>
                <a:cs typeface="Times New Roman" panose="02020603050405020304" pitchFamily="18" charset="0"/>
              </a:rPr>
              <a:t>&lt;video width="320" height="240" </a:t>
            </a:r>
            <a:r>
              <a:rPr lang="en-US" b="1" dirty="0" err="1" smtClean="0">
                <a:latin typeface="Times New Roman" panose="02020603050405020304" pitchFamily="18" charset="0"/>
                <a:cs typeface="Times New Roman" panose="02020603050405020304" pitchFamily="18" charset="0"/>
              </a:rPr>
              <a:t>autoplay</a:t>
            </a:r>
            <a:r>
              <a:rPr lang="en-US" b="1" dirty="0" smtClean="0">
                <a:latin typeface="Times New Roman" panose="02020603050405020304" pitchFamily="18" charset="0"/>
                <a:cs typeface="Times New Roman" panose="02020603050405020304" pitchFamily="18" charset="0"/>
              </a:rPr>
              <a:t>&gt;</a:t>
            </a:r>
          </a:p>
          <a:p>
            <a:pPr lvl="1" algn="just"/>
            <a:r>
              <a:rPr lang="en-US" b="1" dirty="0" smtClean="0">
                <a:latin typeface="Times New Roman" panose="02020603050405020304" pitchFamily="18" charset="0"/>
                <a:cs typeface="Times New Roman" panose="02020603050405020304" pitchFamily="18" charset="0"/>
              </a:rPr>
              <a:t>  &lt;source </a:t>
            </a:r>
            <a:r>
              <a:rPr lang="en-US" b="1" dirty="0" err="1" smtClean="0">
                <a:latin typeface="Times New Roman" panose="02020603050405020304" pitchFamily="18" charset="0"/>
                <a:cs typeface="Times New Roman" panose="02020603050405020304" pitchFamily="18" charset="0"/>
              </a:rPr>
              <a:t>src</a:t>
            </a:r>
            <a:r>
              <a:rPr lang="en-US" b="1" dirty="0" smtClean="0">
                <a:latin typeface="Times New Roman" panose="02020603050405020304" pitchFamily="18" charset="0"/>
                <a:cs typeface="Times New Roman" panose="02020603050405020304" pitchFamily="18" charset="0"/>
              </a:rPr>
              <a:t>="movie.mp4" type="video/mp4"&gt;</a:t>
            </a:r>
          </a:p>
          <a:p>
            <a:pPr lvl="1" algn="just"/>
            <a:r>
              <a:rPr lang="en-US" b="1" dirty="0" smtClean="0">
                <a:latin typeface="Times New Roman" panose="02020603050405020304" pitchFamily="18" charset="0"/>
                <a:cs typeface="Times New Roman" panose="02020603050405020304" pitchFamily="18" charset="0"/>
              </a:rPr>
              <a:t>Your browser does not support the video tag.</a:t>
            </a:r>
          </a:p>
          <a:p>
            <a:pPr lvl="1" algn="just"/>
            <a:r>
              <a:rPr lang="en-US" b="1" dirty="0" smtClean="0">
                <a:latin typeface="Times New Roman" panose="02020603050405020304" pitchFamily="18" charset="0"/>
                <a:cs typeface="Times New Roman" panose="02020603050405020304" pitchFamily="18" charset="0"/>
              </a:rPr>
              <a:t>&lt;/video&gt;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392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668"/>
            <a:ext cx="9144000" cy="856562"/>
          </a:xfrm>
        </p:spPr>
        <p:txBody>
          <a:bodyPr>
            <a:normAutofit fontScale="90000"/>
          </a:bodyPr>
          <a:lstStyle/>
          <a:p>
            <a:r>
              <a:rPr lang="en-US" b="1" dirty="0" smtClean="0"/>
              <a:t>embed</a:t>
            </a:r>
            <a:endParaRPr lang="en-US" b="1" dirty="0"/>
          </a:p>
        </p:txBody>
      </p:sp>
      <p:sp>
        <p:nvSpPr>
          <p:cNvPr id="3" name="Subtitle 2"/>
          <p:cNvSpPr>
            <a:spLocks noGrp="1"/>
          </p:cNvSpPr>
          <p:nvPr>
            <p:ph type="subTitle" idx="1"/>
          </p:nvPr>
        </p:nvSpPr>
        <p:spPr>
          <a:xfrm>
            <a:off x="423081" y="1146411"/>
            <a:ext cx="11586949" cy="5445457"/>
          </a:xfrm>
        </p:spPr>
        <p:txBody>
          <a:bodyPr/>
          <a:lstStyle/>
          <a:p>
            <a:pPr marL="342900" indent="-342900" algn="just">
              <a:buFont typeface="Arial" panose="020B0604020202020204" pitchFamily="34" charset="0"/>
              <a:buChar char="•"/>
            </a:pPr>
            <a:r>
              <a:rPr lang="en-US" dirty="0" smtClean="0"/>
              <a:t>The &lt;embed&gt; element is supported in all major browsers.</a:t>
            </a:r>
          </a:p>
          <a:p>
            <a:pPr algn="just"/>
            <a:endParaRPr lang="en-US" dirty="0" smtClean="0"/>
          </a:p>
          <a:p>
            <a:pPr marL="342900" indent="-342900" algn="just">
              <a:buFont typeface="Arial" panose="020B0604020202020204" pitchFamily="34" charset="0"/>
              <a:buChar char="•"/>
            </a:pPr>
            <a:r>
              <a:rPr lang="en-US" dirty="0" smtClean="0"/>
              <a:t>The &lt;embed&gt; element also defines an embedded object within an HTML document.</a:t>
            </a:r>
          </a:p>
          <a:p>
            <a:pPr algn="just"/>
            <a:endParaRPr lang="en-US" dirty="0" smtClean="0"/>
          </a:p>
          <a:p>
            <a:pPr marL="342900" indent="-342900" algn="just">
              <a:buFont typeface="Arial" panose="020B0604020202020204" pitchFamily="34" charset="0"/>
              <a:buChar char="•"/>
            </a:pPr>
            <a:r>
              <a:rPr lang="en-US" dirty="0" smtClean="0"/>
              <a:t>Web browsers have supported the &lt;embed&gt; element for a long time. However, it has not been a part of the HTML specification before HTML5.</a:t>
            </a:r>
          </a:p>
          <a:p>
            <a:pPr marL="342900" indent="-342900" algn="just">
              <a:buFont typeface="Arial" panose="020B0604020202020204" pitchFamily="34" charset="0"/>
              <a:buChar char="•"/>
            </a:pPr>
            <a:r>
              <a:rPr lang="en-US" dirty="0" smtClean="0"/>
              <a:t>The &lt;embed&gt; element can also be used to include HTML in HTML.</a:t>
            </a:r>
            <a:endParaRPr lang="en-US" dirty="0"/>
          </a:p>
        </p:txBody>
      </p:sp>
    </p:spTree>
    <p:extLst>
      <p:ext uri="{BB962C8B-B14F-4D97-AF65-F5344CB8AC3E}">
        <p14:creationId xmlns:p14="http://schemas.microsoft.com/office/powerpoint/2010/main" val="3226081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3372"/>
            <a:ext cx="9144000" cy="597255"/>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iframe</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3081" y="887103"/>
            <a:ext cx="11368585" cy="5663821"/>
          </a:xfrm>
        </p:spPr>
        <p:txBody>
          <a:bodyPr/>
          <a:lstStyle/>
          <a:p>
            <a:pPr algn="just"/>
            <a:r>
              <a:rPr lang="en-US" dirty="0" smtClean="0"/>
              <a:t>An HTML iframe is used to display a web page within a web page.</a:t>
            </a:r>
          </a:p>
          <a:p>
            <a:pPr algn="just"/>
            <a:r>
              <a:rPr lang="en-US" dirty="0"/>
              <a:t>&lt;iframe </a:t>
            </a:r>
            <a:r>
              <a:rPr lang="en-US" dirty="0" err="1"/>
              <a:t>src</a:t>
            </a:r>
            <a:r>
              <a:rPr lang="en-US" dirty="0"/>
              <a:t>="demo_iframe.htm" style="border:2px solid red;" title="Iframe Example"&gt;&lt;/iframe&gt;</a:t>
            </a:r>
          </a:p>
        </p:txBody>
      </p:sp>
    </p:spTree>
    <p:extLst>
      <p:ext uri="{BB962C8B-B14F-4D97-AF65-F5344CB8AC3E}">
        <p14:creationId xmlns:p14="http://schemas.microsoft.com/office/powerpoint/2010/main" val="373815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125" y="259307"/>
            <a:ext cx="11791666" cy="6359857"/>
          </a:xfrm>
        </p:spPr>
        <p:txBody>
          <a:bodyPr>
            <a:normAutofit/>
          </a:bodyPr>
          <a:lstStyle/>
          <a:p>
            <a:pPr marL="342900" indent="-34290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Link to an anchor</a:t>
            </a:r>
          </a:p>
          <a:p>
            <a:pPr algn="just"/>
            <a:r>
              <a:rPr lang="en-US" dirty="0" smtClean="0">
                <a:latin typeface="Times New Roman" panose="02020603050405020304" pitchFamily="18" charset="0"/>
                <a:cs typeface="Times New Roman" panose="02020603050405020304" pitchFamily="18" charset="0"/>
              </a:rPr>
              <a:t>Anchors can be used to jump to specific tags on an HTML page. The &lt;a&gt; tag can point to any element that has an id attribute. To learn more about IDs, visit the documentation about Classes and IDs. Anchors are mostly used to jump to a subsection of a page and are used in conjunction with header tags.</a:t>
            </a:r>
          </a:p>
          <a:p>
            <a:pPr algn="just"/>
            <a:r>
              <a:rPr lang="en-US" dirty="0" smtClean="0">
                <a:latin typeface="Times New Roman" panose="02020603050405020304" pitchFamily="18" charset="0"/>
                <a:cs typeface="Times New Roman" panose="02020603050405020304" pitchFamily="18" charset="0"/>
              </a:rPr>
              <a:t>Suppose you've created a page (page1.html) on many topics:</a:t>
            </a:r>
          </a:p>
          <a:p>
            <a:pPr algn="just"/>
            <a:r>
              <a:rPr lang="en-US" dirty="0" smtClean="0">
                <a:latin typeface="Times New Roman" panose="02020603050405020304" pitchFamily="18" charset="0"/>
                <a:cs typeface="Times New Roman" panose="02020603050405020304" pitchFamily="18" charset="0"/>
              </a:rPr>
              <a:t>&lt;h2&gt;First topic&lt;/h2&gt;</a:t>
            </a:r>
          </a:p>
          <a:p>
            <a:pPr algn="just"/>
            <a:r>
              <a:rPr lang="en-US" dirty="0" smtClean="0">
                <a:latin typeface="Times New Roman" panose="02020603050405020304" pitchFamily="18" charset="0"/>
                <a:cs typeface="Times New Roman" panose="02020603050405020304" pitchFamily="18" charset="0"/>
              </a:rPr>
              <a:t>&lt;p&gt;Content about the first topic&lt;/p&gt;</a:t>
            </a:r>
          </a:p>
          <a:p>
            <a:pPr algn="just"/>
            <a:r>
              <a:rPr lang="en-US" dirty="0" smtClean="0">
                <a:latin typeface="Times New Roman" panose="02020603050405020304" pitchFamily="18" charset="0"/>
                <a:cs typeface="Times New Roman" panose="02020603050405020304" pitchFamily="18" charset="0"/>
              </a:rPr>
              <a:t>&lt;h2&gt;Second topic&lt;/h2&gt;</a:t>
            </a:r>
          </a:p>
          <a:p>
            <a:pPr algn="just"/>
            <a:r>
              <a:rPr lang="en-US" dirty="0" smtClean="0">
                <a:latin typeface="Times New Roman" panose="02020603050405020304" pitchFamily="18" charset="0"/>
                <a:cs typeface="Times New Roman" panose="02020603050405020304" pitchFamily="18" charset="0"/>
              </a:rPr>
              <a:t>&lt;p&gt;Content about the second topic&lt;/p&gt;</a:t>
            </a:r>
          </a:p>
          <a:p>
            <a:pPr algn="just"/>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34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6603" y="477672"/>
            <a:ext cx="11668836" cy="6141492"/>
          </a:xfrm>
        </p:spPr>
        <p:txBody>
          <a:bodyPr>
            <a:normAutofit lnSpcReduction="10000"/>
          </a:bodyPr>
          <a:lstStyle/>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Once you have several sections, you may want to create a Table of Contents at the top of the page with quick-links (or bookmarks) to specific sections.</a:t>
            </a:r>
          </a:p>
          <a:p>
            <a:pPr algn="just"/>
            <a:r>
              <a:rPr lang="en-US" dirty="0" smtClean="0">
                <a:latin typeface="Times New Roman" panose="02020603050405020304" pitchFamily="18" charset="0"/>
                <a:cs typeface="Times New Roman" panose="02020603050405020304" pitchFamily="18" charset="0"/>
              </a:rPr>
              <a:t>If you gave an id attribute to your topics, you could then link to them</a:t>
            </a:r>
          </a:p>
          <a:p>
            <a:pPr algn="just"/>
            <a:r>
              <a:rPr lang="en-US" b="1" dirty="0" smtClean="0">
                <a:latin typeface="Times New Roman" panose="02020603050405020304" pitchFamily="18" charset="0"/>
                <a:cs typeface="Times New Roman" panose="02020603050405020304" pitchFamily="18" charset="0"/>
              </a:rPr>
              <a:t>&lt;h2 id="Topic1"&gt;First topic&lt;/h2&gt;</a:t>
            </a:r>
          </a:p>
          <a:p>
            <a:pPr algn="just"/>
            <a:r>
              <a:rPr lang="en-US" b="1" dirty="0" smtClean="0">
                <a:latin typeface="Times New Roman" panose="02020603050405020304" pitchFamily="18" charset="0"/>
                <a:cs typeface="Times New Roman" panose="02020603050405020304" pitchFamily="18" charset="0"/>
              </a:rPr>
              <a:t>&lt;p&gt;Content about the first topic&lt;/p&gt;</a:t>
            </a:r>
          </a:p>
          <a:p>
            <a:pPr algn="just"/>
            <a:r>
              <a:rPr lang="en-US" b="1" dirty="0" smtClean="0">
                <a:latin typeface="Times New Roman" panose="02020603050405020304" pitchFamily="18" charset="0"/>
                <a:cs typeface="Times New Roman" panose="02020603050405020304" pitchFamily="18" charset="0"/>
              </a:rPr>
              <a:t>&lt;h2 id="Topic2"&gt;Second topic&lt;/h2&gt;</a:t>
            </a:r>
          </a:p>
          <a:p>
            <a:pPr algn="just"/>
            <a:r>
              <a:rPr lang="en-US" b="1" dirty="0" smtClean="0">
                <a:latin typeface="Times New Roman" panose="02020603050405020304" pitchFamily="18" charset="0"/>
                <a:cs typeface="Times New Roman" panose="02020603050405020304" pitchFamily="18" charset="0"/>
              </a:rPr>
              <a:t>&lt;p&gt;Content about the second topic&lt;/p&gt;</a:t>
            </a: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Now you can use the anchor in your table of contents:</a:t>
            </a:r>
          </a:p>
          <a:p>
            <a:pPr algn="just"/>
            <a:r>
              <a:rPr lang="en-US" dirty="0" smtClean="0">
                <a:latin typeface="Times New Roman" panose="02020603050405020304" pitchFamily="18" charset="0"/>
                <a:cs typeface="Times New Roman" panose="02020603050405020304" pitchFamily="18" charset="0"/>
              </a:rPr>
              <a:t>&lt;</a:t>
            </a:r>
            <a:r>
              <a:rPr lang="en-US" b="1" dirty="0" smtClean="0">
                <a:latin typeface="Times New Roman" panose="02020603050405020304" pitchFamily="18" charset="0"/>
                <a:cs typeface="Times New Roman" panose="02020603050405020304" pitchFamily="18" charset="0"/>
              </a:rPr>
              <a:t>h1&gt;Table of Contents&lt;/h1&gt;</a:t>
            </a:r>
          </a:p>
          <a:p>
            <a:pPr algn="just"/>
            <a:r>
              <a:rPr lang="en-US" b="1" dirty="0" smtClean="0">
                <a:latin typeface="Times New Roman" panose="02020603050405020304" pitchFamily="18" charset="0"/>
                <a:cs typeface="Times New Roman" panose="02020603050405020304" pitchFamily="18" charset="0"/>
              </a:rPr>
              <a:t> &lt;a </a:t>
            </a:r>
            <a:r>
              <a:rPr lang="en-US" b="1" dirty="0" err="1" smtClean="0">
                <a:latin typeface="Times New Roman" panose="02020603050405020304" pitchFamily="18" charset="0"/>
                <a:cs typeface="Times New Roman" panose="02020603050405020304" pitchFamily="18" charset="0"/>
              </a:rPr>
              <a:t>href</a:t>
            </a:r>
            <a:r>
              <a:rPr lang="en-US" b="1" dirty="0" smtClean="0">
                <a:latin typeface="Times New Roman" panose="02020603050405020304" pitchFamily="18" charset="0"/>
                <a:cs typeface="Times New Roman" panose="02020603050405020304" pitchFamily="18" charset="0"/>
              </a:rPr>
              <a:t>='#Topic1'&gt;Click to jump to the First Topic&lt;/a&gt;</a:t>
            </a:r>
          </a:p>
          <a:p>
            <a:pPr algn="just"/>
            <a:r>
              <a:rPr lang="en-US" b="1" dirty="0" smtClean="0">
                <a:latin typeface="Times New Roman" panose="02020603050405020304" pitchFamily="18" charset="0"/>
                <a:cs typeface="Times New Roman" panose="02020603050405020304" pitchFamily="18" charset="0"/>
              </a:rPr>
              <a:t> &lt;a </a:t>
            </a:r>
            <a:r>
              <a:rPr lang="en-US" b="1" dirty="0" err="1" smtClean="0">
                <a:latin typeface="Times New Roman" panose="02020603050405020304" pitchFamily="18" charset="0"/>
                <a:cs typeface="Times New Roman" panose="02020603050405020304" pitchFamily="18" charset="0"/>
              </a:rPr>
              <a:t>href</a:t>
            </a:r>
            <a:r>
              <a:rPr lang="en-US" b="1" dirty="0" smtClean="0">
                <a:latin typeface="Times New Roman" panose="02020603050405020304" pitchFamily="18" charset="0"/>
                <a:cs typeface="Times New Roman" panose="02020603050405020304" pitchFamily="18" charset="0"/>
              </a:rPr>
              <a:t>='#Topic2'&gt;Click to jump to the Second Topic&lt;/a&gt;</a:t>
            </a:r>
          </a:p>
          <a:p>
            <a:pPr algn="just"/>
            <a:r>
              <a:rPr lang="en-US" dirty="0" smtClean="0">
                <a:latin typeface="Times New Roman" panose="02020603050405020304" pitchFamily="18" charset="0"/>
                <a:cs typeface="Times New Roman" panose="02020603050405020304" pitchFamily="18" charset="0"/>
              </a:rPr>
              <a:t>These anchors are also attached to the web page they're on (page1.html). So you can link across the site from one page to the other by referencing the page and anchor name.  Remember, you can always &lt;a </a:t>
            </a:r>
            <a:r>
              <a:rPr lang="en-US" dirty="0" err="1" smtClean="0">
                <a:latin typeface="Times New Roman" panose="02020603050405020304" pitchFamily="18" charset="0"/>
                <a:cs typeface="Times New Roman" panose="02020603050405020304" pitchFamily="18" charset="0"/>
              </a:rPr>
              <a:t>href</a:t>
            </a:r>
            <a:r>
              <a:rPr lang="en-US" dirty="0" smtClean="0">
                <a:latin typeface="Times New Roman" panose="02020603050405020304" pitchFamily="18" charset="0"/>
                <a:cs typeface="Times New Roman" panose="02020603050405020304" pitchFamily="18" charset="0"/>
              </a:rPr>
              <a:t>="page1.html#Topic1"&gt;look back in the First Topic&lt;/a&gt; for supporting information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8655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1611"/>
            <a:ext cx="9144000" cy="747380"/>
          </a:xfrm>
        </p:spPr>
        <p:txBody>
          <a:bodyPr>
            <a:noAutofit/>
          </a:bodyPr>
          <a:lstStyle/>
          <a:p>
            <a:r>
              <a:rPr lang="en-US" sz="4800" b="1" dirty="0" smtClean="0">
                <a:latin typeface="Times New Roman" panose="02020603050405020304" pitchFamily="18" charset="0"/>
                <a:cs typeface="Times New Roman" panose="02020603050405020304" pitchFamily="18" charset="0"/>
              </a:rPr>
              <a:t>Link to a page on the same site</a:t>
            </a:r>
            <a:endParaRPr lang="en-US"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5660" y="1160060"/>
            <a:ext cx="11641540" cy="5486400"/>
          </a:xfrm>
        </p:spPr>
        <p:txBody>
          <a:bodyPr/>
          <a:lstStyle/>
          <a:p>
            <a:pPr algn="just"/>
            <a:r>
              <a:rPr lang="en-US" dirty="0" smtClean="0">
                <a:latin typeface="Times New Roman" panose="02020603050405020304" pitchFamily="18" charset="0"/>
                <a:cs typeface="Times New Roman" panose="02020603050405020304" pitchFamily="18" charset="0"/>
              </a:rPr>
              <a:t>You can use a relative path to link to pages on the same website.</a:t>
            </a:r>
          </a:p>
          <a:p>
            <a:pPr algn="just"/>
            <a:r>
              <a:rPr lang="en-US" dirty="0" smtClean="0">
                <a:latin typeface="Times New Roman" panose="02020603050405020304" pitchFamily="18" charset="0"/>
                <a:cs typeface="Times New Roman" panose="02020603050405020304" pitchFamily="18" charset="0"/>
              </a:rPr>
              <a:t>&lt;a </a:t>
            </a:r>
            <a:r>
              <a:rPr lang="en-US" dirty="0" err="1" smtClean="0">
                <a:latin typeface="Times New Roman" panose="02020603050405020304" pitchFamily="18" charset="0"/>
                <a:cs typeface="Times New Roman" panose="02020603050405020304" pitchFamily="18" charset="0"/>
              </a:rPr>
              <a:t>href</a:t>
            </a:r>
            <a:r>
              <a:rPr lang="en-US" dirty="0" smtClean="0">
                <a:latin typeface="Times New Roman" panose="02020603050405020304" pitchFamily="18" charset="0"/>
                <a:cs typeface="Times New Roman" panose="02020603050405020304" pitchFamily="18" charset="0"/>
              </a:rPr>
              <a:t>="/example"&gt;Text Here&lt;/a&gt;</a:t>
            </a:r>
          </a:p>
          <a:p>
            <a:pPr algn="just"/>
            <a:r>
              <a:rPr lang="en-US" dirty="0" smtClean="0">
                <a:latin typeface="Times New Roman" panose="02020603050405020304" pitchFamily="18" charset="0"/>
                <a:cs typeface="Times New Roman" panose="02020603050405020304" pitchFamily="18" charset="0"/>
              </a:rPr>
              <a:t>The above example would go to the file example at the root directory (/) of the server.</a:t>
            </a:r>
          </a:p>
          <a:p>
            <a:pPr algn="just"/>
            <a:r>
              <a:rPr lang="en-US" dirty="0" smtClean="0">
                <a:latin typeface="Times New Roman" panose="02020603050405020304" pitchFamily="18" charset="0"/>
                <a:cs typeface="Times New Roman" panose="02020603050405020304" pitchFamily="18" charset="0"/>
              </a:rPr>
              <a:t>If this link was on http://example.com, the following two links would bring the user to the same location</a:t>
            </a:r>
          </a:p>
          <a:p>
            <a:pPr algn="just"/>
            <a:r>
              <a:rPr lang="en-US" dirty="0" smtClean="0">
                <a:latin typeface="Times New Roman" panose="02020603050405020304" pitchFamily="18" charset="0"/>
                <a:cs typeface="Times New Roman" panose="02020603050405020304" pitchFamily="18" charset="0"/>
              </a:rPr>
              <a:t>&lt;a </a:t>
            </a:r>
            <a:r>
              <a:rPr lang="en-US" dirty="0" err="1" smtClean="0">
                <a:latin typeface="Times New Roman" panose="02020603050405020304" pitchFamily="18" charset="0"/>
                <a:cs typeface="Times New Roman" panose="02020603050405020304" pitchFamily="18" charset="0"/>
              </a:rPr>
              <a:t>href</a:t>
            </a:r>
            <a:r>
              <a:rPr lang="en-US" dirty="0" smtClean="0">
                <a:latin typeface="Times New Roman" panose="02020603050405020304" pitchFamily="18" charset="0"/>
                <a:cs typeface="Times New Roman" panose="02020603050405020304" pitchFamily="18" charset="0"/>
              </a:rPr>
              <a:t>="/page"&gt;Text Here&lt;/a&gt;</a:t>
            </a:r>
          </a:p>
          <a:p>
            <a:pPr algn="just"/>
            <a:r>
              <a:rPr lang="en-US" dirty="0" smtClean="0">
                <a:latin typeface="Times New Roman" panose="02020603050405020304" pitchFamily="18" charset="0"/>
                <a:cs typeface="Times New Roman" panose="02020603050405020304" pitchFamily="18" charset="0"/>
              </a:rPr>
              <a:t>&lt;a </a:t>
            </a:r>
            <a:r>
              <a:rPr lang="en-US" dirty="0" err="1" smtClean="0">
                <a:latin typeface="Times New Roman" panose="02020603050405020304" pitchFamily="18" charset="0"/>
                <a:cs typeface="Times New Roman" panose="02020603050405020304" pitchFamily="18" charset="0"/>
              </a:rPr>
              <a:t>href</a:t>
            </a:r>
            <a:r>
              <a:rPr lang="en-US" dirty="0" smtClean="0">
                <a:latin typeface="Times New Roman" panose="02020603050405020304" pitchFamily="18" charset="0"/>
                <a:cs typeface="Times New Roman" panose="02020603050405020304" pitchFamily="18" charset="0"/>
              </a:rPr>
              <a:t>="http://example.com/page"&gt;Text Here&lt;/a&gt;</a:t>
            </a:r>
          </a:p>
          <a:p>
            <a:pPr algn="just"/>
            <a:r>
              <a:rPr lang="en-US" dirty="0" smtClean="0">
                <a:latin typeface="Times New Roman" panose="02020603050405020304" pitchFamily="18" charset="0"/>
                <a:cs typeface="Times New Roman" panose="02020603050405020304" pitchFamily="18" charset="0"/>
              </a:rPr>
              <a:t>Both of the above would go to the page file at the root directory of example.com.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22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2554"/>
            <a:ext cx="9144000" cy="624550"/>
          </a:xfrm>
        </p:spPr>
        <p:txBody>
          <a:bodyPr>
            <a:noAutofit/>
          </a:bodyPr>
          <a:lstStyle/>
          <a:p>
            <a:r>
              <a:rPr lang="en-US" sz="4400" b="1" dirty="0" smtClean="0">
                <a:latin typeface="Times New Roman" panose="02020603050405020304" pitchFamily="18" charset="0"/>
                <a:cs typeface="Times New Roman" panose="02020603050405020304" pitchFamily="18" charset="0"/>
              </a:rPr>
              <a:t>Contd..</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41193" y="887105"/>
            <a:ext cx="11464119" cy="5677468"/>
          </a:xfrm>
        </p:spPr>
        <p:txBody>
          <a:bodyPr/>
          <a:lstStyle/>
          <a:p>
            <a:pPr marL="342900" indent="-342900" algn="just">
              <a:buFont typeface="Arial" panose="020B0604020202020204" pitchFamily="34" charset="0"/>
              <a:buChar char="•"/>
            </a:pPr>
            <a:r>
              <a:rPr lang="en-US" dirty="0" smtClean="0"/>
              <a:t>Link that dials a number</a:t>
            </a:r>
          </a:p>
          <a:p>
            <a:pPr algn="just"/>
            <a:r>
              <a:rPr lang="en-US" dirty="0" smtClean="0"/>
              <a:t>If the value of the </a:t>
            </a:r>
            <a:r>
              <a:rPr lang="en-US" dirty="0" err="1" smtClean="0"/>
              <a:t>href</a:t>
            </a:r>
            <a:r>
              <a:rPr lang="en-US" dirty="0" smtClean="0"/>
              <a:t>-attribute begins with </a:t>
            </a:r>
            <a:r>
              <a:rPr lang="en-US" dirty="0" err="1" smtClean="0"/>
              <a:t>tel</a:t>
            </a:r>
            <a:r>
              <a:rPr lang="en-US" dirty="0" smtClean="0"/>
              <a:t>:, your device will dial the number when you click it. This works on</a:t>
            </a:r>
          </a:p>
          <a:p>
            <a:pPr algn="just"/>
            <a:r>
              <a:rPr lang="en-US" dirty="0" smtClean="0"/>
              <a:t>mobile devices or on computers/tablets running software – like Skype or FaceTime – that can make phone calls.</a:t>
            </a:r>
          </a:p>
          <a:p>
            <a:pPr algn="just"/>
            <a:r>
              <a:rPr lang="en-US" dirty="0" smtClean="0"/>
              <a:t>&lt;a </a:t>
            </a:r>
            <a:r>
              <a:rPr lang="en-US" dirty="0" err="1" smtClean="0"/>
              <a:t>href</a:t>
            </a:r>
            <a:r>
              <a:rPr lang="en-US" dirty="0" smtClean="0"/>
              <a:t>="tel:11234567890"&gt;Call us&lt;/a&gt;</a:t>
            </a:r>
          </a:p>
          <a:p>
            <a:pPr marL="342900" indent="-342900" algn="just">
              <a:buFont typeface="Arial" panose="020B0604020202020204" pitchFamily="34" charset="0"/>
              <a:buChar char="•"/>
            </a:pPr>
            <a:r>
              <a:rPr lang="en-US" dirty="0" smtClean="0"/>
              <a:t>Open link in new tab/window</a:t>
            </a:r>
          </a:p>
          <a:p>
            <a:pPr marL="342900" indent="-342900" algn="just">
              <a:buFont typeface="Arial" panose="020B0604020202020204" pitchFamily="34" charset="0"/>
              <a:buChar char="•"/>
            </a:pPr>
            <a:r>
              <a:rPr lang="en-US" dirty="0" smtClean="0"/>
              <a:t>&lt;a </a:t>
            </a:r>
            <a:r>
              <a:rPr lang="en-US" dirty="0" err="1" smtClean="0"/>
              <a:t>href</a:t>
            </a:r>
            <a:r>
              <a:rPr lang="en-US" dirty="0" smtClean="0"/>
              <a:t>="example.com" target="_blank"&gt;Text Here&lt;/a&gt;</a:t>
            </a:r>
          </a:p>
          <a:p>
            <a:pPr marL="342900" indent="-342900" algn="just">
              <a:buFont typeface="Arial" panose="020B0604020202020204" pitchFamily="34" charset="0"/>
              <a:buChar char="•"/>
            </a:pPr>
            <a:r>
              <a:rPr lang="en-US" dirty="0" smtClean="0"/>
              <a:t>The target attribute specifies where to open the link. By setting it to _blank, you tell the browser to open it in a new tab or window (per user preference).</a:t>
            </a:r>
          </a:p>
          <a:p>
            <a:pPr marL="342900" indent="-342900" algn="just">
              <a:buFont typeface="Arial" panose="020B0604020202020204" pitchFamily="34" charset="0"/>
              <a:buChar char="•"/>
            </a:pPr>
            <a:r>
              <a:rPr lang="en-US" dirty="0" smtClean="0"/>
              <a:t>&lt;a </a:t>
            </a:r>
            <a:r>
              <a:rPr lang="en-US" dirty="0" err="1" smtClean="0"/>
              <a:t>href</a:t>
            </a:r>
            <a:r>
              <a:rPr lang="en-US" dirty="0" smtClean="0"/>
              <a:t>="</a:t>
            </a:r>
            <a:r>
              <a:rPr lang="en-US" dirty="0" err="1" smtClean="0"/>
              <a:t>javascript:myFunction</a:t>
            </a:r>
            <a:r>
              <a:rPr lang="en-US" dirty="0" smtClean="0"/>
              <a:t>();"&gt;Run Code&lt;/a&gt; for </a:t>
            </a:r>
            <a:r>
              <a:rPr lang="en-US" dirty="0" err="1" smtClean="0"/>
              <a:t>javascript</a:t>
            </a:r>
            <a:r>
              <a:rPr lang="en-US" dirty="0" smtClean="0"/>
              <a:t> code.</a:t>
            </a:r>
          </a:p>
          <a:p>
            <a:pPr marL="342900" indent="-342900" algn="just">
              <a:buFont typeface="Arial" panose="020B0604020202020204" pitchFamily="34" charset="0"/>
              <a:buChar char="•"/>
            </a:pPr>
            <a:r>
              <a:rPr lang="en-US" dirty="0" smtClean="0"/>
              <a:t>&lt;a </a:t>
            </a:r>
            <a:r>
              <a:rPr lang="en-US" dirty="0" err="1" smtClean="0"/>
              <a:t>href</a:t>
            </a:r>
            <a:r>
              <a:rPr lang="en-US" dirty="0" smtClean="0"/>
              <a:t>="mailto:abc@gmail.com"&gt;Send email&lt;/a&gt; for mai</a:t>
            </a:r>
            <a:r>
              <a:rPr lang="en-US" dirty="0"/>
              <a:t>l</a:t>
            </a:r>
          </a:p>
        </p:txBody>
      </p:sp>
    </p:spTree>
    <p:extLst>
      <p:ext uri="{BB962C8B-B14F-4D97-AF65-F5344CB8AC3E}">
        <p14:creationId xmlns:p14="http://schemas.microsoft.com/office/powerpoint/2010/main" val="3960904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3875" y="167020"/>
            <a:ext cx="9144000" cy="706437"/>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Images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3899" y="1078173"/>
            <a:ext cx="11627891" cy="5554639"/>
          </a:xfrm>
        </p:spPr>
        <p:txBody>
          <a:bodyPr/>
          <a:lstStyle/>
          <a:p>
            <a:pPr algn="just"/>
            <a:r>
              <a:rPr lang="en-US" dirty="0" smtClean="0"/>
              <a:t>Parameters                                                                              Details</a:t>
            </a:r>
          </a:p>
          <a:p>
            <a:pPr algn="l"/>
            <a:r>
              <a:rPr lang="en-US" dirty="0" smtClean="0"/>
              <a:t>             </a:t>
            </a:r>
            <a:r>
              <a:rPr lang="en-US" dirty="0" err="1" smtClean="0"/>
              <a:t>src</a:t>
            </a:r>
            <a:r>
              <a:rPr lang="en-US" dirty="0" smtClean="0"/>
              <a:t>                                                                  Specifies the URL of the image</a:t>
            </a:r>
          </a:p>
          <a:p>
            <a:pPr algn="r"/>
            <a:r>
              <a:rPr lang="en-US" dirty="0" err="1" smtClean="0"/>
              <a:t>srcset</a:t>
            </a:r>
            <a:r>
              <a:rPr lang="en-US" dirty="0" smtClean="0"/>
              <a:t>                                          Images to use in different situations (e.g., high-resolution displays, small monitors, etc)</a:t>
            </a:r>
          </a:p>
          <a:p>
            <a:pPr algn="l"/>
            <a:r>
              <a:rPr lang="en-US" dirty="0" smtClean="0"/>
              <a:t>             Sizes                                                                  Image sizes between breakpoints</a:t>
            </a:r>
          </a:p>
          <a:p>
            <a:pPr algn="just"/>
            <a:r>
              <a:rPr lang="en-US" dirty="0" smtClean="0"/>
              <a:t>     </a:t>
            </a:r>
            <a:r>
              <a:rPr lang="en-US" dirty="0" err="1" smtClean="0"/>
              <a:t>Crossorigin</a:t>
            </a:r>
            <a:r>
              <a:rPr lang="en-US" dirty="0" smtClean="0"/>
              <a:t>                                                          How the element handles </a:t>
            </a:r>
            <a:r>
              <a:rPr lang="en-US" dirty="0" err="1" smtClean="0"/>
              <a:t>crossorigin</a:t>
            </a:r>
            <a:r>
              <a:rPr lang="en-US" dirty="0" smtClean="0"/>
              <a:t> requests</a:t>
            </a:r>
          </a:p>
          <a:p>
            <a:pPr algn="just"/>
            <a:r>
              <a:rPr lang="en-US" dirty="0" smtClean="0"/>
              <a:t>         </a:t>
            </a:r>
            <a:r>
              <a:rPr lang="en-US" dirty="0" err="1" smtClean="0"/>
              <a:t>usemap</a:t>
            </a:r>
            <a:r>
              <a:rPr lang="en-US" dirty="0" smtClean="0"/>
              <a:t>                                                              Name of image map to use</a:t>
            </a:r>
          </a:p>
          <a:p>
            <a:pPr algn="just"/>
            <a:r>
              <a:rPr lang="en-US" dirty="0" smtClean="0"/>
              <a:t>             </a:t>
            </a:r>
            <a:r>
              <a:rPr lang="en-US" dirty="0" err="1" smtClean="0"/>
              <a:t>ismap</a:t>
            </a:r>
            <a:r>
              <a:rPr lang="en-US" dirty="0" smtClean="0"/>
              <a:t>                                                          Whether the image is a server-side image map</a:t>
            </a:r>
          </a:p>
          <a:p>
            <a:pPr algn="r"/>
            <a:r>
              <a:rPr lang="en-US" dirty="0" smtClean="0"/>
              <a:t>          alt                                                                             Alternative text that should be displayed if for some reason the image could not be displayed</a:t>
            </a:r>
          </a:p>
          <a:p>
            <a:pPr algn="just"/>
            <a:r>
              <a:rPr lang="en-US" dirty="0" smtClean="0"/>
              <a:t>            width                                                     Specifies the width of the image (optional)</a:t>
            </a:r>
          </a:p>
          <a:p>
            <a:pPr algn="just"/>
            <a:r>
              <a:rPr lang="en-US" dirty="0" smtClean="0"/>
              <a:t>           height                                                      Specifies the height of the image (optional)</a:t>
            </a:r>
            <a:endParaRPr lang="en-US" dirty="0"/>
          </a:p>
        </p:txBody>
      </p:sp>
    </p:spTree>
    <p:extLst>
      <p:ext uri="{BB962C8B-B14F-4D97-AF65-F5344CB8AC3E}">
        <p14:creationId xmlns:p14="http://schemas.microsoft.com/office/powerpoint/2010/main" val="347109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3372"/>
            <a:ext cx="9144000" cy="774676"/>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Images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0251" y="1132763"/>
            <a:ext cx="11505062" cy="5431809"/>
          </a:xfrm>
        </p:spPr>
        <p:txBody>
          <a:bodyPr/>
          <a:lstStyle/>
          <a:p>
            <a:pPr algn="just"/>
            <a:r>
              <a:rPr lang="en-US" dirty="0" smtClean="0"/>
              <a:t>To add an image to a page, use the image tag.</a:t>
            </a:r>
          </a:p>
          <a:p>
            <a:pPr algn="just"/>
            <a:r>
              <a:rPr lang="en-US" dirty="0" smtClean="0"/>
              <a:t>Image tags (</a:t>
            </a:r>
            <a:r>
              <a:rPr lang="en-US" dirty="0" err="1" smtClean="0"/>
              <a:t>img</a:t>
            </a:r>
            <a:r>
              <a:rPr lang="en-US" dirty="0" smtClean="0"/>
              <a:t>) do not have closing tags. The two main attributes you give to the </a:t>
            </a:r>
            <a:r>
              <a:rPr lang="en-US" dirty="0" err="1" smtClean="0"/>
              <a:t>img</a:t>
            </a:r>
            <a:r>
              <a:rPr lang="en-US" dirty="0" smtClean="0"/>
              <a:t> tag are </a:t>
            </a:r>
            <a:r>
              <a:rPr lang="en-US" dirty="0" err="1" smtClean="0"/>
              <a:t>src</a:t>
            </a:r>
            <a:r>
              <a:rPr lang="en-US" dirty="0" smtClean="0"/>
              <a:t>, the image source and alt, which is alternative text describing the image.</a:t>
            </a:r>
          </a:p>
          <a:p>
            <a:pPr algn="just"/>
            <a:r>
              <a:rPr lang="en-US" dirty="0" smtClean="0"/>
              <a:t>&lt;</a:t>
            </a:r>
            <a:r>
              <a:rPr lang="en-US" dirty="0" err="1" smtClean="0"/>
              <a:t>img</a:t>
            </a:r>
            <a:r>
              <a:rPr lang="en-US" dirty="0" smtClean="0"/>
              <a:t> </a:t>
            </a:r>
            <a:r>
              <a:rPr lang="en-US" dirty="0" err="1" smtClean="0"/>
              <a:t>src</a:t>
            </a:r>
            <a:r>
              <a:rPr lang="en-US" dirty="0" smtClean="0"/>
              <a:t>="images/hello.png" alt="Hello World"&gt;</a:t>
            </a:r>
          </a:p>
          <a:p>
            <a:pPr algn="just"/>
            <a:r>
              <a:rPr lang="en-US" dirty="0" smtClean="0"/>
              <a:t>You can also get images from a web URL:</a:t>
            </a:r>
          </a:p>
          <a:p>
            <a:pPr algn="just"/>
            <a:r>
              <a:rPr lang="en-US" dirty="0" smtClean="0"/>
              <a:t>&lt;</a:t>
            </a:r>
            <a:r>
              <a:rPr lang="en-US" dirty="0" err="1" smtClean="0"/>
              <a:t>img</a:t>
            </a:r>
            <a:r>
              <a:rPr lang="en-US" dirty="0" smtClean="0"/>
              <a:t> </a:t>
            </a:r>
            <a:r>
              <a:rPr lang="en-US" dirty="0" err="1" smtClean="0"/>
              <a:t>src</a:t>
            </a:r>
            <a:r>
              <a:rPr lang="en-US" dirty="0" smtClean="0"/>
              <a:t>="https://i.stack.imgur.com/</a:t>
            </a:r>
            <a:r>
              <a:rPr lang="en-US" dirty="0" err="1" smtClean="0"/>
              <a:t>ALgZi.jpg?s</a:t>
            </a:r>
            <a:r>
              <a:rPr lang="en-US" dirty="0" smtClean="0"/>
              <a:t>=48&amp;g=1" alt="</a:t>
            </a:r>
            <a:r>
              <a:rPr lang="en-US" dirty="0" err="1" smtClean="0"/>
              <a:t>StackOverflow</a:t>
            </a:r>
            <a:r>
              <a:rPr lang="en-US" dirty="0" smtClean="0"/>
              <a:t> user Caleb </a:t>
            </a:r>
            <a:r>
              <a:rPr lang="en-US" dirty="0" err="1" smtClean="0"/>
              <a:t>Kleveter</a:t>
            </a:r>
            <a:r>
              <a:rPr lang="en-US" dirty="0" smtClean="0"/>
              <a:t>"&gt;</a:t>
            </a:r>
          </a:p>
          <a:p>
            <a:pPr algn="just"/>
            <a:r>
              <a:rPr lang="en-US" dirty="0" smtClean="0"/>
              <a:t>Note: Images are not technically inserted into an HTML page, images are linked to HTML pages. The &lt;</a:t>
            </a:r>
            <a:r>
              <a:rPr lang="en-US" dirty="0" err="1" smtClean="0"/>
              <a:t>img</a:t>
            </a:r>
            <a:r>
              <a:rPr lang="en-US" dirty="0" smtClean="0"/>
              <a:t>&gt; tag creates a holding space for the referenced image.</a:t>
            </a:r>
            <a:endParaRPr lang="en-US" dirty="0"/>
          </a:p>
        </p:txBody>
      </p:sp>
    </p:spTree>
    <p:extLst>
      <p:ext uri="{BB962C8B-B14F-4D97-AF65-F5344CB8AC3E}">
        <p14:creationId xmlns:p14="http://schemas.microsoft.com/office/powerpoint/2010/main" val="288330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66" y="126076"/>
            <a:ext cx="9144000" cy="87021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Image Maps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5659" y="996285"/>
            <a:ext cx="11600597" cy="5595583"/>
          </a:xfrm>
        </p:spPr>
        <p:txBody>
          <a:bodyPr>
            <a:normAutofit fontScale="62500" lnSpcReduction="20000"/>
          </a:bodyPr>
          <a:lstStyle/>
          <a:p>
            <a:pPr algn="just"/>
            <a:r>
              <a:rPr lang="en-US" dirty="0" smtClean="0">
                <a:latin typeface="Times New Roman" panose="02020603050405020304" pitchFamily="18" charset="0"/>
                <a:cs typeface="Times New Roman" panose="02020603050405020304" pitchFamily="18" charset="0"/>
              </a:rPr>
              <a:t>The HTML &lt;map&gt; tag defines an image map. An image map is an image with clickable areas. The areas are defined with one or more &lt;area&gt; tags.</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&lt;!DOCTYPE html&gt;</a:t>
            </a:r>
          </a:p>
          <a:p>
            <a:pPr algn="just"/>
            <a:r>
              <a:rPr lang="en-US" dirty="0" smtClean="0">
                <a:latin typeface="Times New Roman" panose="02020603050405020304" pitchFamily="18" charset="0"/>
                <a:cs typeface="Times New Roman" panose="02020603050405020304" pitchFamily="18" charset="0"/>
              </a:rPr>
              <a:t>&lt;html&gt;</a:t>
            </a:r>
          </a:p>
          <a:p>
            <a:pPr algn="just"/>
            <a:r>
              <a:rPr lang="en-US" dirty="0" smtClean="0">
                <a:latin typeface="Times New Roman" panose="02020603050405020304" pitchFamily="18" charset="0"/>
                <a:cs typeface="Times New Roman" panose="02020603050405020304" pitchFamily="18" charset="0"/>
              </a:rPr>
              <a:t>&lt;body&gt;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&lt;h2&gt;Image Maps&lt;/h2&gt;</a:t>
            </a:r>
          </a:p>
          <a:p>
            <a:pPr algn="just"/>
            <a:r>
              <a:rPr lang="en-US" dirty="0" smtClean="0">
                <a:latin typeface="Times New Roman" panose="02020603050405020304" pitchFamily="18" charset="0"/>
                <a:cs typeface="Times New Roman" panose="02020603050405020304" pitchFamily="18" charset="0"/>
              </a:rPr>
              <a:t>&lt;p&gt;Click on the computer, the phone, or the cup of coffee to go to a new page and read more about the topic:&lt;/p&gt;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&lt;</a:t>
            </a:r>
            <a:r>
              <a:rPr lang="en-US" dirty="0" err="1" smtClean="0">
                <a:latin typeface="Times New Roman" panose="02020603050405020304" pitchFamily="18" charset="0"/>
                <a:cs typeface="Times New Roman" panose="02020603050405020304" pitchFamily="18" charset="0"/>
              </a:rPr>
              <a:t>img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src</a:t>
            </a:r>
            <a:r>
              <a:rPr lang="en-US" dirty="0" smtClean="0">
                <a:latin typeface="Times New Roman" panose="02020603050405020304" pitchFamily="18" charset="0"/>
                <a:cs typeface="Times New Roman" panose="02020603050405020304" pitchFamily="18" charset="0"/>
              </a:rPr>
              <a:t>="workplace.jpg" alt="Workplace" </a:t>
            </a:r>
            <a:r>
              <a:rPr lang="en-US" dirty="0" err="1" smtClean="0">
                <a:latin typeface="Times New Roman" panose="02020603050405020304" pitchFamily="18" charset="0"/>
                <a:cs typeface="Times New Roman" panose="02020603050405020304" pitchFamily="18" charset="0"/>
              </a:rPr>
              <a:t>usemap</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workmap</a:t>
            </a:r>
            <a:r>
              <a:rPr lang="en-US" dirty="0" smtClean="0">
                <a:latin typeface="Times New Roman" panose="02020603050405020304" pitchFamily="18" charset="0"/>
                <a:cs typeface="Times New Roman" panose="02020603050405020304" pitchFamily="18" charset="0"/>
              </a:rPr>
              <a:t>" width="400" height="379"&gt;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&lt;map name="</a:t>
            </a:r>
            <a:r>
              <a:rPr lang="en-US" dirty="0" err="1" smtClean="0">
                <a:latin typeface="Times New Roman" panose="02020603050405020304" pitchFamily="18" charset="0"/>
                <a:cs typeface="Times New Roman" panose="02020603050405020304" pitchFamily="18" charset="0"/>
              </a:rPr>
              <a:t>workmap</a:t>
            </a:r>
            <a:r>
              <a:rPr lang="en-US" dirty="0" smtClean="0">
                <a:latin typeface="Times New Roman" panose="02020603050405020304" pitchFamily="18" charset="0"/>
                <a:cs typeface="Times New Roman" panose="02020603050405020304" pitchFamily="18" charset="0"/>
              </a:rPr>
              <a:t>"&gt;</a:t>
            </a:r>
          </a:p>
          <a:p>
            <a:pPr algn="just"/>
            <a:r>
              <a:rPr lang="en-US" dirty="0" smtClean="0">
                <a:latin typeface="Times New Roman" panose="02020603050405020304" pitchFamily="18" charset="0"/>
                <a:cs typeface="Times New Roman" panose="02020603050405020304" pitchFamily="18" charset="0"/>
              </a:rPr>
              <a:t>  &lt;area shape="</a:t>
            </a:r>
            <a:r>
              <a:rPr lang="en-US" dirty="0" err="1" smtClean="0">
                <a:latin typeface="Times New Roman" panose="02020603050405020304" pitchFamily="18" charset="0"/>
                <a:cs typeface="Times New Roman" panose="02020603050405020304" pitchFamily="18" charset="0"/>
              </a:rPr>
              <a:t>rect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coords</a:t>
            </a:r>
            <a:r>
              <a:rPr lang="en-US" dirty="0" smtClean="0">
                <a:latin typeface="Times New Roman" panose="02020603050405020304" pitchFamily="18" charset="0"/>
                <a:cs typeface="Times New Roman" panose="02020603050405020304" pitchFamily="18" charset="0"/>
              </a:rPr>
              <a:t>="34,44,270,350" alt="Computer" </a:t>
            </a:r>
            <a:r>
              <a:rPr lang="en-US" dirty="0" err="1" smtClean="0">
                <a:latin typeface="Times New Roman" panose="02020603050405020304" pitchFamily="18" charset="0"/>
                <a:cs typeface="Times New Roman" panose="02020603050405020304" pitchFamily="18" charset="0"/>
              </a:rPr>
              <a:t>href</a:t>
            </a:r>
            <a:r>
              <a:rPr lang="en-US" dirty="0" smtClean="0">
                <a:latin typeface="Times New Roman" panose="02020603050405020304" pitchFamily="18" charset="0"/>
                <a:cs typeface="Times New Roman" panose="02020603050405020304" pitchFamily="18" charset="0"/>
              </a:rPr>
              <a:t>="computer.htm"&gt;</a:t>
            </a:r>
          </a:p>
          <a:p>
            <a:pPr algn="just"/>
            <a:r>
              <a:rPr lang="en-US" dirty="0" smtClean="0">
                <a:latin typeface="Times New Roman" panose="02020603050405020304" pitchFamily="18" charset="0"/>
                <a:cs typeface="Times New Roman" panose="02020603050405020304" pitchFamily="18" charset="0"/>
              </a:rPr>
              <a:t>  &lt;area shape="</a:t>
            </a:r>
            <a:r>
              <a:rPr lang="en-US" dirty="0" err="1" smtClean="0">
                <a:latin typeface="Times New Roman" panose="02020603050405020304" pitchFamily="18" charset="0"/>
                <a:cs typeface="Times New Roman" panose="02020603050405020304" pitchFamily="18" charset="0"/>
              </a:rPr>
              <a:t>rect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coords</a:t>
            </a:r>
            <a:r>
              <a:rPr lang="en-US" dirty="0" smtClean="0">
                <a:latin typeface="Times New Roman" panose="02020603050405020304" pitchFamily="18" charset="0"/>
                <a:cs typeface="Times New Roman" panose="02020603050405020304" pitchFamily="18" charset="0"/>
              </a:rPr>
              <a:t>="290,172,333,250" alt="Phone" </a:t>
            </a:r>
            <a:r>
              <a:rPr lang="en-US" dirty="0" err="1" smtClean="0">
                <a:latin typeface="Times New Roman" panose="02020603050405020304" pitchFamily="18" charset="0"/>
                <a:cs typeface="Times New Roman" panose="02020603050405020304" pitchFamily="18" charset="0"/>
              </a:rPr>
              <a:t>href</a:t>
            </a:r>
            <a:r>
              <a:rPr lang="en-US" dirty="0" smtClean="0">
                <a:latin typeface="Times New Roman" panose="02020603050405020304" pitchFamily="18" charset="0"/>
                <a:cs typeface="Times New Roman" panose="02020603050405020304" pitchFamily="18" charset="0"/>
              </a:rPr>
              <a:t>="phone.htm"&gt;</a:t>
            </a:r>
          </a:p>
          <a:p>
            <a:pPr algn="just"/>
            <a:r>
              <a:rPr lang="en-US" dirty="0" smtClean="0">
                <a:latin typeface="Times New Roman" panose="02020603050405020304" pitchFamily="18" charset="0"/>
                <a:cs typeface="Times New Roman" panose="02020603050405020304" pitchFamily="18" charset="0"/>
              </a:rPr>
              <a:t>  &lt;area shape="circle" </a:t>
            </a:r>
            <a:r>
              <a:rPr lang="en-US" dirty="0" err="1" smtClean="0">
                <a:latin typeface="Times New Roman" panose="02020603050405020304" pitchFamily="18" charset="0"/>
                <a:cs typeface="Times New Roman" panose="02020603050405020304" pitchFamily="18" charset="0"/>
              </a:rPr>
              <a:t>coords</a:t>
            </a:r>
            <a:r>
              <a:rPr lang="en-US" dirty="0" smtClean="0">
                <a:latin typeface="Times New Roman" panose="02020603050405020304" pitchFamily="18" charset="0"/>
                <a:cs typeface="Times New Roman" panose="02020603050405020304" pitchFamily="18" charset="0"/>
              </a:rPr>
              <a:t>="337,300,44" alt="Cup of coffee" </a:t>
            </a:r>
            <a:r>
              <a:rPr lang="en-US" dirty="0" err="1" smtClean="0">
                <a:latin typeface="Times New Roman" panose="02020603050405020304" pitchFamily="18" charset="0"/>
                <a:cs typeface="Times New Roman" panose="02020603050405020304" pitchFamily="18" charset="0"/>
              </a:rPr>
              <a:t>href</a:t>
            </a:r>
            <a:r>
              <a:rPr lang="en-US" dirty="0" smtClean="0">
                <a:latin typeface="Times New Roman" panose="02020603050405020304" pitchFamily="18" charset="0"/>
                <a:cs typeface="Times New Roman" panose="02020603050405020304" pitchFamily="18" charset="0"/>
              </a:rPr>
              <a:t>="coffee.htm"&gt;</a:t>
            </a:r>
          </a:p>
          <a:p>
            <a:pPr algn="just"/>
            <a:r>
              <a:rPr lang="en-US" dirty="0" smtClean="0">
                <a:latin typeface="Times New Roman" panose="02020603050405020304" pitchFamily="18" charset="0"/>
                <a:cs typeface="Times New Roman" panose="02020603050405020304" pitchFamily="18" charset="0"/>
              </a:rPr>
              <a:t>&lt;/map&gt;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&lt;/body&gt;</a:t>
            </a:r>
          </a:p>
          <a:p>
            <a:pPr algn="just"/>
            <a:r>
              <a:rPr lang="en-US" dirty="0" smtClean="0">
                <a:latin typeface="Times New Roman" panose="02020603050405020304" pitchFamily="18" charset="0"/>
                <a:cs typeface="Times New Roman" panose="02020603050405020304" pitchFamily="18" charset="0"/>
              </a:rPr>
              <a:t>&lt;/html&gt;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65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761028"/>
          </a:xfrm>
        </p:spPr>
        <p:txBody>
          <a:bodyPr>
            <a:normAutofit fontScale="90000"/>
          </a:bodyPr>
          <a:lstStyle/>
          <a:p>
            <a:r>
              <a:rPr lang="en-US" b="1" dirty="0" smtClean="0"/>
              <a:t>Image Maps</a:t>
            </a:r>
            <a:endParaRPr lang="en-US" b="1" dirty="0"/>
          </a:p>
        </p:txBody>
      </p:sp>
      <p:sp>
        <p:nvSpPr>
          <p:cNvPr id="3" name="Subtitle 2"/>
          <p:cNvSpPr>
            <a:spLocks noGrp="1"/>
          </p:cNvSpPr>
          <p:nvPr>
            <p:ph type="subTitle" idx="1"/>
          </p:nvPr>
        </p:nvSpPr>
        <p:spPr>
          <a:xfrm>
            <a:off x="368490" y="955343"/>
            <a:ext cx="11614244" cy="5663821"/>
          </a:xfrm>
        </p:spPr>
        <p:txBody>
          <a:bodyPr/>
          <a:lstStyle/>
          <a:p>
            <a:pPr marL="342900" indent="-342900" algn="just">
              <a:buFont typeface="Arial" panose="020B0604020202020204" pitchFamily="34" charset="0"/>
              <a:buChar char="•"/>
            </a:pPr>
            <a:r>
              <a:rPr lang="en-US" dirty="0" smtClean="0"/>
              <a:t>The idea behind an image map is that you should be able to perform different actions depending on where in the image you click.</a:t>
            </a:r>
          </a:p>
          <a:p>
            <a:pPr algn="just"/>
            <a:endParaRPr lang="en-US" dirty="0" smtClean="0"/>
          </a:p>
          <a:p>
            <a:pPr marL="342900" indent="-342900" algn="just">
              <a:buFont typeface="Arial" panose="020B0604020202020204" pitchFamily="34" charset="0"/>
              <a:buChar char="•"/>
            </a:pPr>
            <a:r>
              <a:rPr lang="en-US" dirty="0" smtClean="0"/>
              <a:t>To create an image map you need an image, and some HTML code that describes the clickable areas.</a:t>
            </a:r>
          </a:p>
          <a:p>
            <a:pPr algn="just"/>
            <a:endParaRPr lang="en-US" dirty="0" smtClean="0"/>
          </a:p>
          <a:p>
            <a:pPr marL="342900" indent="-342900" algn="just">
              <a:buFont typeface="Arial" panose="020B0604020202020204" pitchFamily="34" charset="0"/>
              <a:buChar char="•"/>
            </a:pPr>
            <a:r>
              <a:rPr lang="en-US" dirty="0" smtClean="0"/>
              <a:t>The Image</a:t>
            </a:r>
          </a:p>
          <a:p>
            <a:pPr algn="just"/>
            <a:r>
              <a:rPr lang="en-US" dirty="0" smtClean="0"/>
              <a:t>The image is inserted using the &lt;</a:t>
            </a:r>
            <a:r>
              <a:rPr lang="en-US" dirty="0" err="1" smtClean="0"/>
              <a:t>img</a:t>
            </a:r>
            <a:r>
              <a:rPr lang="en-US" dirty="0" smtClean="0"/>
              <a:t>&gt; tag. The only difference from other images is that you must add a </a:t>
            </a:r>
            <a:r>
              <a:rPr lang="en-US" dirty="0" err="1" smtClean="0"/>
              <a:t>usemap</a:t>
            </a:r>
            <a:r>
              <a:rPr lang="en-US" dirty="0" smtClean="0"/>
              <a:t> attribute:</a:t>
            </a:r>
          </a:p>
          <a:p>
            <a:pPr algn="just"/>
            <a:endParaRPr lang="en-US" dirty="0" smtClean="0"/>
          </a:p>
          <a:p>
            <a:pPr algn="just"/>
            <a:r>
              <a:rPr lang="en-US" dirty="0" smtClean="0"/>
              <a:t>&lt;</a:t>
            </a:r>
            <a:r>
              <a:rPr lang="en-US" dirty="0" err="1" smtClean="0"/>
              <a:t>img</a:t>
            </a:r>
            <a:r>
              <a:rPr lang="en-US" dirty="0" smtClean="0"/>
              <a:t> </a:t>
            </a:r>
            <a:r>
              <a:rPr lang="en-US" dirty="0" err="1" smtClean="0"/>
              <a:t>src</a:t>
            </a:r>
            <a:r>
              <a:rPr lang="en-US" dirty="0" smtClean="0"/>
              <a:t>="workplace.jpg" alt="Workplace" </a:t>
            </a:r>
            <a:r>
              <a:rPr lang="en-US" dirty="0" err="1" smtClean="0"/>
              <a:t>usemap</a:t>
            </a:r>
            <a:r>
              <a:rPr lang="en-US" dirty="0" smtClean="0"/>
              <a:t>="#</a:t>
            </a:r>
            <a:r>
              <a:rPr lang="en-US" dirty="0" err="1" smtClean="0"/>
              <a:t>workmap</a:t>
            </a:r>
            <a:r>
              <a:rPr lang="en-US" dirty="0" smtClean="0"/>
              <a:t>"&gt;</a:t>
            </a:r>
          </a:p>
          <a:p>
            <a:pPr algn="just"/>
            <a:r>
              <a:rPr lang="en-US" dirty="0" smtClean="0"/>
              <a:t>The </a:t>
            </a:r>
            <a:r>
              <a:rPr lang="en-US" dirty="0" err="1" smtClean="0"/>
              <a:t>usemap</a:t>
            </a:r>
            <a:r>
              <a:rPr lang="en-US" dirty="0" smtClean="0"/>
              <a:t> value starts with a hash tag # followed by the name of the image map, and is used to create a relationship between the image and the image map.</a:t>
            </a:r>
            <a:endParaRPr lang="en-US" dirty="0"/>
          </a:p>
        </p:txBody>
      </p:sp>
    </p:spTree>
    <p:extLst>
      <p:ext uri="{BB962C8B-B14F-4D97-AF65-F5344CB8AC3E}">
        <p14:creationId xmlns:p14="http://schemas.microsoft.com/office/powerpoint/2010/main" val="1485244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2023</Words>
  <Application>Microsoft Office PowerPoint</Application>
  <PresentationFormat>Widescreen</PresentationFormat>
  <Paragraphs>176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Anchors and Hyperlinks</vt:lpstr>
      <vt:lpstr>PowerPoint Presentation</vt:lpstr>
      <vt:lpstr>PowerPoint Presentation</vt:lpstr>
      <vt:lpstr>Link to a page on the same site</vt:lpstr>
      <vt:lpstr>Contd..</vt:lpstr>
      <vt:lpstr>Images</vt:lpstr>
      <vt:lpstr>Images</vt:lpstr>
      <vt:lpstr>Image Maps</vt:lpstr>
      <vt:lpstr>Image Maps</vt:lpstr>
      <vt:lpstr>PowerPoint Presentation</vt:lpstr>
      <vt:lpstr>HTML Multimedia</vt:lpstr>
      <vt:lpstr>HTML Audio</vt:lpstr>
      <vt:lpstr>HTML Video</vt:lpstr>
      <vt:lpstr>PowerPoint Presentation</vt:lpstr>
      <vt:lpstr>embed</vt:lpstr>
      <vt:lpstr>iframe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Anchors and Hyperlinks</dc:title>
  <dc:creator>AR</dc:creator>
  <cp:lastModifiedBy>AR</cp:lastModifiedBy>
  <cp:revision>14</cp:revision>
  <dcterms:created xsi:type="dcterms:W3CDTF">2021-01-28T07:48:15Z</dcterms:created>
  <dcterms:modified xsi:type="dcterms:W3CDTF">2021-01-28T09:17:00Z</dcterms:modified>
</cp:coreProperties>
</file>