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78" r:id="rId3"/>
    <p:sldId id="290" r:id="rId4"/>
    <p:sldId id="269" r:id="rId5"/>
    <p:sldId id="291" r:id="rId6"/>
    <p:sldId id="271" r:id="rId7"/>
    <p:sldId id="267" r:id="rId8"/>
    <p:sldId id="270" r:id="rId9"/>
    <p:sldId id="257" r:id="rId10"/>
    <p:sldId id="289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99" r:id="rId26"/>
    <p:sldId id="274" r:id="rId27"/>
    <p:sldId id="280" r:id="rId28"/>
    <p:sldId id="302" r:id="rId29"/>
    <p:sldId id="281" r:id="rId30"/>
    <p:sldId id="304" r:id="rId31"/>
    <p:sldId id="303" r:id="rId32"/>
    <p:sldId id="282" r:id="rId33"/>
    <p:sldId id="275" r:id="rId34"/>
    <p:sldId id="283" r:id="rId35"/>
    <p:sldId id="305" r:id="rId36"/>
    <p:sldId id="306" r:id="rId37"/>
    <p:sldId id="284" r:id="rId38"/>
    <p:sldId id="285" r:id="rId39"/>
    <p:sldId id="307" r:id="rId40"/>
    <p:sldId id="286" r:id="rId41"/>
    <p:sldId id="287" r:id="rId42"/>
    <p:sldId id="308" r:id="rId43"/>
    <p:sldId id="276" r:id="rId44"/>
  </p:sldIdLst>
  <p:sldSz cx="12192000" cy="6858000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jQa5PwmVVK0Os6yn3hpTi5rG1H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D20402-B900-439C-8634-29CB13E15C0C}">
  <a:tblStyle styleId="{87D20402-B900-439C-8634-29CB13E15C0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5" d="100"/>
          <a:sy n="55" d="100"/>
        </p:scale>
        <p:origin x="107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7113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90743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136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1045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18821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2178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9780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0981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dadecd53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g29dadecd53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2275e2dd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g262275e2dd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809647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2275e2dd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g262275e2dd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2275e2dd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g262275e2dd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2275e2dd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g262275e2dd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2275e2dd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g262275e2dd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925518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25" name="Google Shape;2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65502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208040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3365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559789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41145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7952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90253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549038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34662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492326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86875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14508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59169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21418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98551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767077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25" name="Google Shape;2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68582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3" name="Google Shape;2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3780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1" name="Google Shape;20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33008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51303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0864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6707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rms.gle/eidJ1KNXuTGur3NB9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0" y="535940"/>
            <a:ext cx="12191365" cy="304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Capstone Project</a:t>
            </a:r>
            <a:endParaRPr sz="6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0" y="3794851"/>
            <a:ext cx="12191365" cy="1568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- eShield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Rajiv, Chintan &amp; Hardik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0" y="2819283"/>
            <a:ext cx="12192000" cy="74034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Tableau Dashboard Outputs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0931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Demography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3037609" y="2802953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39" name="Google Shape;239;p29"/>
          <p:cNvSpPr txBox="1"/>
          <p:nvPr/>
        </p:nvSpPr>
        <p:spPr>
          <a:xfrm>
            <a:off x="3037609" y="2802953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B7697A-7A63-0A90-B055-E1CFF4E8B5DD}"/>
              </a:ext>
            </a:extLst>
          </p:cNvPr>
          <p:cNvSpPr txBox="1"/>
          <p:nvPr/>
        </p:nvSpPr>
        <p:spPr>
          <a:xfrm>
            <a:off x="2155371" y="141513"/>
            <a:ext cx="9840686" cy="381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/>
              <a:t>Response Summary by Respondents Demography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C8EE93-803E-EEF4-6615-B27EBAD0B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371" y="549054"/>
            <a:ext cx="9916886" cy="5080261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4EDA6F-3376-779C-C57C-398DE902187E}"/>
              </a:ext>
            </a:extLst>
          </p:cNvPr>
          <p:cNvSpPr/>
          <p:nvPr/>
        </p:nvSpPr>
        <p:spPr>
          <a:xfrm>
            <a:off x="3429000" y="5612828"/>
            <a:ext cx="7119257" cy="10871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/>
              <a:t>Total Respondents are 106#</a:t>
            </a:r>
          </a:p>
          <a:p>
            <a:r>
              <a:rPr lang="en-IN" sz="1600" dirty="0"/>
              <a:t>9% among this sample are not performing Online Transactions</a:t>
            </a:r>
          </a:p>
          <a:p>
            <a:r>
              <a:rPr lang="en-IN" sz="1600" dirty="0"/>
              <a:t>Out of Remaining 91%, 50% are Young Group and 50% are professionals</a:t>
            </a:r>
          </a:p>
        </p:txBody>
      </p:sp>
    </p:spTree>
    <p:extLst>
      <p:ext uri="{BB962C8B-B14F-4D97-AF65-F5344CB8AC3E}">
        <p14:creationId xmlns:p14="http://schemas.microsoft.com/office/powerpoint/2010/main" val="1491060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Respondents Experience and Perception about Cyber Bullying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39" name="Google Shape;239;p29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F261D-03E3-B871-6AC8-84E6F7949B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2" b="5655"/>
          <a:stretch/>
        </p:blipFill>
        <p:spPr>
          <a:xfrm>
            <a:off x="2457449" y="0"/>
            <a:ext cx="9124951" cy="6794992"/>
          </a:xfrm>
          <a:prstGeom prst="rect">
            <a:avLst/>
          </a:prstGeom>
        </p:spPr>
      </p:pic>
      <p:sp>
        <p:nvSpPr>
          <p:cNvPr id="7" name="Explosion: 8 Points 6">
            <a:extLst>
              <a:ext uri="{FF2B5EF4-FFF2-40B4-BE49-F238E27FC236}">
                <a16:creationId xmlns:a16="http://schemas.microsoft.com/office/drawing/2014/main" id="{4FC484D5-7F97-8F41-5E99-1C77FF488E02}"/>
              </a:ext>
            </a:extLst>
          </p:cNvPr>
          <p:cNvSpPr/>
          <p:nvPr/>
        </p:nvSpPr>
        <p:spPr>
          <a:xfrm>
            <a:off x="5421087" y="1088572"/>
            <a:ext cx="1179614" cy="729342"/>
          </a:xfrm>
          <a:prstGeom prst="irregularSeal1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57323F60-12E7-AD37-6208-5925AB3BC721}"/>
              </a:ext>
            </a:extLst>
          </p:cNvPr>
          <p:cNvSpPr/>
          <p:nvPr/>
        </p:nvSpPr>
        <p:spPr>
          <a:xfrm>
            <a:off x="9851572" y="1088572"/>
            <a:ext cx="1179614" cy="729342"/>
          </a:xfrm>
          <a:prstGeom prst="irregularSeal1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Explosion: 8 Points 8">
            <a:extLst>
              <a:ext uri="{FF2B5EF4-FFF2-40B4-BE49-F238E27FC236}">
                <a16:creationId xmlns:a16="http://schemas.microsoft.com/office/drawing/2014/main" id="{E55BD91C-2738-90E8-C23B-9C022CF97609}"/>
              </a:ext>
            </a:extLst>
          </p:cNvPr>
          <p:cNvSpPr/>
          <p:nvPr/>
        </p:nvSpPr>
        <p:spPr>
          <a:xfrm>
            <a:off x="3581402" y="4446789"/>
            <a:ext cx="1458684" cy="1050496"/>
          </a:xfrm>
          <a:prstGeom prst="irregularSeal1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Explosion: 8 Points 9">
            <a:extLst>
              <a:ext uri="{FF2B5EF4-FFF2-40B4-BE49-F238E27FC236}">
                <a16:creationId xmlns:a16="http://schemas.microsoft.com/office/drawing/2014/main" id="{F1D73630-0BAB-083F-49CF-B075130A05C1}"/>
              </a:ext>
            </a:extLst>
          </p:cNvPr>
          <p:cNvSpPr/>
          <p:nvPr/>
        </p:nvSpPr>
        <p:spPr>
          <a:xfrm>
            <a:off x="9339945" y="4514839"/>
            <a:ext cx="1458684" cy="1050496"/>
          </a:xfrm>
          <a:prstGeom prst="irregularSeal1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543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Perception about Artificial Intelligence Tools like Chatbot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39" name="Google Shape;239;p29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20C397-0930-E369-5D58-A32D33CB2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766" y="0"/>
            <a:ext cx="7691851" cy="68580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9B7E0585-9FA3-C634-C837-9ADC94D80735}"/>
              </a:ext>
            </a:extLst>
          </p:cNvPr>
          <p:cNvSpPr/>
          <p:nvPr/>
        </p:nvSpPr>
        <p:spPr>
          <a:xfrm>
            <a:off x="9519989" y="2928140"/>
            <a:ext cx="1367633" cy="729343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4BA9114-863A-905D-F78A-DED9FE02FE4C}"/>
              </a:ext>
            </a:extLst>
          </p:cNvPr>
          <p:cNvSpPr/>
          <p:nvPr/>
        </p:nvSpPr>
        <p:spPr>
          <a:xfrm>
            <a:off x="11000444" y="2835611"/>
            <a:ext cx="1045029" cy="914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85%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72175B6-2FB0-0006-F8EF-41B67D22F048}"/>
              </a:ext>
            </a:extLst>
          </p:cNvPr>
          <p:cNvSpPr/>
          <p:nvPr/>
        </p:nvSpPr>
        <p:spPr>
          <a:xfrm>
            <a:off x="9519989" y="1410910"/>
            <a:ext cx="1367633" cy="729343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C8DF432-19B3-DD13-6465-9BE83E6DC73A}"/>
              </a:ext>
            </a:extLst>
          </p:cNvPr>
          <p:cNvSpPr/>
          <p:nvPr/>
        </p:nvSpPr>
        <p:spPr>
          <a:xfrm>
            <a:off x="11000444" y="1318381"/>
            <a:ext cx="1045029" cy="914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61%</a:t>
            </a:r>
          </a:p>
        </p:txBody>
      </p:sp>
    </p:spTree>
    <p:extLst>
      <p:ext uri="{BB962C8B-B14F-4D97-AF65-F5344CB8AC3E}">
        <p14:creationId xmlns:p14="http://schemas.microsoft.com/office/powerpoint/2010/main" val="2217163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Digital Authentication and Precaution</a:t>
            </a:r>
            <a:endParaRPr sz="1200"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39" name="Google Shape;239;p29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0674EA-04B2-A84A-04E4-33E59922A6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6" t="7084" r="2860"/>
          <a:stretch/>
        </p:blipFill>
        <p:spPr>
          <a:xfrm>
            <a:off x="2047875" y="-1"/>
            <a:ext cx="8522154" cy="6788049"/>
          </a:xfrm>
          <a:prstGeom prst="rect">
            <a:avLst/>
          </a:prstGeom>
        </p:spPr>
      </p:pic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49B04596-D098-A7E3-3E6C-43CF73E54DDA}"/>
              </a:ext>
            </a:extLst>
          </p:cNvPr>
          <p:cNvSpPr/>
          <p:nvPr/>
        </p:nvSpPr>
        <p:spPr>
          <a:xfrm>
            <a:off x="5627914" y="1426029"/>
            <a:ext cx="881743" cy="674914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53AB08D2-5F18-8843-47F0-30DA51A04D18}"/>
              </a:ext>
            </a:extLst>
          </p:cNvPr>
          <p:cNvSpPr/>
          <p:nvPr/>
        </p:nvSpPr>
        <p:spPr>
          <a:xfrm>
            <a:off x="7228114" y="1545772"/>
            <a:ext cx="881743" cy="674914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ECB5AA2F-C1F8-4445-D5CA-1CEBEF4A977D}"/>
              </a:ext>
            </a:extLst>
          </p:cNvPr>
          <p:cNvSpPr/>
          <p:nvPr/>
        </p:nvSpPr>
        <p:spPr>
          <a:xfrm>
            <a:off x="8387442" y="1545772"/>
            <a:ext cx="881743" cy="674914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396736F9-C44A-E271-9AE5-E977195E05BA}"/>
              </a:ext>
            </a:extLst>
          </p:cNvPr>
          <p:cNvSpPr/>
          <p:nvPr/>
        </p:nvSpPr>
        <p:spPr>
          <a:xfrm>
            <a:off x="8773887" y="3292811"/>
            <a:ext cx="3014848" cy="3140646"/>
          </a:xfrm>
          <a:prstGeom prst="cloudCallout">
            <a:avLst>
              <a:gd name="adj1" fmla="val -109262"/>
              <a:gd name="adj2" fmla="val -8250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FF0000"/>
                </a:solidFill>
              </a:rPr>
              <a:t>Using Public Network and Browsing through https:\\ may not reduce risk of cyber fraud</a:t>
            </a:r>
          </a:p>
        </p:txBody>
      </p:sp>
    </p:spTree>
    <p:extLst>
      <p:ext uri="{BB962C8B-B14F-4D97-AF65-F5344CB8AC3E}">
        <p14:creationId xmlns:p14="http://schemas.microsoft.com/office/powerpoint/2010/main" val="2008959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eLearning Platform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39" name="Google Shape;239;p29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915A7-A6F0-32F8-14F6-8617170470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6" t="5217" r="1839" b="2439"/>
          <a:stretch/>
        </p:blipFill>
        <p:spPr>
          <a:xfrm>
            <a:off x="2047875" y="-1"/>
            <a:ext cx="8750754" cy="685800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57F0F6-158F-2067-474C-8EF83DD0F7E9}"/>
              </a:ext>
            </a:extLst>
          </p:cNvPr>
          <p:cNvSpPr/>
          <p:nvPr/>
        </p:nvSpPr>
        <p:spPr>
          <a:xfrm>
            <a:off x="6096000" y="3782785"/>
            <a:ext cx="3865109" cy="23785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Top Three Learning Platforms</a:t>
            </a:r>
          </a:p>
          <a:p>
            <a:pPr algn="ctr"/>
            <a:endParaRPr lang="en-IN" sz="2000" dirty="0">
              <a:solidFill>
                <a:schemeClr val="tx1"/>
              </a:solidFill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You Tube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Udemy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Coursera</a:t>
            </a:r>
          </a:p>
        </p:txBody>
      </p:sp>
    </p:spTree>
    <p:extLst>
      <p:ext uri="{BB962C8B-B14F-4D97-AF65-F5344CB8AC3E}">
        <p14:creationId xmlns:p14="http://schemas.microsoft.com/office/powerpoint/2010/main" val="3939851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eServices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39" name="Google Shape;239;p29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6F4F978-8FE0-720D-59F9-635071F2E5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42"/>
          <a:stretch/>
        </p:blipFill>
        <p:spPr>
          <a:xfrm>
            <a:off x="2408464" y="1"/>
            <a:ext cx="8727622" cy="6553200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35D19AA-704F-F05A-BACB-C5348DC64F4B}"/>
              </a:ext>
            </a:extLst>
          </p:cNvPr>
          <p:cNvSpPr/>
          <p:nvPr/>
        </p:nvSpPr>
        <p:spPr>
          <a:xfrm>
            <a:off x="6248400" y="903514"/>
            <a:ext cx="1807029" cy="9470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eService Growth </a:t>
            </a:r>
          </a:p>
          <a:p>
            <a:pPr algn="ctr"/>
            <a:r>
              <a:rPr lang="en-IN" dirty="0"/>
              <a:t>After Year 2015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C4D9CF2-131D-34BC-965D-FA8DFB6E3524}"/>
              </a:ext>
            </a:extLst>
          </p:cNvPr>
          <p:cNvSpPr/>
          <p:nvPr/>
        </p:nvSpPr>
        <p:spPr>
          <a:xfrm>
            <a:off x="9783536" y="1377042"/>
            <a:ext cx="1211034" cy="9470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Amazon is Most Popular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C953EF2-2F15-0D9A-700D-CAE86245EDFF}"/>
              </a:ext>
            </a:extLst>
          </p:cNvPr>
          <p:cNvSpPr/>
          <p:nvPr/>
        </p:nvSpPr>
        <p:spPr>
          <a:xfrm>
            <a:off x="7151914" y="3946071"/>
            <a:ext cx="3276600" cy="9470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Key Factors for User Preference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Lower Price and Convenience</a:t>
            </a:r>
          </a:p>
        </p:txBody>
      </p:sp>
    </p:spTree>
    <p:extLst>
      <p:ext uri="{BB962C8B-B14F-4D97-AF65-F5344CB8AC3E}">
        <p14:creationId xmlns:p14="http://schemas.microsoft.com/office/powerpoint/2010/main" val="2891484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0" y="2819283"/>
            <a:ext cx="12192000" cy="74034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Random Forest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887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dadecd53b_0_5"/>
          <p:cNvSpPr/>
          <p:nvPr/>
        </p:nvSpPr>
        <p:spPr>
          <a:xfrm>
            <a:off x="-20320" y="0"/>
            <a:ext cx="20682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: 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29dadecd53b_0_5"/>
          <p:cNvSpPr txBox="1"/>
          <p:nvPr/>
        </p:nvSpPr>
        <p:spPr>
          <a:xfrm>
            <a:off x="2176042" y="3013496"/>
            <a:ext cx="993107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200" dirty="0">
                <a:solidFill>
                  <a:srgbClr val="0F0F0F"/>
                </a:solidFill>
              </a:rPr>
              <a:t>To analyze the characteristics of individuals susceptible to falling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200" b="1" u="sng" dirty="0">
                <a:solidFill>
                  <a:srgbClr val="0F0F0F"/>
                </a:solidFill>
              </a:rPr>
              <a:t>victim of online transaction fraud</a:t>
            </a:r>
            <a:r>
              <a:rPr lang="en-US" sz="3200" dirty="0">
                <a:solidFill>
                  <a:srgbClr val="0F0F0F"/>
                </a:solidFill>
              </a:rPr>
              <a:t>.</a:t>
            </a:r>
            <a:endParaRPr sz="3200" i="0" u="none" strike="noStrike" cap="none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2275e2dd0_0_1"/>
          <p:cNvSpPr/>
          <p:nvPr/>
        </p:nvSpPr>
        <p:spPr>
          <a:xfrm>
            <a:off x="-20324" y="0"/>
            <a:ext cx="17307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b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g262275e2dd0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376" y="378862"/>
            <a:ext cx="10264998" cy="61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/>
          <p:nvPr/>
        </p:nvSpPr>
        <p:spPr>
          <a:xfrm>
            <a:off x="-20320" y="0"/>
            <a:ext cx="20682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Team and Task Allocation</a:t>
            </a:r>
            <a:endParaRPr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F81AFA-3246-E33E-FAA6-6A880AFEE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250533"/>
              </p:ext>
            </p:extLst>
          </p:nvPr>
        </p:nvGraphicFramePr>
        <p:xfrm>
          <a:off x="2172319" y="1607026"/>
          <a:ext cx="9807478" cy="434236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77961">
                  <a:extLst>
                    <a:ext uri="{9D8B030D-6E8A-4147-A177-3AD203B41FA5}">
                      <a16:colId xmlns:a16="http://schemas.microsoft.com/office/drawing/2014/main" val="248517511"/>
                    </a:ext>
                  </a:extLst>
                </a:gridCol>
                <a:gridCol w="7529517">
                  <a:extLst>
                    <a:ext uri="{9D8B030D-6E8A-4147-A177-3AD203B41FA5}">
                      <a16:colId xmlns:a16="http://schemas.microsoft.com/office/drawing/2014/main" val="1874400616"/>
                    </a:ext>
                  </a:extLst>
                </a:gridCol>
              </a:tblGrid>
              <a:tr h="14474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Chintal Joshi</a:t>
                      </a:r>
                      <a:endParaRPr lang="en-IN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Questionnaire Framing, Data Collection, Data Pre-Processing, Noise Reduction, Report Writing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886665"/>
                  </a:ext>
                </a:extLst>
              </a:tr>
              <a:tr h="14474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Rajiv Trivedi</a:t>
                      </a:r>
                      <a:endParaRPr lang="en-IN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Data Collection Strategies, Exploratory Analysis, Logistic Regression, Predictive Analysis, Report Writing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6891829"/>
                  </a:ext>
                </a:extLst>
              </a:tr>
              <a:tr h="14474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Hardik Raval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Linear Regression, Inference, Report Writing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6389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171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2275e2dd0_0_14"/>
          <p:cNvSpPr/>
          <p:nvPr/>
        </p:nvSpPr>
        <p:spPr>
          <a:xfrm>
            <a:off x="-20324" y="0"/>
            <a:ext cx="17307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b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Forest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Pareto Rule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g262275e2dd0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675" y="438379"/>
            <a:ext cx="10176825" cy="477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2275e2dd0_0_21"/>
          <p:cNvSpPr/>
          <p:nvPr/>
        </p:nvSpPr>
        <p:spPr>
          <a:xfrm>
            <a:off x="-20324" y="0"/>
            <a:ext cx="17307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Pareto Rule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Filtered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g262275e2dd0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225" y="890675"/>
            <a:ext cx="10176826" cy="531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2275e2dd0_0_27"/>
          <p:cNvSpPr/>
          <p:nvPr/>
        </p:nvSpPr>
        <p:spPr>
          <a:xfrm>
            <a:off x="-20324" y="0"/>
            <a:ext cx="17307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Logistic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ward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Elimination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Model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g262275e2dd0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551" y="1155537"/>
            <a:ext cx="10176824" cy="4546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2275e2dd0_0_33"/>
          <p:cNvSpPr/>
          <p:nvPr/>
        </p:nvSpPr>
        <p:spPr>
          <a:xfrm>
            <a:off x="-20324" y="0"/>
            <a:ext cx="17307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Logistic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ward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Elimination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Model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g262275e2dd0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926" y="422000"/>
            <a:ext cx="10176825" cy="601398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0" name="Google Shape;130;g262275e2dd0_0_33"/>
          <p:cNvSpPr txBox="1"/>
          <p:nvPr/>
        </p:nvSpPr>
        <p:spPr>
          <a:xfrm>
            <a:off x="9685675" y="4026213"/>
            <a:ext cx="7833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262275e2dd0_0_33"/>
          <p:cNvSpPr txBox="1"/>
          <p:nvPr/>
        </p:nvSpPr>
        <p:spPr>
          <a:xfrm>
            <a:off x="8530825" y="2481450"/>
            <a:ext cx="3093000" cy="6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Significant Variables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g262275e2dd0_0_33"/>
          <p:cNvCxnSpPr>
            <a:stCxn id="131" idx="2"/>
            <a:endCxn id="130" idx="0"/>
          </p:cNvCxnSpPr>
          <p:nvPr/>
        </p:nvCxnSpPr>
        <p:spPr>
          <a:xfrm>
            <a:off x="10077325" y="3136350"/>
            <a:ext cx="0" cy="8898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/>
          <p:nvPr/>
        </p:nvSpPr>
        <p:spPr>
          <a:xfrm>
            <a:off x="-20320" y="0"/>
            <a:ext cx="20682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955" y="648012"/>
            <a:ext cx="9839321" cy="5561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0" y="2819283"/>
            <a:ext cx="12192000" cy="74034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Logistic Regression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8B6BB4D-36CF-649A-5DDB-D4B025EEF4D1}"/>
              </a:ext>
            </a:extLst>
          </p:cNvPr>
          <p:cNvSpPr/>
          <p:nvPr/>
        </p:nvSpPr>
        <p:spPr>
          <a:xfrm>
            <a:off x="4317357" y="4097438"/>
            <a:ext cx="3993266" cy="10301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Dependent Variable : “ Concern” </a:t>
            </a:r>
          </a:p>
        </p:txBody>
      </p:sp>
    </p:spTree>
    <p:extLst>
      <p:ext uri="{BB962C8B-B14F-4D97-AF65-F5344CB8AC3E}">
        <p14:creationId xmlns:p14="http://schemas.microsoft.com/office/powerpoint/2010/main" val="2758380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 how concerned are people about security on internet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2401002" y="3292810"/>
            <a:ext cx="7158832" cy="3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 sz="1600"/>
          </a:p>
        </p:txBody>
      </p:sp>
      <p:sp>
        <p:nvSpPr>
          <p:cNvPr id="229" name="Google Shape;229;p28"/>
          <p:cNvSpPr txBox="1"/>
          <p:nvPr/>
        </p:nvSpPr>
        <p:spPr>
          <a:xfrm>
            <a:off x="2401002" y="3292810"/>
            <a:ext cx="7158832" cy="3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 sz="1600"/>
          </a:p>
        </p:txBody>
      </p:sp>
      <p:sp>
        <p:nvSpPr>
          <p:cNvPr id="230" name="Google Shape;230;p28"/>
          <p:cNvSpPr txBox="1"/>
          <p:nvPr/>
        </p:nvSpPr>
        <p:spPr>
          <a:xfrm>
            <a:off x="2304018" y="85806"/>
            <a:ext cx="9652630" cy="107717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 Variable : Binary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1-&gt; Very much concerned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2-&gt; Not concerned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2304017" y="3946805"/>
            <a:ext cx="9652630" cy="280072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 sz="1600" dirty="0"/>
          </a:p>
          <a:p>
            <a:pPr marL="2857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library loads </a:t>
            </a:r>
            <a:endParaRPr sz="1600" dirty="0"/>
          </a:p>
          <a:p>
            <a:pPr marL="285750" lvl="2" indent="-285750">
              <a:buSzPts val="1400"/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Read Data </a:t>
            </a:r>
          </a:p>
          <a:p>
            <a:pPr marL="285750" lvl="2" indent="-285750">
              <a:buSzPts val="1400"/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Used one hot encoding (introducing dummy </a:t>
            </a:r>
            <a:r>
              <a:rPr lang="en-US" sz="1600" dirty="0" err="1">
                <a:solidFill>
                  <a:srgbClr val="000000"/>
                </a:solidFill>
                <a:latin typeface="Arial"/>
                <a:cs typeface="Arial"/>
              </a:rPr>
              <a:t>colums</a:t>
            </a: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 for categorical variables</a:t>
            </a:r>
          </a:p>
          <a:p>
            <a:pPr marL="285750" lvl="2" indent="-285750">
              <a:buSzPts val="1400"/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Used SMOTE to upsize data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the Initial Model </a:t>
            </a:r>
            <a:endParaRPr sz="1600" dirty="0"/>
          </a:p>
          <a:p>
            <a:pPr marL="2857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output </a:t>
            </a:r>
            <a:endParaRPr sz="1600" dirty="0"/>
          </a:p>
          <a:p>
            <a:pPr marL="2857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Remove singularities </a:t>
            </a:r>
            <a:r>
              <a:rPr lang="en-US" sz="1600" dirty="0">
                <a:solidFill>
                  <a:schemeClr val="tx1"/>
                </a:solidFill>
              </a:rPr>
              <a:t>and variable based on p-value and </a:t>
            </a:r>
            <a:r>
              <a:rPr lang="en-US" sz="1600" dirty="0" err="1">
                <a:solidFill>
                  <a:schemeClr val="tx1"/>
                </a:solidFill>
              </a:rPr>
              <a:t>vifs</a:t>
            </a:r>
            <a:endParaRPr lang="en-US" sz="1600" dirty="0">
              <a:solidFill>
                <a:schemeClr val="tx1"/>
              </a:solidFill>
            </a:endParaRPr>
          </a:p>
          <a:p>
            <a:pPr marL="2857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 </a:t>
            </a:r>
            <a:endParaRPr sz="1600" dirty="0"/>
          </a:p>
          <a:p>
            <a:pPr marL="2857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ROC Curve and find optimum threshold and optimum prediction-</a:t>
            </a:r>
            <a:endParaRPr sz="1600" dirty="0"/>
          </a:p>
          <a:p>
            <a:pPr marL="2857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Choose threshold with max sensitivity code 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30;p28">
            <a:extLst>
              <a:ext uri="{FF2B5EF4-FFF2-40B4-BE49-F238E27FC236}">
                <a16:creationId xmlns:a16="http://schemas.microsoft.com/office/drawing/2014/main" id="{1F0E931B-8304-AE9B-D716-A89616AB5743}"/>
              </a:ext>
            </a:extLst>
          </p:cNvPr>
          <p:cNvSpPr txBox="1"/>
          <p:nvPr/>
        </p:nvSpPr>
        <p:spPr>
          <a:xfrm>
            <a:off x="2304017" y="1362999"/>
            <a:ext cx="9652630" cy="58473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Explanatory Variable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Demographics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i.e</a:t>
            </a:r>
            <a:r>
              <a:rPr lang="en-US" sz="1600" dirty="0">
                <a:solidFill>
                  <a:schemeClr val="tx1"/>
                </a:solidFill>
              </a:rPr>
              <a:t> Age, Gender, Profession, income)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A graph on a green background">
            <a:extLst>
              <a:ext uri="{FF2B5EF4-FFF2-40B4-BE49-F238E27FC236}">
                <a16:creationId xmlns:a16="http://schemas.microsoft.com/office/drawing/2014/main" id="{4EC28222-71D6-490E-F480-472BCF89A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617" y="2031939"/>
            <a:ext cx="4089430" cy="181184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 how concerned are people about security on internet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2543504" y="3200212"/>
            <a:ext cx="7989731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30" name="Google Shape;230;p28"/>
          <p:cNvSpPr txBox="1"/>
          <p:nvPr/>
        </p:nvSpPr>
        <p:spPr>
          <a:xfrm>
            <a:off x="2418199" y="350746"/>
            <a:ext cx="8447714" cy="30773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Model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2373840" y="4849273"/>
            <a:ext cx="9613069" cy="120028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Outcome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more than 60% accuracy found relationship of the probability of having people more concerned about security as below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sp>
        <p:nvSpPr>
          <p:cNvPr id="2" name="Google Shape;230;p28">
            <a:extLst>
              <a:ext uri="{FF2B5EF4-FFF2-40B4-BE49-F238E27FC236}">
                <a16:creationId xmlns:a16="http://schemas.microsoft.com/office/drawing/2014/main" id="{1F0E931B-8304-AE9B-D716-A89616AB5743}"/>
              </a:ext>
            </a:extLst>
          </p:cNvPr>
          <p:cNvSpPr txBox="1"/>
          <p:nvPr/>
        </p:nvSpPr>
        <p:spPr>
          <a:xfrm>
            <a:off x="2393680" y="694437"/>
            <a:ext cx="9572263" cy="73862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logistic_model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&lt;-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glm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concern_binary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~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is_male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is_female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age_group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is_graduate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is_postgraduate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is_schooling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is_other_education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is_business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is_service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is_student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is_homemaker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income_group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                      family = binomial, data = data)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B3AB09-2BE3-90CD-2753-D616442F9588}"/>
              </a:ext>
            </a:extLst>
          </p:cNvPr>
          <p:cNvSpPr txBox="1"/>
          <p:nvPr/>
        </p:nvSpPr>
        <p:spPr>
          <a:xfrm>
            <a:off x="2407533" y="1935748"/>
            <a:ext cx="9494749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 err="1"/>
              <a:t>final_model</a:t>
            </a:r>
            <a:r>
              <a:rPr lang="en-US" sz="1800" dirty="0"/>
              <a:t> &lt;- </a:t>
            </a:r>
            <a:r>
              <a:rPr lang="en-US" sz="1800" dirty="0" err="1"/>
              <a:t>glm</a:t>
            </a:r>
            <a:r>
              <a:rPr lang="en-US" sz="1800" dirty="0"/>
              <a:t>(</a:t>
            </a:r>
            <a:r>
              <a:rPr lang="en-US" sz="1800" dirty="0" err="1"/>
              <a:t>concern_binary</a:t>
            </a:r>
            <a:r>
              <a:rPr lang="en-US" sz="1800" dirty="0"/>
              <a:t> ~ </a:t>
            </a:r>
            <a:r>
              <a:rPr lang="en-US" sz="1800" dirty="0" err="1"/>
              <a:t>age_group</a:t>
            </a:r>
            <a:r>
              <a:rPr lang="en-US" sz="1800" dirty="0"/>
              <a:t> + </a:t>
            </a:r>
            <a:r>
              <a:rPr lang="en-US" sz="1800" dirty="0" err="1"/>
              <a:t>is_student</a:t>
            </a:r>
            <a:r>
              <a:rPr lang="en-US" sz="1800" dirty="0"/>
              <a:t>,                   family = binomial, data = data)</a:t>
            </a:r>
            <a:endParaRPr lang="en-IN" sz="1800" dirty="0"/>
          </a:p>
        </p:txBody>
      </p:sp>
      <p:sp>
        <p:nvSpPr>
          <p:cNvPr id="5" name="Google Shape;230;p28">
            <a:extLst>
              <a:ext uri="{FF2B5EF4-FFF2-40B4-BE49-F238E27FC236}">
                <a16:creationId xmlns:a16="http://schemas.microsoft.com/office/drawing/2014/main" id="{6FBDDC9F-DF1B-17C5-515F-A06CE780EEB1}"/>
              </a:ext>
            </a:extLst>
          </p:cNvPr>
          <p:cNvSpPr txBox="1"/>
          <p:nvPr/>
        </p:nvSpPr>
        <p:spPr>
          <a:xfrm>
            <a:off x="2448153" y="1678790"/>
            <a:ext cx="8411436" cy="30773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Model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A743D-74E8-FECE-1019-9BB4EFC81497}"/>
              </a:ext>
            </a:extLst>
          </p:cNvPr>
          <p:cNvSpPr txBox="1"/>
          <p:nvPr/>
        </p:nvSpPr>
        <p:spPr>
          <a:xfrm>
            <a:off x="2334071" y="2720714"/>
            <a:ext cx="9572263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Call:</a:t>
            </a:r>
          </a:p>
          <a:p>
            <a:r>
              <a:rPr lang="en-US" dirty="0"/>
              <a:t>  </a:t>
            </a:r>
            <a:r>
              <a:rPr lang="en-US" dirty="0" err="1"/>
              <a:t>glm</a:t>
            </a:r>
            <a:r>
              <a:rPr lang="en-US" dirty="0"/>
              <a:t>(formula = </a:t>
            </a:r>
            <a:r>
              <a:rPr lang="en-US" dirty="0" err="1"/>
              <a:t>concern_binary</a:t>
            </a:r>
            <a:r>
              <a:rPr lang="en-US" dirty="0"/>
              <a:t> ~ </a:t>
            </a:r>
            <a:r>
              <a:rPr lang="en-US" dirty="0" err="1"/>
              <a:t>age_group</a:t>
            </a:r>
            <a:r>
              <a:rPr lang="en-US" dirty="0"/>
              <a:t> + </a:t>
            </a:r>
            <a:r>
              <a:rPr lang="en-US" dirty="0" err="1"/>
              <a:t>is_student</a:t>
            </a:r>
            <a:r>
              <a:rPr lang="en-US" dirty="0"/>
              <a:t>, family = binomial,</a:t>
            </a:r>
          </a:p>
          <a:p>
            <a:r>
              <a:rPr lang="en-US" dirty="0"/>
              <a:t>      data = data)</a:t>
            </a:r>
          </a:p>
          <a:p>
            <a:endParaRPr lang="en-US" dirty="0"/>
          </a:p>
          <a:p>
            <a:r>
              <a:rPr lang="en-US" dirty="0"/>
              <a:t>Coefficients:</a:t>
            </a:r>
          </a:p>
          <a:p>
            <a:r>
              <a:rPr lang="en-US" dirty="0"/>
              <a:t>  Estimate Std. Error z value </a:t>
            </a:r>
            <a:r>
              <a:rPr lang="en-US" dirty="0" err="1"/>
              <a:t>Pr</a:t>
            </a:r>
            <a:r>
              <a:rPr lang="en-US" dirty="0"/>
              <a:t>(&gt;|z|)    </a:t>
            </a:r>
          </a:p>
          <a:p>
            <a:r>
              <a:rPr lang="en-US" dirty="0"/>
              <a:t>(Intercept)   5.0151     1.6287   3.079 0.002076 ** </a:t>
            </a:r>
          </a:p>
          <a:p>
            <a:r>
              <a:rPr lang="en-US" dirty="0"/>
              <a:t>  </a:t>
            </a:r>
            <a:r>
              <a:rPr lang="en-US" dirty="0" err="1"/>
              <a:t>age_group</a:t>
            </a:r>
            <a:r>
              <a:rPr lang="en-US" dirty="0"/>
              <a:t>    -1.7268     0.6137  -2.814 0.004897 ** </a:t>
            </a:r>
          </a:p>
          <a:p>
            <a:r>
              <a:rPr lang="en-US" dirty="0"/>
              <a:t>  </a:t>
            </a:r>
            <a:r>
              <a:rPr lang="en-US" dirty="0" err="1"/>
              <a:t>is_student</a:t>
            </a:r>
            <a:r>
              <a:rPr lang="en-US" dirty="0"/>
              <a:t>   -3.5396     1.0728  -3.299 0.000969 ***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4426D6-501A-3347-5465-255EE1DD1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071" y="5933403"/>
            <a:ext cx="9808058" cy="72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1842AD6-052B-E8ED-F4FD-9A4DF34C3A36}"/>
              </a:ext>
            </a:extLst>
          </p:cNvPr>
          <p:cNvSpPr/>
          <p:nvPr/>
        </p:nvSpPr>
        <p:spPr>
          <a:xfrm>
            <a:off x="7179811" y="3217202"/>
            <a:ext cx="4722471" cy="11632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Concern is depend on variable “ age group”  and category “ student”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DE09BA2-C65E-FC10-27B1-3D81E1395465}"/>
              </a:ext>
            </a:extLst>
          </p:cNvPr>
          <p:cNvSpPr/>
          <p:nvPr/>
        </p:nvSpPr>
        <p:spPr>
          <a:xfrm>
            <a:off x="5852576" y="3530990"/>
            <a:ext cx="1250066" cy="588251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912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0" y="2819283"/>
            <a:ext cx="12192000" cy="74034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Market Basket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8B6BB4D-36CF-649A-5DDB-D4B025EEF4D1}"/>
              </a:ext>
            </a:extLst>
          </p:cNvPr>
          <p:cNvSpPr/>
          <p:nvPr/>
        </p:nvSpPr>
        <p:spPr>
          <a:xfrm>
            <a:off x="4317357" y="4097438"/>
            <a:ext cx="3993266" cy="10301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Dependent Variable : “ Concern” </a:t>
            </a:r>
          </a:p>
        </p:txBody>
      </p:sp>
    </p:spTree>
    <p:extLst>
      <p:ext uri="{BB962C8B-B14F-4D97-AF65-F5344CB8AC3E}">
        <p14:creationId xmlns:p14="http://schemas.microsoft.com/office/powerpoint/2010/main" val="3499974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 how concerned are people about security on internet</a:t>
            </a:r>
            <a:endParaRPr lang="en-US" sz="2400" dirty="0"/>
          </a:p>
        </p:txBody>
      </p:sp>
      <p:sp>
        <p:nvSpPr>
          <p:cNvPr id="228" name="Google Shape;228;p28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30" name="Google Shape;230;p28"/>
          <p:cNvSpPr txBox="1"/>
          <p:nvPr/>
        </p:nvSpPr>
        <p:spPr>
          <a:xfrm>
            <a:off x="2095498" y="282346"/>
            <a:ext cx="9768554" cy="70784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Market Basket Analysis to find the rules that has right hand side as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Very much concerned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What are market basket analysis and the apriori algorithm? | by Yannawut  Kimnaruk | MLearning.ai | Medium">
            <a:extLst>
              <a:ext uri="{FF2B5EF4-FFF2-40B4-BE49-F238E27FC236}">
                <a16:creationId xmlns:a16="http://schemas.microsoft.com/office/drawing/2014/main" id="{2B12E07F-42FA-B595-63AF-C2EE3620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2" y="92562"/>
            <a:ext cx="1903650" cy="134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5C41A8-3B44-4E95-EC30-BFB7B3F7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388789"/>
              </p:ext>
            </p:extLst>
          </p:nvPr>
        </p:nvGraphicFramePr>
        <p:xfrm>
          <a:off x="2130147" y="1149014"/>
          <a:ext cx="9733905" cy="2242185"/>
        </p:xfrm>
        <a:graphic>
          <a:graphicData uri="http://schemas.openxmlformats.org/drawingml/2006/table">
            <a:tbl>
              <a:tblPr firstRow="1">
                <a:tableStyleId>{87D20402-B900-439C-8634-29CB13E15C0C}</a:tableStyleId>
              </a:tblPr>
              <a:tblGrid>
                <a:gridCol w="3104166">
                  <a:extLst>
                    <a:ext uri="{9D8B030D-6E8A-4147-A177-3AD203B41FA5}">
                      <a16:colId xmlns:a16="http://schemas.microsoft.com/office/drawing/2014/main" val="1804431155"/>
                    </a:ext>
                  </a:extLst>
                </a:gridCol>
                <a:gridCol w="2293650">
                  <a:extLst>
                    <a:ext uri="{9D8B030D-6E8A-4147-A177-3AD203B41FA5}">
                      <a16:colId xmlns:a16="http://schemas.microsoft.com/office/drawing/2014/main" val="2051363659"/>
                    </a:ext>
                  </a:extLst>
                </a:gridCol>
                <a:gridCol w="1143304">
                  <a:extLst>
                    <a:ext uri="{9D8B030D-6E8A-4147-A177-3AD203B41FA5}">
                      <a16:colId xmlns:a16="http://schemas.microsoft.com/office/drawing/2014/main" val="1781365577"/>
                    </a:ext>
                  </a:extLst>
                </a:gridCol>
                <a:gridCol w="1037623">
                  <a:extLst>
                    <a:ext uri="{9D8B030D-6E8A-4147-A177-3AD203B41FA5}">
                      <a16:colId xmlns:a16="http://schemas.microsoft.com/office/drawing/2014/main" val="4037262311"/>
                    </a:ext>
                  </a:extLst>
                </a:gridCol>
                <a:gridCol w="1241715">
                  <a:extLst>
                    <a:ext uri="{9D8B030D-6E8A-4147-A177-3AD203B41FA5}">
                      <a16:colId xmlns:a16="http://schemas.microsoft.com/office/drawing/2014/main" val="86580137"/>
                    </a:ext>
                  </a:extLst>
                </a:gridCol>
                <a:gridCol w="913447">
                  <a:extLst>
                    <a:ext uri="{9D8B030D-6E8A-4147-A177-3AD203B41FA5}">
                      <a16:colId xmlns:a16="http://schemas.microsoft.com/office/drawing/2014/main" val="562674931"/>
                    </a:ext>
                  </a:extLst>
                </a:gridCol>
              </a:tblGrid>
              <a:tr h="20136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</a:t>
                      </a:r>
                      <a:r>
                        <a:rPr lang="en-IN" sz="1600" u="none" strike="noStrike" dirty="0" err="1">
                          <a:effectLst/>
                        </a:rPr>
                        <a:t>lhs</a:t>
                      </a:r>
                      <a:r>
                        <a:rPr lang="en-IN" sz="1600" u="none" strike="noStrike" dirty="0">
                          <a:effectLst/>
                        </a:rPr>
                        <a:t>                        </a:t>
                      </a:r>
                      <a:endParaRPr lang="en-IN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</a:t>
                      </a:r>
                      <a:r>
                        <a:rPr lang="en-IN" sz="1600" u="none" strike="noStrike" dirty="0" err="1">
                          <a:effectLst/>
                        </a:rPr>
                        <a:t>rhs</a:t>
                      </a:r>
                      <a:r>
                        <a:rPr lang="en-IN" sz="1600" u="none" strike="noStrike" dirty="0">
                          <a:effectLst/>
                        </a:rPr>
                        <a:t>                             </a:t>
                      </a:r>
                      <a:endParaRPr lang="en-IN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support   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confidence 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coverage  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lift      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3643376"/>
                  </a:ext>
                </a:extLst>
              </a:tr>
              <a:tr h="452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{Age=Between 26 to 40}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=&gt; {Concern=Very much concerned}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0.2211538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0.8214286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0.2692308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1.472906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9182427"/>
                  </a:ext>
                </a:extLst>
              </a:tr>
              <a:tr h="45211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{Occupation=Service}   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=&gt; {Concern=Very much concerned}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0.3365385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0.7142857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0.4711538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1.280788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2543004"/>
                  </a:ext>
                </a:extLst>
              </a:tr>
              <a:tr h="452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{Age=Between 26 to 40,    Occupation=Service}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=&gt; {Concern=Very much concerned}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0.2211538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0.8214286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0.2692308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1.472906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8092443"/>
                  </a:ext>
                </a:extLst>
              </a:tr>
              <a:tr h="45211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{Gender:=Male,        Occupation=Service}     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=&gt; {Concern=Very much concerned}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0.2884615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0.7692308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0.3750000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1.379310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271338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8F2D0E82-865E-DD1D-95D0-62298AA36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380" y="3579043"/>
            <a:ext cx="7738904" cy="2822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548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/>
          <p:nvPr/>
        </p:nvSpPr>
        <p:spPr>
          <a:xfrm>
            <a:off x="-20320" y="0"/>
            <a:ext cx="20682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Introduction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1A33A-828A-1B3F-AE2D-892F3A33CC00}"/>
              </a:ext>
            </a:extLst>
          </p:cNvPr>
          <p:cNvSpPr txBox="1"/>
          <p:nvPr/>
        </p:nvSpPr>
        <p:spPr>
          <a:xfrm>
            <a:off x="2067622" y="89418"/>
            <a:ext cx="9981623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Inferences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27175-1874-B4DC-20DD-A22D27D114D2}"/>
              </a:ext>
            </a:extLst>
          </p:cNvPr>
          <p:cNvSpPr txBox="1"/>
          <p:nvPr/>
        </p:nvSpPr>
        <p:spPr>
          <a:xfrm>
            <a:off x="2067622" y="765619"/>
            <a:ext cx="9981623" cy="23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IN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Understand safety perception variation by age groups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IN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Uncover online services usage patterns (payment, purchases, learning)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IN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Control measures against cyber security threat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IN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Usage of advance technology for safe online transactions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49505-F8F2-2EEF-7BE8-7E3DB816DCE8}"/>
              </a:ext>
            </a:extLst>
          </p:cNvPr>
          <p:cNvSpPr txBox="1"/>
          <p:nvPr/>
        </p:nvSpPr>
        <p:spPr>
          <a:xfrm>
            <a:off x="2067622" y="2730870"/>
            <a:ext cx="9981623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Expected Outcomes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B3C1F0-1B62-A4E8-2310-8CEC2F659311}"/>
              </a:ext>
            </a:extLst>
          </p:cNvPr>
          <p:cNvSpPr txBox="1"/>
          <p:nvPr/>
        </p:nvSpPr>
        <p:spPr>
          <a:xfrm>
            <a:off x="2067622" y="3261748"/>
            <a:ext cx="9981623" cy="1915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Insights into online transaction adoption factors and safety perceptions of users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Design strategies for e-services providers, network protecting tools and software providers, policymakers, and businesses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FB71BE-634D-5204-8007-B48642E6E3C5}"/>
              </a:ext>
            </a:extLst>
          </p:cNvPr>
          <p:cNvSpPr txBox="1"/>
          <p:nvPr/>
        </p:nvSpPr>
        <p:spPr>
          <a:xfrm>
            <a:off x="2067622" y="4726177"/>
            <a:ext cx="9981623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Collection and Confidentiality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B058E-8F41-3EE9-BBEB-F48A2A7CB38A}"/>
              </a:ext>
            </a:extLst>
          </p:cNvPr>
          <p:cNvSpPr txBox="1"/>
          <p:nvPr/>
        </p:nvSpPr>
        <p:spPr>
          <a:xfrm>
            <a:off x="2210377" y="5372321"/>
            <a:ext cx="9981623" cy="1454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IN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Survey distributed with privacy and security considerations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IN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Voluntary participation with informed consent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IN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Data anonymized and aggregated for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2970107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 lang="en-US" sz="2400"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39" name="Google Shape;239;p29"/>
          <p:cNvSpPr txBox="1"/>
          <p:nvPr/>
        </p:nvSpPr>
        <p:spPr>
          <a:xfrm>
            <a:off x="2620921" y="3228198"/>
            <a:ext cx="7715272" cy="701690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Analysis : </a:t>
            </a:r>
            <a:endParaRPr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834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0" y="2819283"/>
            <a:ext cx="12192000" cy="74034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Market Basket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8B6BB4D-36CF-649A-5DDB-D4B025EEF4D1}"/>
              </a:ext>
            </a:extLst>
          </p:cNvPr>
          <p:cNvSpPr/>
          <p:nvPr/>
        </p:nvSpPr>
        <p:spPr>
          <a:xfrm>
            <a:off x="4317357" y="4097438"/>
            <a:ext cx="3993266" cy="10301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Dependent Variable : “ Fraud Awareness” </a:t>
            </a:r>
          </a:p>
        </p:txBody>
      </p:sp>
    </p:spTree>
    <p:extLst>
      <p:ext uri="{BB962C8B-B14F-4D97-AF65-F5344CB8AC3E}">
        <p14:creationId xmlns:p14="http://schemas.microsoft.com/office/powerpoint/2010/main" val="1944939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 how are people not  Fraud Aware</a:t>
            </a:r>
            <a:endParaRPr lang="en-US" sz="2400" dirty="0"/>
          </a:p>
        </p:txBody>
      </p:sp>
      <p:sp>
        <p:nvSpPr>
          <p:cNvPr id="228" name="Google Shape;228;p28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30" name="Google Shape;230;p28"/>
          <p:cNvSpPr txBox="1"/>
          <p:nvPr/>
        </p:nvSpPr>
        <p:spPr>
          <a:xfrm>
            <a:off x="2095497" y="27703"/>
            <a:ext cx="9629656" cy="6462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Using Market Basket Analysis to find the rules that has right hand side as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tx1"/>
                </a:solidFill>
              </a:rPr>
              <a:t>fraud_awareness</a:t>
            </a:r>
            <a:r>
              <a:rPr lang="en-US" sz="1800" dirty="0">
                <a:solidFill>
                  <a:schemeClr val="tx1"/>
                </a:solidFill>
              </a:rPr>
              <a:t> = No</a:t>
            </a:r>
            <a:endParaRPr sz="18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What are market basket analysis and the apriori algorithm? | by Yannawut  Kimnaruk | MLearning.ai | Medium">
            <a:extLst>
              <a:ext uri="{FF2B5EF4-FFF2-40B4-BE49-F238E27FC236}">
                <a16:creationId xmlns:a16="http://schemas.microsoft.com/office/drawing/2014/main" id="{2B12E07F-42FA-B595-63AF-C2EE3620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93" y="185196"/>
            <a:ext cx="1508567" cy="106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677A18E-AA8F-3351-8D8D-A4979D39A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976286"/>
              </p:ext>
            </p:extLst>
          </p:nvPr>
        </p:nvGraphicFramePr>
        <p:xfrm>
          <a:off x="2242155" y="719127"/>
          <a:ext cx="9482998" cy="5689614"/>
        </p:xfrm>
        <a:graphic>
          <a:graphicData uri="http://schemas.openxmlformats.org/drawingml/2006/table">
            <a:tbl>
              <a:tblPr firstRow="1">
                <a:tableStyleId>{87D20402-B900-439C-8634-29CB13E15C0C}</a:tableStyleId>
              </a:tblPr>
              <a:tblGrid>
                <a:gridCol w="3938726">
                  <a:extLst>
                    <a:ext uri="{9D8B030D-6E8A-4147-A177-3AD203B41FA5}">
                      <a16:colId xmlns:a16="http://schemas.microsoft.com/office/drawing/2014/main" val="892647595"/>
                    </a:ext>
                  </a:extLst>
                </a:gridCol>
                <a:gridCol w="2295892">
                  <a:extLst>
                    <a:ext uri="{9D8B030D-6E8A-4147-A177-3AD203B41FA5}">
                      <a16:colId xmlns:a16="http://schemas.microsoft.com/office/drawing/2014/main" val="3179857202"/>
                    </a:ext>
                  </a:extLst>
                </a:gridCol>
                <a:gridCol w="1274680">
                  <a:extLst>
                    <a:ext uri="{9D8B030D-6E8A-4147-A177-3AD203B41FA5}">
                      <a16:colId xmlns:a16="http://schemas.microsoft.com/office/drawing/2014/main" val="509319504"/>
                    </a:ext>
                  </a:extLst>
                </a:gridCol>
                <a:gridCol w="986850">
                  <a:extLst>
                    <a:ext uri="{9D8B030D-6E8A-4147-A177-3AD203B41FA5}">
                      <a16:colId xmlns:a16="http://schemas.microsoft.com/office/drawing/2014/main" val="2773929115"/>
                    </a:ext>
                  </a:extLst>
                </a:gridCol>
                <a:gridCol w="986850">
                  <a:extLst>
                    <a:ext uri="{9D8B030D-6E8A-4147-A177-3AD203B41FA5}">
                      <a16:colId xmlns:a16="http://schemas.microsoft.com/office/drawing/2014/main" val="3155397826"/>
                    </a:ext>
                  </a:extLst>
                </a:gridCol>
              </a:tblGrid>
              <a:tr h="35886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</a:t>
                      </a:r>
                      <a:r>
                        <a:rPr lang="en-IN" sz="1400" u="none" strike="noStrike" dirty="0" err="1">
                          <a:effectLst/>
                        </a:rPr>
                        <a:t>lhs</a:t>
                      </a:r>
                      <a:r>
                        <a:rPr lang="en-IN" sz="1400" u="none" strike="noStrike" dirty="0">
                          <a:effectLst/>
                        </a:rPr>
                        <a:t>                     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rhs              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support 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confidence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lift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3214180736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------------------------------------------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-----------------------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--------------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------------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-----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397233133"/>
                  </a:ext>
                </a:extLst>
              </a:tr>
              <a:tr h="4652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{</a:t>
                      </a:r>
                      <a:r>
                        <a:rPr lang="en-IN" sz="1400" u="none" strike="noStrike" dirty="0" err="1">
                          <a:effectLst/>
                        </a:rPr>
                        <a:t>information_security_knowledge</a:t>
                      </a:r>
                      <a:r>
                        <a:rPr lang="en-IN" sz="1400" u="none" strike="noStrike" dirty="0">
                          <a:effectLst/>
                        </a:rPr>
                        <a:t>=No,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</a:t>
                      </a:r>
                      <a:r>
                        <a:rPr lang="en-IN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{</a:t>
                      </a:r>
                      <a:r>
                        <a:rPr lang="en-IN" sz="14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fraud_awareness</a:t>
                      </a:r>
                      <a:r>
                        <a:rPr lang="en-IN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=No}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0.02884615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400204180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</a:t>
                      </a:r>
                      <a:r>
                        <a:rPr lang="en-IN" sz="1400" u="none" strike="noStrike" dirty="0" err="1">
                          <a:effectLst/>
                        </a:rPr>
                        <a:t>data_backup</a:t>
                      </a:r>
                      <a:r>
                        <a:rPr lang="en-IN" sz="1400" u="none" strike="noStrike" dirty="0">
                          <a:effectLst/>
                        </a:rPr>
                        <a:t>=No,         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      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323752480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</a:t>
                      </a:r>
                      <a:r>
                        <a:rPr lang="en-IN" sz="1400" u="none" strike="noStrike" dirty="0" err="1">
                          <a:effectLst/>
                        </a:rPr>
                        <a:t>two_factor</a:t>
                      </a:r>
                      <a:r>
                        <a:rPr lang="en-IN" sz="1400" u="none" strike="noStrike" dirty="0">
                          <a:effectLst/>
                        </a:rPr>
                        <a:t>=No,          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      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3844708748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Gender:=Female}         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      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4160951518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------------------------------------------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-----------------------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--------------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------------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-----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3355345750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{</a:t>
                      </a:r>
                      <a:r>
                        <a:rPr lang="en-IN" sz="1400" u="none" strike="noStrike" dirty="0" err="1">
                          <a:effectLst/>
                        </a:rPr>
                        <a:t>public_network</a:t>
                      </a:r>
                      <a:r>
                        <a:rPr lang="en-IN" sz="1400" u="none" strike="noStrike" dirty="0">
                          <a:effectLst/>
                        </a:rPr>
                        <a:t>=Yes, sometimes,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</a:t>
                      </a:r>
                      <a:r>
                        <a:rPr lang="en-IN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{</a:t>
                      </a:r>
                      <a:r>
                        <a:rPr lang="en-IN" sz="14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fraud_awareness</a:t>
                      </a:r>
                      <a:r>
                        <a:rPr lang="en-IN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=No}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0.02884615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2204237403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</a:t>
                      </a:r>
                      <a:r>
                        <a:rPr lang="en-IN" sz="1400" u="none" strike="noStrike" dirty="0" err="1">
                          <a:effectLst/>
                        </a:rPr>
                        <a:t>data_backup</a:t>
                      </a:r>
                      <a:r>
                        <a:rPr lang="en-IN" sz="1400" u="none" strike="noStrike" dirty="0">
                          <a:effectLst/>
                        </a:rPr>
                        <a:t>=No,         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      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36781924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</a:t>
                      </a:r>
                      <a:r>
                        <a:rPr lang="en-IN" sz="1400" u="none" strike="noStrike" dirty="0" err="1">
                          <a:effectLst/>
                        </a:rPr>
                        <a:t>two_factor</a:t>
                      </a:r>
                      <a:r>
                        <a:rPr lang="en-IN" sz="1400" u="none" strike="noStrike" dirty="0">
                          <a:effectLst/>
                        </a:rPr>
                        <a:t>=No,          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      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4027101443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Gender:=Female}         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      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4217384885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------------------------------------------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-----------------------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--------------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------------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-----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2422336288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{</a:t>
                      </a:r>
                      <a:r>
                        <a:rPr lang="en-IN" sz="1400" u="none" strike="noStrike" dirty="0" err="1">
                          <a:effectLst/>
                        </a:rPr>
                        <a:t>transaction_method</a:t>
                      </a:r>
                      <a:r>
                        <a:rPr lang="en-IN" sz="1400" u="none" strike="noStrike" dirty="0">
                          <a:effectLst/>
                        </a:rPr>
                        <a:t>=UPI,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</a:t>
                      </a:r>
                      <a:r>
                        <a:rPr lang="en-IN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{</a:t>
                      </a:r>
                      <a:r>
                        <a:rPr lang="en-IN" sz="14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fraud_awareness</a:t>
                      </a:r>
                      <a:r>
                        <a:rPr lang="en-IN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=No}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0.02884615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3844829729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</a:t>
                      </a:r>
                      <a:r>
                        <a:rPr lang="en-IN" sz="1400" u="none" strike="noStrike" dirty="0" err="1">
                          <a:effectLst/>
                        </a:rPr>
                        <a:t>data_backup</a:t>
                      </a:r>
                      <a:r>
                        <a:rPr lang="en-IN" sz="1400" u="none" strike="noStrike" dirty="0">
                          <a:effectLst/>
                        </a:rPr>
                        <a:t>=No,         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2975661594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</a:t>
                      </a:r>
                      <a:r>
                        <a:rPr lang="en-IN" sz="1400" u="none" strike="noStrike" dirty="0" err="1">
                          <a:effectLst/>
                        </a:rPr>
                        <a:t>two_factor</a:t>
                      </a:r>
                      <a:r>
                        <a:rPr lang="en-IN" sz="1400" u="none" strike="noStrike" dirty="0">
                          <a:effectLst/>
                        </a:rPr>
                        <a:t>=No,          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      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1329629338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Gender:=Female}         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      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3265708745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------------------------------------------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-----------------------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--------------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------------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-----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3697071532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{</a:t>
                      </a:r>
                      <a:r>
                        <a:rPr lang="en-IN" sz="1400" u="none" strike="noStrike" dirty="0" err="1">
                          <a:effectLst/>
                        </a:rPr>
                        <a:t>transaction_method</a:t>
                      </a:r>
                      <a:r>
                        <a:rPr lang="en-IN" sz="1400" u="none" strike="noStrike" dirty="0">
                          <a:effectLst/>
                        </a:rPr>
                        <a:t>=UPI,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</a:t>
                      </a:r>
                      <a:r>
                        <a:rPr lang="en-IN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{</a:t>
                      </a:r>
                      <a:r>
                        <a:rPr lang="en-IN" sz="14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fraud_awareness</a:t>
                      </a:r>
                      <a:r>
                        <a:rPr lang="en-IN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=No}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0.02884615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3765287714"/>
                  </a:ext>
                </a:extLst>
              </a:tr>
              <a:tr h="4652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</a:t>
                      </a:r>
                      <a:r>
                        <a:rPr lang="en-IN" sz="1400" u="none" strike="noStrike" dirty="0" err="1">
                          <a:effectLst/>
                        </a:rPr>
                        <a:t>information_security_knowledge</a:t>
                      </a:r>
                      <a:r>
                        <a:rPr lang="en-IN" sz="1400" u="none" strike="noStrike" dirty="0">
                          <a:effectLst/>
                        </a:rPr>
                        <a:t>=No,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      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4259903375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</a:t>
                      </a:r>
                      <a:r>
                        <a:rPr lang="en-IN" sz="1400" u="none" strike="noStrike" dirty="0" err="1">
                          <a:effectLst/>
                        </a:rPr>
                        <a:t>data_backup</a:t>
                      </a:r>
                      <a:r>
                        <a:rPr lang="en-IN" sz="1400" u="none" strike="noStrike" dirty="0">
                          <a:effectLst/>
                        </a:rPr>
                        <a:t>=No,         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      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3251411063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two_factor=No,                      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      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3987716547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Gender:=Female}                     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      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1116779942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------------------------------------------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-----------------------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--------------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------------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-----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133040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772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 how are people not  Fraud Aware</a:t>
            </a:r>
            <a:endParaRPr lang="en-US" sz="2400"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39" name="Google Shape;239;p29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9DD46C-E1B7-6FC4-B6A4-5BCE272A0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927" y="1282845"/>
            <a:ext cx="9707273" cy="3530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632C8AB-56AC-12FF-339E-536AA2D19C87}"/>
              </a:ext>
            </a:extLst>
          </p:cNvPr>
          <p:cNvSpPr/>
          <p:nvPr/>
        </p:nvSpPr>
        <p:spPr>
          <a:xfrm>
            <a:off x="7183148" y="3062850"/>
            <a:ext cx="1462088" cy="286233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 how are people not  Fraud Aware</a:t>
            </a:r>
            <a:endParaRPr lang="en-US" sz="2400"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39" name="Google Shape;239;p29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40" name="Google Shape;240;p29"/>
          <p:cNvSpPr txBox="1"/>
          <p:nvPr/>
        </p:nvSpPr>
        <p:spPr>
          <a:xfrm>
            <a:off x="2257063" y="260506"/>
            <a:ext cx="969958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defTabSz="914400" eaLnBrk="1" latinLnBrk="0" hangingPunct="1"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defTabSz="914400" eaLnBrk="1" latinLnBrk="0" hangingPunct="1"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Market basket analysis Using Language R</a:t>
            </a:r>
            <a:endParaRPr dirty="0"/>
          </a:p>
          <a:p>
            <a:endParaRPr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 err="1">
                <a:highlight>
                  <a:srgbClr val="00FF00"/>
                </a:highlight>
                <a:sym typeface="Ubuntu Mono"/>
              </a:rPr>
              <a:t>information_security_knowledge</a:t>
            </a:r>
            <a:r>
              <a:rPr lang="en-US" dirty="0">
                <a:highlight>
                  <a:srgbClr val="00FF00"/>
                </a:highlight>
                <a:sym typeface="Ubuntu Mono"/>
              </a:rPr>
              <a:t>=No</a:t>
            </a:r>
            <a:endParaRPr dirty="0">
              <a:highlight>
                <a:srgbClr val="00FF00"/>
              </a:highlight>
              <a:sym typeface="Calibri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dirty="0" err="1">
                <a:highlight>
                  <a:srgbClr val="00FF00"/>
                </a:highlight>
                <a:sym typeface="Ubuntu Mono"/>
              </a:rPr>
              <a:t>data_backup</a:t>
            </a:r>
            <a:r>
              <a:rPr lang="en-US" dirty="0">
                <a:highlight>
                  <a:srgbClr val="00FF00"/>
                </a:highlight>
                <a:sym typeface="Ubuntu Mono"/>
              </a:rPr>
              <a:t>=No</a:t>
            </a:r>
            <a:endParaRPr dirty="0">
              <a:highlight>
                <a:srgbClr val="00FF00"/>
              </a:highlight>
              <a:sym typeface="Calibri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dirty="0" err="1">
                <a:highlight>
                  <a:srgbClr val="00FF00"/>
                </a:highlight>
                <a:sym typeface="Ubuntu Mono"/>
              </a:rPr>
              <a:t>two_factor</a:t>
            </a:r>
            <a:r>
              <a:rPr lang="en-US" dirty="0">
                <a:highlight>
                  <a:srgbClr val="00FF00"/>
                </a:highlight>
                <a:sym typeface="Ubuntu Mono"/>
              </a:rPr>
              <a:t>=No</a:t>
            </a:r>
            <a:endParaRPr dirty="0">
              <a:highlight>
                <a:srgbClr val="00FF00"/>
              </a:highlight>
              <a:sym typeface="Calibri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highlight>
                  <a:srgbClr val="00FF00"/>
                </a:highlight>
                <a:sym typeface="Ubuntu Mono"/>
              </a:rPr>
              <a:t>Gender:=Female</a:t>
            </a:r>
            <a:endParaRPr dirty="0">
              <a:highlight>
                <a:srgbClr val="00FF00"/>
              </a:highlight>
              <a:sym typeface="Calibri"/>
            </a:endParaRPr>
          </a:p>
          <a:p>
            <a:endParaRPr lang="en-US" dirty="0">
              <a:sym typeface="Quattrocento Sans"/>
            </a:endParaRPr>
          </a:p>
          <a:p>
            <a:r>
              <a:rPr lang="en-US" dirty="0">
                <a:sym typeface="Quattrocento Sans"/>
              </a:rPr>
              <a:t>The rules suggest a strong association between the specified conditions in the </a:t>
            </a:r>
            <a:r>
              <a:rPr lang="en-US" dirty="0" err="1">
                <a:sym typeface="Quattrocento Sans"/>
              </a:rPr>
              <a:t>lhs</a:t>
            </a:r>
            <a:r>
              <a:rPr lang="en-US" dirty="0">
                <a:sym typeface="Quattrocento Sans"/>
              </a:rPr>
              <a:t> and the absence of fraud awareness (</a:t>
            </a:r>
            <a:r>
              <a:rPr lang="en-US" dirty="0" err="1">
                <a:sym typeface="Ubuntu Mono"/>
              </a:rPr>
              <a:t>fraud_awareness</a:t>
            </a:r>
            <a:r>
              <a:rPr lang="en-US" dirty="0">
                <a:sym typeface="Ubuntu Mono"/>
              </a:rPr>
              <a:t>=No</a:t>
            </a:r>
            <a:r>
              <a:rPr lang="en-US" dirty="0">
                <a:sym typeface="Quattrocento Sans"/>
              </a:rPr>
              <a:t>).</a:t>
            </a:r>
            <a:endParaRPr dirty="0">
              <a:sym typeface="Calibri"/>
            </a:endParaRPr>
          </a:p>
          <a:p>
            <a:endParaRPr lang="en-US" dirty="0">
              <a:sym typeface="Quattrocento Sans"/>
            </a:endParaRPr>
          </a:p>
          <a:p>
            <a:r>
              <a:rPr lang="en-US" dirty="0">
                <a:sym typeface="Quattrocento Sans"/>
              </a:rPr>
              <a:t>Factors which predicts No Awareness about Cyber Frauds are</a:t>
            </a:r>
          </a:p>
          <a:p>
            <a:endParaRPr lang="en-US" dirty="0">
              <a:sym typeface="Quattrocento Sans"/>
            </a:endParaRPr>
          </a:p>
          <a:p>
            <a:endParaRPr lang="en-US" dirty="0">
              <a:sym typeface="Quattrocento Sans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Quattrocento Sans"/>
              </a:rPr>
              <a:t>lack of information security knowledge,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Quattrocento Sans"/>
              </a:rPr>
              <a:t>no data backup,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Quattrocento Sans"/>
              </a:rPr>
              <a:t>no two-factor authentication,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Quattrocento Sans"/>
              </a:rPr>
              <a:t>and are female, </a:t>
            </a:r>
          </a:p>
          <a:p>
            <a:endParaRPr lang="en-US" dirty="0">
              <a:sym typeface="Quattrocento Sans"/>
            </a:endParaRPr>
          </a:p>
          <a:p>
            <a:r>
              <a:rPr lang="en-US" dirty="0">
                <a:sym typeface="Quattrocento Sans"/>
              </a:rPr>
              <a:t>they are highly likely to not have fraud awareness.</a:t>
            </a:r>
            <a:endParaRPr dirty="0">
              <a:sym typeface="Calibri"/>
            </a:endParaRPr>
          </a:p>
          <a:p>
            <a:endParaRPr lang="en-US" dirty="0">
              <a:sym typeface="Quattrocento Sans"/>
            </a:endParaRPr>
          </a:p>
          <a:p>
            <a:r>
              <a:rPr lang="en-US" dirty="0">
                <a:sym typeface="Quattrocento Sans"/>
              </a:rPr>
              <a:t>The rules have high confidence, indicating a strong predictive power for the absence of fraud awareness given the specified conditions.</a:t>
            </a:r>
            <a:endParaRPr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1185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 lang="en-US" sz="2400"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39" name="Google Shape;239;p29"/>
          <p:cNvSpPr txBox="1"/>
          <p:nvPr/>
        </p:nvSpPr>
        <p:spPr>
          <a:xfrm>
            <a:off x="2620921" y="3228198"/>
            <a:ext cx="7715272" cy="701690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Analysis : </a:t>
            </a:r>
            <a:endParaRPr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0682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0" y="2819283"/>
            <a:ext cx="12192000" cy="74034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Random Forest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8B6BB4D-36CF-649A-5DDB-D4B025EEF4D1}"/>
              </a:ext>
            </a:extLst>
          </p:cNvPr>
          <p:cNvSpPr/>
          <p:nvPr/>
        </p:nvSpPr>
        <p:spPr>
          <a:xfrm>
            <a:off x="4317357" y="4097438"/>
            <a:ext cx="3993266" cy="10301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Dependent Variable : “ Fraud Awareness” </a:t>
            </a:r>
          </a:p>
        </p:txBody>
      </p:sp>
    </p:spTree>
    <p:extLst>
      <p:ext uri="{BB962C8B-B14F-4D97-AF65-F5344CB8AC3E}">
        <p14:creationId xmlns:p14="http://schemas.microsoft.com/office/powerpoint/2010/main" val="1690894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 how are people not  Fraud Aware</a:t>
            </a:r>
            <a:endParaRPr lang="en-US" sz="2400" dirty="0"/>
          </a:p>
        </p:txBody>
      </p:sp>
      <p:sp>
        <p:nvSpPr>
          <p:cNvPr id="228" name="Google Shape;228;p28"/>
          <p:cNvSpPr txBox="1"/>
          <p:nvPr/>
        </p:nvSpPr>
        <p:spPr>
          <a:xfrm>
            <a:off x="3037609" y="3292811"/>
            <a:ext cx="902955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3037609" y="3292811"/>
            <a:ext cx="902955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30" name="Google Shape;230;p28"/>
          <p:cNvSpPr txBox="1"/>
          <p:nvPr/>
        </p:nvSpPr>
        <p:spPr>
          <a:xfrm>
            <a:off x="2095497" y="62428"/>
            <a:ext cx="9957116" cy="70784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Random Forest Method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fraud_awareness</a:t>
            </a:r>
            <a:r>
              <a:rPr lang="en-US" sz="2000" dirty="0"/>
              <a:t>=No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 descr="What Is Random Forest? A Complete Guide | Built In">
            <a:extLst>
              <a:ext uri="{FF2B5EF4-FFF2-40B4-BE49-F238E27FC236}">
                <a16:creationId xmlns:a16="http://schemas.microsoft.com/office/drawing/2014/main" id="{C0C36A41-0D1C-B98E-3D80-C466BE26C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1" y="226718"/>
            <a:ext cx="1856632" cy="103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230;p28">
            <a:extLst>
              <a:ext uri="{FF2B5EF4-FFF2-40B4-BE49-F238E27FC236}">
                <a16:creationId xmlns:a16="http://schemas.microsoft.com/office/drawing/2014/main" id="{061618D8-8A42-C059-C1D6-BB3A139AECC8}"/>
              </a:ext>
            </a:extLst>
          </p:cNvPr>
          <p:cNvSpPr txBox="1"/>
          <p:nvPr/>
        </p:nvSpPr>
        <p:spPr>
          <a:xfrm>
            <a:off x="2110049" y="952997"/>
            <a:ext cx="9957116" cy="480127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Explanatory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Varialb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les</a:t>
            </a: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/>
              <a:t>doing_transaction</a:t>
            </a:r>
            <a:endParaRPr lang="en-US" sz="18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/>
              <a:t>transaction_method</a:t>
            </a:r>
            <a:endParaRPr lang="en-US" sz="18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concerned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/>
              <a:t>os_update</a:t>
            </a:r>
            <a:endParaRPr lang="en-US" sz="18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/>
              <a:t>public_network</a:t>
            </a:r>
            <a:endParaRPr lang="en-US" sz="18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/>
              <a:t>information_security_knowledge</a:t>
            </a:r>
            <a:endParaRPr lang="en-US" sz="18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/>
              <a:t>data_backup</a:t>
            </a:r>
            <a:endParaRPr lang="en-US" sz="18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/>
              <a:t>data_backup_scheule</a:t>
            </a:r>
            <a:endParaRPr lang="en-US" sz="18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/>
              <a:t>network_security</a:t>
            </a:r>
            <a:endParaRPr lang="en-US" sz="18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/>
              <a:t>lost_money</a:t>
            </a:r>
            <a:endParaRPr lang="en-US" sz="18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/>
              <a:t>two_factor</a:t>
            </a:r>
            <a:endParaRPr lang="en-US" sz="18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gender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Age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Education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Occupation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income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30;p28">
            <a:extLst>
              <a:ext uri="{FF2B5EF4-FFF2-40B4-BE49-F238E27FC236}">
                <a16:creationId xmlns:a16="http://schemas.microsoft.com/office/drawing/2014/main" id="{2FDFECF0-27A5-9740-8E0A-9E57BE322EEE}"/>
              </a:ext>
            </a:extLst>
          </p:cNvPr>
          <p:cNvSpPr txBox="1"/>
          <p:nvPr/>
        </p:nvSpPr>
        <p:spPr>
          <a:xfrm>
            <a:off x="2149423" y="5869539"/>
            <a:ext cx="9957116" cy="92328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 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 of variable 4 ~ SQRT(16)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smote to upsi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ze data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2554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 how are people not  Fraud Aware</a:t>
            </a:r>
            <a:endParaRPr lang="en-US" sz="2400" dirty="0"/>
          </a:p>
        </p:txBody>
      </p:sp>
      <p:sp>
        <p:nvSpPr>
          <p:cNvPr id="228" name="Google Shape;228;p28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pic>
        <p:nvPicPr>
          <p:cNvPr id="3074" name="Picture 2" descr="What Is Random Forest? A Complete Guide | Built In">
            <a:extLst>
              <a:ext uri="{FF2B5EF4-FFF2-40B4-BE49-F238E27FC236}">
                <a16:creationId xmlns:a16="http://schemas.microsoft.com/office/drawing/2014/main" id="{C0C36A41-0D1C-B98E-3D80-C466BE26C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1" y="121746"/>
            <a:ext cx="1873372" cy="104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448C8B-8B3D-B34B-BEAA-4B837126B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286" y="196016"/>
            <a:ext cx="9630746" cy="6465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0" name="Google Shape;230;p28"/>
          <p:cNvSpPr txBox="1"/>
          <p:nvPr/>
        </p:nvSpPr>
        <p:spPr>
          <a:xfrm>
            <a:off x="8958805" y="1560828"/>
            <a:ext cx="2476984" cy="1200288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100% Accuracy to predict Fraud Awareness on train, testing, all data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321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0" y="2819283"/>
            <a:ext cx="12192000" cy="74034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Market Basket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8B6BB4D-36CF-649A-5DDB-D4B025EEF4D1}"/>
              </a:ext>
            </a:extLst>
          </p:cNvPr>
          <p:cNvSpPr/>
          <p:nvPr/>
        </p:nvSpPr>
        <p:spPr>
          <a:xfrm>
            <a:off x="4317357" y="4097438"/>
            <a:ext cx="3993266" cy="10301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Dependent Variable :  </a:t>
            </a:r>
          </a:p>
          <a:p>
            <a:pPr algn="ctr"/>
            <a:r>
              <a:rPr lang="en-IN" sz="2400" dirty="0"/>
              <a:t>“ eLearning Platform” </a:t>
            </a:r>
          </a:p>
        </p:txBody>
      </p:sp>
    </p:spTree>
    <p:extLst>
      <p:ext uri="{BB962C8B-B14F-4D97-AF65-F5344CB8AC3E}">
        <p14:creationId xmlns:p14="http://schemas.microsoft.com/office/powerpoint/2010/main" val="124288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p4"/>
          <p:cNvGrpSpPr/>
          <p:nvPr/>
        </p:nvGrpSpPr>
        <p:grpSpPr>
          <a:xfrm>
            <a:off x="2674500" y="724564"/>
            <a:ext cx="9060300" cy="5436749"/>
            <a:chOff x="545518" y="4898"/>
            <a:chExt cx="8280837" cy="4693630"/>
          </a:xfrm>
        </p:grpSpPr>
        <p:sp>
          <p:nvSpPr>
            <p:cNvPr id="169" name="Google Shape;169;p4"/>
            <p:cNvSpPr/>
            <p:nvPr/>
          </p:nvSpPr>
          <p:spPr>
            <a:xfrm>
              <a:off x="2937023" y="677169"/>
              <a:ext cx="519860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5593CB"/>
              </a:solidFill>
              <a:prstDash val="solid"/>
              <a:miter lim="800000"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"/>
            <p:cNvSpPr txBox="1"/>
            <p:nvPr/>
          </p:nvSpPr>
          <p:spPr>
            <a:xfrm>
              <a:off x="3183192" y="720137"/>
              <a:ext cx="27523" cy="55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545518" y="4898"/>
              <a:ext cx="2393305" cy="1435983"/>
            </a:xfrm>
            <a:prstGeom prst="rect">
              <a:avLst/>
            </a:prstGeom>
            <a:solidFill>
              <a:srgbClr val="41709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"/>
            <p:cNvSpPr txBox="1"/>
            <p:nvPr/>
          </p:nvSpPr>
          <p:spPr>
            <a:xfrm>
              <a:off x="545518" y="4898"/>
              <a:ext cx="2393305" cy="14359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Define research Questions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5880789" y="677169"/>
              <a:ext cx="519860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74A3D2"/>
              </a:solidFill>
              <a:prstDash val="solid"/>
              <a:miter lim="800000"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"/>
            <p:cNvSpPr txBox="1"/>
            <p:nvPr/>
          </p:nvSpPr>
          <p:spPr>
            <a:xfrm>
              <a:off x="6126958" y="720137"/>
              <a:ext cx="27523" cy="55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3489284" y="4898"/>
              <a:ext cx="2393305" cy="1435983"/>
            </a:xfrm>
            <a:prstGeom prst="rect">
              <a:avLst/>
            </a:prstGeom>
            <a:solidFill>
              <a:srgbClr val="5287B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4"/>
            <p:cNvSpPr txBox="1"/>
            <p:nvPr/>
          </p:nvSpPr>
          <p:spPr>
            <a:xfrm>
              <a:off x="3489284" y="4898"/>
              <a:ext cx="2393305" cy="14359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Collection (Ahmedabad Geography)</a:t>
              </a:r>
              <a:endParaRPr sz="2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1742170" y="1439081"/>
              <a:ext cx="5887532" cy="51986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3947"/>
                  </a:lnTo>
                  <a:lnTo>
                    <a:pt x="0" y="63947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rgbClr val="93B5DB"/>
              </a:solidFill>
              <a:prstDash val="solid"/>
              <a:miter lim="800000"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"/>
            <p:cNvSpPr txBox="1"/>
            <p:nvPr/>
          </p:nvSpPr>
          <p:spPr>
            <a:xfrm>
              <a:off x="4538106" y="1696259"/>
              <a:ext cx="295660" cy="55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6433050" y="4898"/>
              <a:ext cx="2393305" cy="1435983"/>
            </a:xfrm>
            <a:prstGeom prst="rect">
              <a:avLst/>
            </a:prstGeom>
            <a:solidFill>
              <a:srgbClr val="749DC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"/>
            <p:cNvSpPr txBox="1"/>
            <p:nvPr/>
          </p:nvSpPr>
          <p:spPr>
            <a:xfrm>
              <a:off x="6433050" y="4898"/>
              <a:ext cx="2393305" cy="14359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Normalization</a:t>
              </a:r>
              <a:endParaRPr sz="2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2937023" y="2663613"/>
              <a:ext cx="519860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B2C9E5"/>
              </a:solidFill>
              <a:prstDash val="solid"/>
              <a:miter lim="800000"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"/>
            <p:cNvSpPr txBox="1"/>
            <p:nvPr/>
          </p:nvSpPr>
          <p:spPr>
            <a:xfrm>
              <a:off x="3183192" y="2706581"/>
              <a:ext cx="27523" cy="55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545518" y="1991341"/>
              <a:ext cx="2393305" cy="1435983"/>
            </a:xfrm>
            <a:prstGeom prst="rect">
              <a:avLst/>
            </a:prstGeom>
            <a:solidFill>
              <a:srgbClr val="97B6D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"/>
            <p:cNvSpPr txBox="1"/>
            <p:nvPr/>
          </p:nvSpPr>
          <p:spPr>
            <a:xfrm>
              <a:off x="545518" y="1991341"/>
              <a:ext cx="2393305" cy="14359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Exploratory Analysis</a:t>
              </a: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5880789" y="2663613"/>
              <a:ext cx="519860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B2C9E5"/>
              </a:solidFill>
              <a:prstDash val="solid"/>
              <a:miter lim="800000"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"/>
            <p:cNvSpPr txBox="1"/>
            <p:nvPr/>
          </p:nvSpPr>
          <p:spPr>
            <a:xfrm>
              <a:off x="6126958" y="2706581"/>
              <a:ext cx="27523" cy="55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3489284" y="1991341"/>
              <a:ext cx="2393305" cy="1435983"/>
            </a:xfrm>
            <a:prstGeom prst="rect">
              <a:avLst/>
            </a:prstGeom>
            <a:solidFill>
              <a:srgbClr val="BBCFE8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"/>
            <p:cNvSpPr txBox="1"/>
            <p:nvPr/>
          </p:nvSpPr>
          <p:spPr>
            <a:xfrm>
              <a:off x="3489284" y="1991341"/>
              <a:ext cx="2393305" cy="14359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Predictive Analysis</a:t>
              </a:r>
              <a:endParaRPr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"/>
            <p:cNvSpPr txBox="1"/>
            <p:nvPr/>
          </p:nvSpPr>
          <p:spPr>
            <a:xfrm>
              <a:off x="4538106" y="3682703"/>
              <a:ext cx="295660" cy="55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6433050" y="1991341"/>
              <a:ext cx="2393305" cy="1435983"/>
            </a:xfrm>
            <a:prstGeom prst="rect">
              <a:avLst/>
            </a:prstGeom>
            <a:solidFill>
              <a:srgbClr val="97B6D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"/>
            <p:cNvSpPr txBox="1"/>
            <p:nvPr/>
          </p:nvSpPr>
          <p:spPr>
            <a:xfrm>
              <a:off x="6433050" y="1991341"/>
              <a:ext cx="2393305" cy="14359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Conclusion</a:t>
              </a:r>
              <a:endParaRPr/>
            </a:p>
          </p:txBody>
        </p:sp>
        <p:sp>
          <p:nvSpPr>
            <p:cNvPr id="192" name="Google Shape;192;p4"/>
            <p:cNvSpPr txBox="1"/>
            <p:nvPr/>
          </p:nvSpPr>
          <p:spPr>
            <a:xfrm>
              <a:off x="3183192" y="4693024"/>
              <a:ext cx="27523" cy="55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1140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Study the usage pattern of online learning platform in combinations</a:t>
            </a:r>
            <a:endParaRPr lang="en-US" sz="2400" dirty="0"/>
          </a:p>
        </p:txBody>
      </p:sp>
      <p:sp>
        <p:nvSpPr>
          <p:cNvPr id="228" name="Google Shape;228;p28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30" name="Google Shape;230;p28"/>
          <p:cNvSpPr txBox="1"/>
          <p:nvPr/>
        </p:nvSpPr>
        <p:spPr>
          <a:xfrm>
            <a:off x="2095497" y="27703"/>
            <a:ext cx="6729848" cy="30773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Study the usage pattern of online learning platform in combinations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What are market basket analysis and the apriori algorithm? | by Yannawut  Kimnaruk | MLearning.ai | Medium">
            <a:extLst>
              <a:ext uri="{FF2B5EF4-FFF2-40B4-BE49-F238E27FC236}">
                <a16:creationId xmlns:a16="http://schemas.microsoft.com/office/drawing/2014/main" id="{2B12E07F-42FA-B595-63AF-C2EE3620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709" y="1"/>
            <a:ext cx="2258291" cy="159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00379A-0496-235D-BC08-F9539275E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933546"/>
              </p:ext>
            </p:extLst>
          </p:nvPr>
        </p:nvGraphicFramePr>
        <p:xfrm>
          <a:off x="2123209" y="415274"/>
          <a:ext cx="1828800" cy="381000"/>
        </p:xfrm>
        <a:graphic>
          <a:graphicData uri="http://schemas.openxmlformats.org/drawingml/2006/table">
            <a:tbl>
              <a:tblPr>
                <a:tableStyleId>{87D20402-B900-439C-8634-29CB13E15C0C}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2043472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480463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Minimum Support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84561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Minimum Threshold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75%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37223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91146A3-C071-0096-1B26-858511128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209" y="1091344"/>
            <a:ext cx="2581275" cy="3971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0D179D-9CBC-6D67-2584-13F401A5C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885" y="1020503"/>
            <a:ext cx="2590800" cy="2343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52877F-B63D-64F0-494C-39944E92CB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8873" y="1931310"/>
            <a:ext cx="33051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31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Study the usage pattern of online learning platform in combinations</a:t>
            </a:r>
            <a:endParaRPr lang="en-US" sz="2400" dirty="0"/>
          </a:p>
        </p:txBody>
      </p:sp>
      <p:sp>
        <p:nvSpPr>
          <p:cNvPr id="228" name="Google Shape;228;p28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30" name="Google Shape;230;p28"/>
          <p:cNvSpPr txBox="1"/>
          <p:nvPr/>
        </p:nvSpPr>
        <p:spPr>
          <a:xfrm>
            <a:off x="2095496" y="27702"/>
            <a:ext cx="9974407" cy="33851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Study the usage pattern of online learning platform in combinations 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What are market basket analysis and the apriori algorithm? | by Yannawut  Kimnaruk | MLearning.ai | Medium">
            <a:extLst>
              <a:ext uri="{FF2B5EF4-FFF2-40B4-BE49-F238E27FC236}">
                <a16:creationId xmlns:a16="http://schemas.microsoft.com/office/drawing/2014/main" id="{2B12E07F-42FA-B595-63AF-C2EE3620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96" y="104626"/>
            <a:ext cx="1858678" cy="131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00379A-0496-235D-BC08-F9539275E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458681"/>
              </p:ext>
            </p:extLst>
          </p:nvPr>
        </p:nvGraphicFramePr>
        <p:xfrm>
          <a:off x="5665062" y="577318"/>
          <a:ext cx="2761307" cy="694400"/>
        </p:xfrm>
        <a:graphic>
          <a:graphicData uri="http://schemas.openxmlformats.org/drawingml/2006/table">
            <a:tbl>
              <a:tblPr>
                <a:tableStyleId>{87D20402-B900-439C-8634-29CB13E15C0C}</a:tableStyleId>
              </a:tblPr>
              <a:tblGrid>
                <a:gridCol w="1840872">
                  <a:extLst>
                    <a:ext uri="{9D8B030D-6E8A-4147-A177-3AD203B41FA5}">
                      <a16:colId xmlns:a16="http://schemas.microsoft.com/office/drawing/2014/main" val="4204347212"/>
                    </a:ext>
                  </a:extLst>
                </a:gridCol>
                <a:gridCol w="920435">
                  <a:extLst>
                    <a:ext uri="{9D8B030D-6E8A-4147-A177-3AD203B41FA5}">
                      <a16:colId xmlns:a16="http://schemas.microsoft.com/office/drawing/2014/main" val="748046353"/>
                    </a:ext>
                  </a:extLst>
                </a:gridCol>
              </a:tblGrid>
              <a:tr h="347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Minimum Support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5%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8456197"/>
                  </a:ext>
                </a:extLst>
              </a:tr>
              <a:tr h="347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Minimum Threshold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75%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37223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44BE2AF-A94E-A1D4-60A2-7737B08D9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036" y="1420319"/>
            <a:ext cx="9037751" cy="3968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Google Shape;230;p28">
            <a:extLst>
              <a:ext uri="{FF2B5EF4-FFF2-40B4-BE49-F238E27FC236}">
                <a16:creationId xmlns:a16="http://schemas.microsoft.com/office/drawing/2014/main" id="{897D3541-1FF3-8F7F-1EA4-9536AD650837}"/>
              </a:ext>
            </a:extLst>
          </p:cNvPr>
          <p:cNvSpPr txBox="1"/>
          <p:nvPr/>
        </p:nvSpPr>
        <p:spPr>
          <a:xfrm>
            <a:off x="2332743" y="5769954"/>
            <a:ext cx="9369261" cy="707846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Conclusion with 88% confidence we can say that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people using </a:t>
            </a:r>
            <a:r>
              <a:rPr lang="en-US" sz="2000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coursera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and </a:t>
            </a:r>
            <a:r>
              <a:rPr lang="en-US" sz="2000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udemy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also uses </a:t>
            </a:r>
            <a:r>
              <a:rPr lang="en-US" sz="2000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youtube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60231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Summary of Analysis</a:t>
            </a:r>
            <a:endParaRPr lang="en-US" sz="2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B445392-309E-A245-AD19-FFCAB4C54B4D}"/>
              </a:ext>
            </a:extLst>
          </p:cNvPr>
          <p:cNvSpPr/>
          <p:nvPr/>
        </p:nvSpPr>
        <p:spPr>
          <a:xfrm>
            <a:off x="2338085" y="243068"/>
            <a:ext cx="9630137" cy="20371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2000" dirty="0"/>
              <a:t>Analysis Findings:</a:t>
            </a:r>
          </a:p>
          <a:p>
            <a:endParaRPr lang="en-IN" sz="2000" dirty="0"/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Random Forest: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Predictive Analysis :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Market Basket: </a:t>
            </a:r>
            <a:r>
              <a:rPr lang="en-US" sz="2000" b="1"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eople using </a:t>
            </a:r>
            <a:r>
              <a:rPr lang="en-US" sz="2000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coursera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and </a:t>
            </a:r>
            <a:r>
              <a:rPr lang="en-US" sz="2000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udemy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also uses </a:t>
            </a:r>
            <a:r>
              <a:rPr lang="en-US" sz="2000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youtube</a:t>
            </a:r>
            <a:endParaRPr lang="en-IN" sz="2000" dirty="0"/>
          </a:p>
          <a:p>
            <a:endParaRPr lang="en-IN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2CFCEE-7F69-5719-8CEF-FF1BF9E26009}"/>
              </a:ext>
            </a:extLst>
          </p:cNvPr>
          <p:cNvSpPr/>
          <p:nvPr/>
        </p:nvSpPr>
        <p:spPr>
          <a:xfrm>
            <a:off x="2338085" y="2469263"/>
            <a:ext cx="9630137" cy="20371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2000" dirty="0"/>
              <a:t>Key Learnings :</a:t>
            </a:r>
          </a:p>
          <a:p>
            <a:endParaRPr lang="en-IN" sz="2000" dirty="0"/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Sample Size should be </a:t>
            </a:r>
            <a:r>
              <a:rPr lang="en-IN" sz="2000" dirty="0" err="1"/>
              <a:t>atleast</a:t>
            </a:r>
            <a:r>
              <a:rPr lang="en-IN" sz="2000" dirty="0"/>
              <a:t> 200#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Imbalance Data can be corrected with help of Tools like SMOTE</a:t>
            </a:r>
          </a:p>
          <a:p>
            <a:pPr marL="342900" indent="-342900">
              <a:buFont typeface="+mj-lt"/>
              <a:buAutoNum type="arabicPeriod"/>
            </a:pPr>
            <a:endParaRPr lang="en-IN" sz="2000" dirty="0"/>
          </a:p>
          <a:p>
            <a:endParaRPr lang="en-IN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44815E-1FE8-344F-B20D-9BA879A15E11}"/>
              </a:ext>
            </a:extLst>
          </p:cNvPr>
          <p:cNvSpPr/>
          <p:nvPr/>
        </p:nvSpPr>
        <p:spPr>
          <a:xfrm>
            <a:off x="2338085" y="4705105"/>
            <a:ext cx="9630137" cy="20371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2000" dirty="0"/>
              <a:t>Future Scope Study:</a:t>
            </a:r>
          </a:p>
          <a:p>
            <a:endParaRPr lang="en-IN" sz="2000" dirty="0"/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Analysis with Continuous Data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Money Lost by Amount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Measures which help to Avoid Cyber Fraud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AI Tools Popular Platforms and Applications 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918996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"/>
          <p:cNvSpPr/>
          <p:nvPr/>
        </p:nvSpPr>
        <p:spPr>
          <a:xfrm>
            <a:off x="4046855" y="2829560"/>
            <a:ext cx="4098290" cy="119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Collection by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Survery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A372F1-E21A-DED5-02D7-D6D5C2759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486" y="111407"/>
            <a:ext cx="3200564" cy="4667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2BDE89-9984-4C22-708B-F828B5F0B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370" y="511722"/>
            <a:ext cx="3232316" cy="5232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D5707B-5C0E-C749-53F8-1529D9C5A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1545" y="1226254"/>
            <a:ext cx="3283119" cy="5099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7734FE-F32C-DF89-7B24-A121AF6E8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213" y="88258"/>
            <a:ext cx="3200564" cy="4667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959197-633E-46E8-E70C-75BBA00F8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097" y="488573"/>
            <a:ext cx="3232316" cy="5232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63B22E4-722C-6B39-2DF0-07E61A4C5486}"/>
              </a:ext>
            </a:extLst>
          </p:cNvPr>
          <p:cNvSpPr/>
          <p:nvPr/>
        </p:nvSpPr>
        <p:spPr>
          <a:xfrm>
            <a:off x="2181195" y="4935990"/>
            <a:ext cx="3186855" cy="178548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Information Collected via 54# Questions framed in Google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Sample Size &gt;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Geography : Ahmedabad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Age Group : &lt; 60 Years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A32F3F-BCCD-B7F9-4485-6035F0E60FFE}"/>
              </a:ext>
            </a:extLst>
          </p:cNvPr>
          <p:cNvSpPr txBox="1"/>
          <p:nvPr/>
        </p:nvSpPr>
        <p:spPr>
          <a:xfrm>
            <a:off x="5368050" y="6482659"/>
            <a:ext cx="6256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14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sng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https://forms.gle/eidJ1KNXuTGur3NB9</a:t>
            </a:r>
            <a:endParaRPr lang="en-US"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529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05" name="Google Shape;205;p25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2296696" y="85799"/>
            <a:ext cx="9729400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Reponses by various factors : Age, Income, Occupation</a:t>
            </a:r>
            <a:endParaRPr sz="2800" dirty="0"/>
          </a:p>
          <a:p>
            <a:pPr marL="457200" marR="0" lvl="0" indent="-4572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people are concerned about Cyber Security</a:t>
            </a:r>
            <a:endParaRPr sz="2800" dirty="0"/>
          </a:p>
          <a:p>
            <a:pPr marL="457200" marR="0" lvl="0" indent="-4572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much people are aware about possibilities of fraud</a:t>
            </a:r>
            <a:endParaRPr sz="2800" dirty="0"/>
          </a:p>
          <a:p>
            <a:pPr marL="457200" marR="0" lvl="0" indent="-4572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are likely to lose the money in fraud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314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/>
          <p:nvPr/>
        </p:nvSpPr>
        <p:spPr>
          <a:xfrm>
            <a:off x="-20320" y="0"/>
            <a:ext cx="20682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Time Plan</a:t>
            </a:r>
            <a:endParaRPr dirty="0"/>
          </a:p>
        </p:txBody>
      </p:sp>
      <p:sp>
        <p:nvSpPr>
          <p:cNvPr id="156" name="Google Shape;156;p24"/>
          <p:cNvSpPr txBox="1"/>
          <p:nvPr/>
        </p:nvSpPr>
        <p:spPr>
          <a:xfrm>
            <a:off x="2368426" y="0"/>
            <a:ext cx="9360725" cy="6986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ü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Collection : By 5</a:t>
            </a:r>
            <a:r>
              <a:rPr lang="en-US" sz="2800" b="0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Nov</a:t>
            </a:r>
            <a:endParaRPr dirty="0"/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ü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and Cleaning of Data: By 7</a:t>
            </a:r>
            <a:r>
              <a:rPr lang="en-US" sz="2800" b="0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Nov</a:t>
            </a:r>
            <a:endParaRPr dirty="0"/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ü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Analysis : By 10</a:t>
            </a:r>
            <a:r>
              <a:rPr lang="en-US" sz="2800" b="0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Nov</a:t>
            </a:r>
            <a:endParaRPr dirty="0"/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ü"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1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Review : 7</a:t>
            </a:r>
            <a:r>
              <a:rPr lang="en-US" sz="2800" b="1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Nov</a:t>
            </a: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ü"/>
            </a:pPr>
            <a:r>
              <a:rPr lang="en-US" sz="2800" b="1" dirty="0"/>
              <a:t>2</a:t>
            </a:r>
            <a:r>
              <a:rPr lang="en-US" sz="2800" b="1" baseline="30000" dirty="0"/>
              <a:t>nd</a:t>
            </a:r>
            <a:r>
              <a:rPr lang="en-US" sz="2800" b="1" dirty="0"/>
              <a:t> Review : 22</a:t>
            </a:r>
            <a:r>
              <a:rPr lang="en-US" sz="2800" b="1" baseline="30000" dirty="0"/>
              <a:t>nd</a:t>
            </a:r>
            <a:r>
              <a:rPr lang="en-US" sz="2800" b="1" dirty="0"/>
              <a:t> Nov</a:t>
            </a: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ü"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800" b="1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Review : 24</a:t>
            </a:r>
            <a:r>
              <a:rPr lang="en-US" sz="2800" b="1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Nov</a:t>
            </a: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ü"/>
            </a:pPr>
            <a:r>
              <a:rPr lang="en-US" sz="28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Correction and Presentation : 25</a:t>
            </a:r>
            <a:r>
              <a:rPr lang="en-US" sz="2800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8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Nov</a:t>
            </a: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ü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Report : By 2</a:t>
            </a:r>
            <a:r>
              <a:rPr lang="en-US" sz="2800" b="0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Dec</a:t>
            </a:r>
          </a:p>
        </p:txBody>
      </p:sp>
    </p:spTree>
    <p:extLst>
      <p:ext uri="{BB962C8B-B14F-4D97-AF65-F5344CB8AC3E}">
        <p14:creationId xmlns:p14="http://schemas.microsoft.com/office/powerpoint/2010/main" val="324659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Normalization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6"/>
          <p:cNvSpPr txBox="1"/>
          <p:nvPr/>
        </p:nvSpPr>
        <p:spPr>
          <a:xfrm>
            <a:off x="2113413" y="0"/>
            <a:ext cx="999370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defTabSz="914400" eaLnBrk="1" latinLnBrk="0" hangingPunct="1"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defTabSz="914400" eaLnBrk="1" latinLnBrk="0" hangingPunct="1"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Challenges Observed During Analysis</a:t>
            </a:r>
          </a:p>
          <a:p>
            <a:pPr lvl="1"/>
            <a:r>
              <a:rPr lang="en-US" sz="2400" dirty="0"/>
              <a:t>Sample Size is Small ~ 106#</a:t>
            </a:r>
          </a:p>
          <a:p>
            <a:pPr lvl="1"/>
            <a:r>
              <a:rPr lang="en-US" sz="2400" dirty="0"/>
              <a:t>Response is skewed to “ Yes” with very little information for “ No”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r>
              <a:rPr lang="en-US" sz="2400" dirty="0"/>
              <a:t>Data Corrected by</a:t>
            </a:r>
          </a:p>
          <a:p>
            <a:pPr lvl="2"/>
            <a:endParaRPr lang="en-US" sz="2400" dirty="0"/>
          </a:p>
          <a:p>
            <a:r>
              <a:rPr lang="en-US" sz="2400" dirty="0"/>
              <a:t>Added dummy columns</a:t>
            </a:r>
          </a:p>
          <a:p>
            <a:r>
              <a:rPr lang="en-US" sz="2400" dirty="0"/>
              <a:t>Fixed open text data</a:t>
            </a:r>
            <a:endParaRPr sz="2400" dirty="0"/>
          </a:p>
          <a:p>
            <a:r>
              <a:rPr lang="en-US" sz="2400" dirty="0"/>
              <a:t>Removed incomplete data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Data Balanced by </a:t>
            </a:r>
          </a:p>
          <a:p>
            <a:pPr lvl="1"/>
            <a:r>
              <a:rPr lang="en-US" sz="2400" dirty="0"/>
              <a:t>Upscaling with help of SMOTE</a:t>
            </a:r>
          </a:p>
          <a:p>
            <a:pPr lvl="2"/>
            <a:r>
              <a:rPr lang="en-US" sz="2400" dirty="0"/>
              <a:t>Synthetic Minority Oversampling Technique</a:t>
            </a:r>
          </a:p>
          <a:p>
            <a:pPr lvl="1"/>
            <a:r>
              <a:rPr lang="en-US" sz="2400" dirty="0"/>
              <a:t>106# data upscaled to 163#</a:t>
            </a:r>
          </a:p>
          <a:p>
            <a:endParaRPr sz="2400" dirty="0"/>
          </a:p>
        </p:txBody>
      </p:sp>
      <p:pic>
        <p:nvPicPr>
          <p:cNvPr id="1028" name="Picture 4" descr="Bank Data: SMOTE. This will be a short post before we… | by Zaki Jefferson  | Analytics Vidhya | Medium">
            <a:extLst>
              <a:ext uri="{FF2B5EF4-FFF2-40B4-BE49-F238E27FC236}">
                <a16:creationId xmlns:a16="http://schemas.microsoft.com/office/drawing/2014/main" id="{A8D83C36-1DCE-9E1D-0675-9125A9176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756" y="2415884"/>
            <a:ext cx="5472906" cy="2419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00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F1328E-2F3C-2A2B-4902-33DFC7444720}"/>
              </a:ext>
            </a:extLst>
          </p:cNvPr>
          <p:cNvSpPr txBox="1"/>
          <p:nvPr/>
        </p:nvSpPr>
        <p:spPr>
          <a:xfrm>
            <a:off x="2047876" y="-11579"/>
            <a:ext cx="10144124" cy="6852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defTabSz="914400" eaLnBrk="1" latinLnBrk="0" hangingPunct="1"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defTabSz="914400" eaLnBrk="1" latinLnBrk="0" hangingPunct="1"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b="1" dirty="0">
                <a:sym typeface="Calibri"/>
              </a:rPr>
              <a:t> 	Exploratory Data Analysis</a:t>
            </a:r>
          </a:p>
          <a:p>
            <a:pPr marL="1657350" lvl="2" indent="-742950">
              <a:lnSpc>
                <a:spcPct val="200000"/>
              </a:lnSpc>
              <a:buFont typeface="+mj-lt"/>
              <a:buAutoNum type="alphaLcParenR"/>
            </a:pPr>
            <a:r>
              <a:rPr lang="en-US" sz="2800" dirty="0">
                <a:sym typeface="Calibri"/>
              </a:rPr>
              <a:t>Tableau Dashboard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b="1" dirty="0">
                <a:sym typeface="Calibri"/>
              </a:rPr>
              <a:t> 	Binary Classification</a:t>
            </a:r>
          </a:p>
          <a:p>
            <a:pPr marL="1200150" lvl="1" indent="-742950">
              <a:lnSpc>
                <a:spcPct val="200000"/>
              </a:lnSpc>
              <a:buFont typeface="+mj-lt"/>
              <a:buAutoNum type="alphaLcParenR"/>
            </a:pPr>
            <a:r>
              <a:rPr lang="en-US" sz="2800" dirty="0">
                <a:sym typeface="Calibri"/>
              </a:rPr>
              <a:t>Logistic Regression </a:t>
            </a:r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en-US" sz="2800" b="1" dirty="0">
                <a:sym typeface="Calibri"/>
              </a:rPr>
              <a:t>Regression and Classification by Ensemble</a:t>
            </a:r>
          </a:p>
          <a:p>
            <a:pPr marL="1200150" lvl="1" indent="-742950">
              <a:lnSpc>
                <a:spcPct val="200000"/>
              </a:lnSpc>
              <a:buFont typeface="+mj-lt"/>
              <a:buAutoNum type="alphaLcParenR"/>
            </a:pPr>
            <a:r>
              <a:rPr lang="en-US" sz="2800" dirty="0">
                <a:sym typeface="Calibri"/>
              </a:rPr>
              <a:t>Random Forest (concerned/not concerned)</a:t>
            </a:r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en-US" sz="2800" b="1" dirty="0">
                <a:sym typeface="Calibri"/>
              </a:rPr>
              <a:t>Consumer Behavior Pattern</a:t>
            </a:r>
            <a:endParaRPr lang="en-US" sz="2800" b="1" dirty="0"/>
          </a:p>
          <a:p>
            <a:pPr marL="1200150" lvl="1" indent="-742950">
              <a:lnSpc>
                <a:spcPct val="200000"/>
              </a:lnSpc>
              <a:buFont typeface="+mj-lt"/>
              <a:buAutoNum type="alphaLcParenR"/>
            </a:pPr>
            <a:r>
              <a:rPr lang="en-US" sz="2800" dirty="0">
                <a:sym typeface="Calibri"/>
              </a:rPr>
              <a:t>Market Basket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7489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1843</Words>
  <Application>Microsoft Office PowerPoint</Application>
  <PresentationFormat>Widescreen</PresentationFormat>
  <Paragraphs>469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Symbol</vt:lpstr>
      <vt:lpstr>Calibri</vt:lpstr>
      <vt:lpstr>Wingdings</vt:lpstr>
      <vt:lpstr>Arial</vt:lpstr>
      <vt:lpstr>Office Theme</vt:lpstr>
      <vt:lpstr>Capstone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Chintan Joshi</dc:creator>
  <cp:lastModifiedBy>Chintan Joshi</cp:lastModifiedBy>
  <cp:revision>5</cp:revision>
  <dcterms:created xsi:type="dcterms:W3CDTF">2023-10-18T12:23:00Z</dcterms:created>
  <dcterms:modified xsi:type="dcterms:W3CDTF">2023-11-25T19:12:58Z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AB551AA337C0413394E8F2ED067DE2D6_13</vt:lpwstr>
  </property>
  <property fmtid="{D5CDD505-2E9C-101B-9397-08002B2CF9AE}" pid="3" name="KSOProductBuildVer">
    <vt:lpwstr>1033-12.2.0.13266</vt:lpwstr>
  </property>
</Properties>
</file>