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BD03964-7B96-4AE9-9A62-3B65CF2AC010}">
  <a:tblStyle styleId="{2BD03964-7B96-4AE9-9A62-3B65CF2AC01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82079509-F617-4A82-B326-498700445685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5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5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dadecd53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29dadecd53b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9dadecd53b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9dadecd53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9dadecd53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29dadecd53b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dadecd53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29dadecd53b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dadecd53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29dadecd53b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9dadecd53b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9dadecd53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9dadecd53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29dadecd53b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9dadecd53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29dadecd53b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0" y="535940"/>
            <a:ext cx="12191365" cy="3040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en-US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Capstone Project</a:t>
            </a:r>
            <a:endParaRPr b="1" sz="6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0" y="3794851"/>
            <a:ext cx="12191365" cy="1568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Presented By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- eShield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Rajiv, Chintan &amp; Hardik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/>
          <p:nvPr/>
        </p:nvSpPr>
        <p:spPr>
          <a:xfrm>
            <a:off x="-20320" y="0"/>
            <a:ext cx="2068200" cy="6858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/>
          </a:p>
        </p:txBody>
      </p:sp>
      <p:sp>
        <p:nvSpPr>
          <p:cNvPr id="147" name="Google Shape;147;p22"/>
          <p:cNvSpPr txBox="1"/>
          <p:nvPr/>
        </p:nvSpPr>
        <p:spPr>
          <a:xfrm>
            <a:off x="3373650" y="263925"/>
            <a:ext cx="769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Tree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2350" y="957275"/>
            <a:ext cx="7125174" cy="49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/>
          <p:nvPr/>
        </p:nvSpPr>
        <p:spPr>
          <a:xfrm>
            <a:off x="-20320" y="0"/>
            <a:ext cx="2068195" cy="6858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sp>
        <p:nvSpPr>
          <p:cNvPr id="154" name="Google Shape;154;p23"/>
          <p:cNvSpPr txBox="1"/>
          <p:nvPr/>
        </p:nvSpPr>
        <p:spPr>
          <a:xfrm>
            <a:off x="2586446" y="219499"/>
            <a:ext cx="563009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 Variable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Concerend , loose money,elearning platform, fraud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3"/>
          <p:cNvSpPr txBox="1"/>
          <p:nvPr/>
        </p:nvSpPr>
        <p:spPr>
          <a:xfrm>
            <a:off x="3483428" y="2412275"/>
            <a:ext cx="563009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 Variable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 (Whether candidate would join or not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6" name="Google Shape;156;p23"/>
          <p:cNvGraphicFramePr/>
          <p:nvPr/>
        </p:nvGraphicFramePr>
        <p:xfrm>
          <a:off x="2455817" y="13193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{2BD03964-7B96-4AE9-9A62-3B65CF2AC010}</a:tableStyleId>
              </a:tblPr>
              <a:tblGrid>
                <a:gridCol w="2101025"/>
                <a:gridCol w="6533525"/>
              </a:tblGrid>
              <a:tr h="232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Variable Name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Variable Description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2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2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2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4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4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2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2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2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2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4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2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2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2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2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5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2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7" name="Google Shape;157;p23"/>
          <p:cNvSpPr txBox="1"/>
          <p:nvPr/>
        </p:nvSpPr>
        <p:spPr>
          <a:xfrm>
            <a:off x="2586447" y="822960"/>
            <a:ext cx="581297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Predictor Variable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/>
          <p:nvPr/>
        </p:nvSpPr>
        <p:spPr>
          <a:xfrm>
            <a:off x="-20320" y="0"/>
            <a:ext cx="2068195" cy="6858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</a:t>
            </a:r>
            <a:endParaRPr/>
          </a:p>
        </p:txBody>
      </p:sp>
      <p:grpSp>
        <p:nvGrpSpPr>
          <p:cNvPr id="163" name="Google Shape;163;p24"/>
          <p:cNvGrpSpPr/>
          <p:nvPr/>
        </p:nvGrpSpPr>
        <p:grpSpPr>
          <a:xfrm>
            <a:off x="2577518" y="724564"/>
            <a:ext cx="8280837" cy="5408870"/>
            <a:chOff x="545518" y="4898"/>
            <a:chExt cx="8280837" cy="5408870"/>
          </a:xfrm>
        </p:grpSpPr>
        <p:sp>
          <p:nvSpPr>
            <p:cNvPr id="164" name="Google Shape;164;p24"/>
            <p:cNvSpPr/>
            <p:nvPr/>
          </p:nvSpPr>
          <p:spPr>
            <a:xfrm>
              <a:off x="2937023" y="677169"/>
              <a:ext cx="519860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5593CB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4"/>
            <p:cNvSpPr txBox="1"/>
            <p:nvPr/>
          </p:nvSpPr>
          <p:spPr>
            <a:xfrm>
              <a:off x="3183192" y="720137"/>
              <a:ext cx="27523" cy="55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24"/>
            <p:cNvSpPr/>
            <p:nvPr/>
          </p:nvSpPr>
          <p:spPr>
            <a:xfrm>
              <a:off x="545518" y="4898"/>
              <a:ext cx="2393305" cy="1435983"/>
            </a:xfrm>
            <a:prstGeom prst="rect">
              <a:avLst/>
            </a:prstGeom>
            <a:solidFill>
              <a:srgbClr val="41709B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4"/>
            <p:cNvSpPr txBox="1"/>
            <p:nvPr/>
          </p:nvSpPr>
          <p:spPr>
            <a:xfrm>
              <a:off x="545518" y="4898"/>
              <a:ext cx="2393305" cy="14359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6450" lIns="156450" spcFirstLastPara="1" rIns="156450" wrap="square" tIns="156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n-US" sz="2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Library and Data Load</a:t>
              </a:r>
              <a:endParaRPr/>
            </a:p>
          </p:txBody>
        </p:sp>
        <p:sp>
          <p:nvSpPr>
            <p:cNvPr id="168" name="Google Shape;168;p24"/>
            <p:cNvSpPr/>
            <p:nvPr/>
          </p:nvSpPr>
          <p:spPr>
            <a:xfrm>
              <a:off x="5880789" y="677169"/>
              <a:ext cx="519860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74A3D2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4"/>
            <p:cNvSpPr txBox="1"/>
            <p:nvPr/>
          </p:nvSpPr>
          <p:spPr>
            <a:xfrm>
              <a:off x="6126958" y="720137"/>
              <a:ext cx="27523" cy="55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24"/>
            <p:cNvSpPr/>
            <p:nvPr/>
          </p:nvSpPr>
          <p:spPr>
            <a:xfrm>
              <a:off x="3489284" y="4898"/>
              <a:ext cx="2393305" cy="1435983"/>
            </a:xfrm>
            <a:prstGeom prst="rect">
              <a:avLst/>
            </a:prstGeom>
            <a:solidFill>
              <a:srgbClr val="5287BA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4"/>
            <p:cNvSpPr txBox="1"/>
            <p:nvPr/>
          </p:nvSpPr>
          <p:spPr>
            <a:xfrm>
              <a:off x="3489284" y="4898"/>
              <a:ext cx="2393305" cy="14359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6450" lIns="156450" spcFirstLastPara="1" rIns="156450" wrap="square" tIns="156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n-US" sz="2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converting response  variable to numeric</a:t>
              </a:r>
              <a:endParaRPr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24"/>
            <p:cNvSpPr/>
            <p:nvPr/>
          </p:nvSpPr>
          <p:spPr>
            <a:xfrm>
              <a:off x="1742170" y="1439081"/>
              <a:ext cx="5887532" cy="51986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3947"/>
                  </a:lnTo>
                  <a:lnTo>
                    <a:pt x="0" y="63947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93B5DB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4"/>
            <p:cNvSpPr txBox="1"/>
            <p:nvPr/>
          </p:nvSpPr>
          <p:spPr>
            <a:xfrm>
              <a:off x="4538106" y="1696259"/>
              <a:ext cx="295660" cy="55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24"/>
            <p:cNvSpPr/>
            <p:nvPr/>
          </p:nvSpPr>
          <p:spPr>
            <a:xfrm>
              <a:off x="6433050" y="4898"/>
              <a:ext cx="2393305" cy="1435983"/>
            </a:xfrm>
            <a:prstGeom prst="rect">
              <a:avLst/>
            </a:prstGeom>
            <a:solidFill>
              <a:srgbClr val="749DCA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4"/>
            <p:cNvSpPr txBox="1"/>
            <p:nvPr/>
          </p:nvSpPr>
          <p:spPr>
            <a:xfrm>
              <a:off x="6433050" y="4898"/>
              <a:ext cx="2393305" cy="14359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6450" lIns="156450" spcFirstLastPara="1" rIns="156450" wrap="square" tIns="156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n-US" sz="2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split and removing null values from data</a:t>
              </a:r>
              <a:endParaRPr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24"/>
            <p:cNvSpPr/>
            <p:nvPr/>
          </p:nvSpPr>
          <p:spPr>
            <a:xfrm>
              <a:off x="2937023" y="2663613"/>
              <a:ext cx="519860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B2C9E5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4"/>
            <p:cNvSpPr txBox="1"/>
            <p:nvPr/>
          </p:nvSpPr>
          <p:spPr>
            <a:xfrm>
              <a:off x="3183192" y="2706581"/>
              <a:ext cx="27523" cy="55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545518" y="1991341"/>
              <a:ext cx="2393305" cy="1435983"/>
            </a:xfrm>
            <a:prstGeom prst="rect">
              <a:avLst/>
            </a:prstGeom>
            <a:solidFill>
              <a:srgbClr val="97B6DA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4"/>
            <p:cNvSpPr txBox="1"/>
            <p:nvPr/>
          </p:nvSpPr>
          <p:spPr>
            <a:xfrm>
              <a:off x="545518" y="1991341"/>
              <a:ext cx="2393305" cy="14359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6450" lIns="156450" spcFirstLastPara="1" rIns="156450" wrap="square" tIns="156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n-US" sz="2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Defining variables and formulas</a:t>
              </a:r>
              <a:endParaRPr/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5880789" y="2663613"/>
              <a:ext cx="519860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B2C9E5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4"/>
            <p:cNvSpPr txBox="1"/>
            <p:nvPr/>
          </p:nvSpPr>
          <p:spPr>
            <a:xfrm>
              <a:off x="6126958" y="2706581"/>
              <a:ext cx="27523" cy="55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3489284" y="1991341"/>
              <a:ext cx="2393305" cy="1435983"/>
            </a:xfrm>
            <a:prstGeom prst="rect">
              <a:avLst/>
            </a:prstGeom>
            <a:solidFill>
              <a:srgbClr val="BBCFE8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4"/>
            <p:cNvSpPr txBox="1"/>
            <p:nvPr/>
          </p:nvSpPr>
          <p:spPr>
            <a:xfrm>
              <a:off x="3489284" y="1991341"/>
              <a:ext cx="2393305" cy="14359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6450" lIns="156450" spcFirstLastPara="1" rIns="156450" wrap="square" tIns="156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n-US" sz="2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Fit Random Forest Model</a:t>
              </a:r>
              <a:endParaRPr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1742170" y="3425525"/>
              <a:ext cx="5887532" cy="51986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3947"/>
                  </a:lnTo>
                  <a:lnTo>
                    <a:pt x="0" y="63947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93B5DB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4"/>
            <p:cNvSpPr txBox="1"/>
            <p:nvPr/>
          </p:nvSpPr>
          <p:spPr>
            <a:xfrm>
              <a:off x="4538106" y="3682703"/>
              <a:ext cx="295660" cy="55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6433050" y="1991341"/>
              <a:ext cx="2393305" cy="1435983"/>
            </a:xfrm>
            <a:prstGeom prst="rect">
              <a:avLst/>
            </a:prstGeom>
            <a:solidFill>
              <a:srgbClr val="97B6DA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4"/>
            <p:cNvSpPr txBox="1"/>
            <p:nvPr/>
          </p:nvSpPr>
          <p:spPr>
            <a:xfrm>
              <a:off x="6433050" y="1991341"/>
              <a:ext cx="2393305" cy="14359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6450" lIns="156450" spcFirstLastPara="1" rIns="156450" wrap="square" tIns="156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n-US" sz="2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Make predictions on the test set </a:t>
              </a:r>
              <a:endParaRPr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2937023" y="4650057"/>
              <a:ext cx="519860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74A3D2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4"/>
            <p:cNvSpPr txBox="1"/>
            <p:nvPr/>
          </p:nvSpPr>
          <p:spPr>
            <a:xfrm>
              <a:off x="3183192" y="4693024"/>
              <a:ext cx="27523" cy="55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545518" y="3977785"/>
              <a:ext cx="2393305" cy="1435983"/>
            </a:xfrm>
            <a:prstGeom prst="rect">
              <a:avLst/>
            </a:prstGeom>
            <a:solidFill>
              <a:srgbClr val="749DCA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4"/>
            <p:cNvSpPr txBox="1"/>
            <p:nvPr/>
          </p:nvSpPr>
          <p:spPr>
            <a:xfrm>
              <a:off x="545518" y="3977785"/>
              <a:ext cx="2393305" cy="14359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6450" lIns="156450" spcFirstLastPara="1" rIns="156450" wrap="square" tIns="156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n-US" sz="2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Accuracy Check of the Model</a:t>
              </a:r>
              <a:endParaRPr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3489284" y="3977785"/>
              <a:ext cx="2393305" cy="1435983"/>
            </a:xfrm>
            <a:prstGeom prst="rect">
              <a:avLst/>
            </a:prstGeom>
            <a:solidFill>
              <a:srgbClr val="5287BA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4"/>
            <p:cNvSpPr txBox="1"/>
            <p:nvPr/>
          </p:nvSpPr>
          <p:spPr>
            <a:xfrm>
              <a:off x="3489284" y="3977785"/>
              <a:ext cx="2393305" cy="14359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6450" lIns="156450" spcFirstLastPara="1" rIns="156450" wrap="square" tIns="156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n-US" sz="2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Variable Importance</a:t>
              </a:r>
              <a:endParaRPr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/>
          <p:nvPr/>
        </p:nvSpPr>
        <p:spPr>
          <a:xfrm>
            <a:off x="-20320" y="0"/>
            <a:ext cx="2068195" cy="6858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Confusion Matrix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9604" y="280932"/>
            <a:ext cx="9152465" cy="5920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/>
          <p:nvPr/>
        </p:nvSpPr>
        <p:spPr>
          <a:xfrm>
            <a:off x="-20320" y="0"/>
            <a:ext cx="2068195" cy="6858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Accuracy Measures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5" name="Google Shape;205;p26"/>
          <p:cNvGraphicFramePr/>
          <p:nvPr/>
        </p:nvGraphicFramePr>
        <p:xfrm>
          <a:off x="2521131" y="5225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{82079509-F617-4A82-B326-498700445685}</a:tableStyleId>
              </a:tblPr>
              <a:tblGrid>
                <a:gridCol w="4323800"/>
                <a:gridCol w="4323800"/>
              </a:tblGrid>
              <a:tr h="480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Metric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Value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480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True Positive (TP)  </a:t>
                      </a:r>
                      <a:endParaRPr b="0" i="0" sz="2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1421</a:t>
                      </a:r>
                      <a:endParaRPr b="0" i="0" sz="2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480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True Negative (TN)  </a:t>
                      </a:r>
                      <a:endParaRPr b="0" i="0" sz="2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56</a:t>
                      </a:r>
                      <a:endParaRPr b="0" i="0" sz="2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480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False Positive (FP) </a:t>
                      </a:r>
                      <a:endParaRPr b="0" i="0" sz="2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37</a:t>
                      </a:r>
                      <a:endParaRPr b="0" i="0" sz="2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480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False Negative (FN) </a:t>
                      </a:r>
                      <a:endParaRPr b="0" i="0" sz="2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287</a:t>
                      </a:r>
                      <a:endParaRPr b="0" i="0" sz="2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480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Accuracy            </a:t>
                      </a:r>
                      <a:endParaRPr b="0" i="0" sz="2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0.817878</a:t>
                      </a:r>
                      <a:endParaRPr b="0" i="0" sz="2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480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Out-of-Bag Accuracy </a:t>
                      </a:r>
                      <a:endParaRPr b="0" i="0" sz="2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0.826768</a:t>
                      </a:r>
                      <a:endParaRPr b="0" i="0" sz="2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480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Precision           </a:t>
                      </a:r>
                      <a:endParaRPr b="0" i="0" sz="2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0.97459</a:t>
                      </a:r>
                      <a:endParaRPr b="0" i="0" sz="2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480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Recall (Sensitivity)</a:t>
                      </a:r>
                      <a:endParaRPr b="0" i="0" sz="2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0.831099</a:t>
                      </a:r>
                      <a:endParaRPr b="0" i="0" sz="2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480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Specificity         </a:t>
                      </a:r>
                      <a:endParaRPr b="0" i="0" sz="2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0.602151</a:t>
                      </a:r>
                      <a:endParaRPr b="0" i="0" sz="2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480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F1-score            </a:t>
                      </a:r>
                      <a:endParaRPr b="0" i="0" sz="2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0.897397</a:t>
                      </a:r>
                      <a:endParaRPr b="0" i="0" sz="2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/>
          <p:nvPr/>
        </p:nvSpPr>
        <p:spPr>
          <a:xfrm>
            <a:off x="-20320" y="0"/>
            <a:ext cx="2068195" cy="6858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Variable Importance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5353" y="0"/>
            <a:ext cx="872375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/>
          <p:nvPr/>
        </p:nvSpPr>
        <p:spPr>
          <a:xfrm>
            <a:off x="4046855" y="2829560"/>
            <a:ext cx="4098290" cy="1198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>
            <a:off x="-20320" y="0"/>
            <a:ext cx="2068195" cy="6858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  <a:endParaRPr/>
          </a:p>
        </p:txBody>
      </p:sp>
      <p:sp>
        <p:nvSpPr>
          <p:cNvPr id="91" name="Google Shape;91;p14"/>
          <p:cNvSpPr txBox="1"/>
          <p:nvPr/>
        </p:nvSpPr>
        <p:spPr>
          <a:xfrm>
            <a:off x="2468880" y="574766"/>
            <a:ext cx="830797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eshield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2468880" y="2360023"/>
            <a:ext cx="8307977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 (concerned/not concerned)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Market Basket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Visualization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 Vector Machine (SVM) (concerned/not concerned)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979475" y="276615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Random Forest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/>
          <p:nvPr/>
        </p:nvSpPr>
        <p:spPr>
          <a:xfrm>
            <a:off x="-20320" y="0"/>
            <a:ext cx="2068200" cy="6858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  <a:endParaRPr b="1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Variable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Independant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Variable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2468880" y="574766"/>
            <a:ext cx="830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2468880" y="1281223"/>
            <a:ext cx="8307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study behaviour of those who are prone to become a victim of fraud during online transaction </a:t>
            </a:r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2468880" y="3013498"/>
            <a:ext cx="8307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taken as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Money lost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responder ( victim of fraud)</a:t>
            </a: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2468880" y="4693948"/>
            <a:ext cx="8307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23 other predictors.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Few examples:age, education, profession, study, backup data, policy reading etc..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/>
          <p:nvPr/>
        </p:nvSpPr>
        <p:spPr>
          <a:xfrm>
            <a:off x="-20320" y="0"/>
            <a:ext cx="2068200" cy="6858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Coding</a:t>
            </a:r>
            <a:endParaRPr/>
          </a:p>
        </p:txBody>
      </p:sp>
      <p:sp>
        <p:nvSpPr>
          <p:cNvPr id="112" name="Google Shape;112;p17"/>
          <p:cNvSpPr txBox="1"/>
          <p:nvPr/>
        </p:nvSpPr>
        <p:spPr>
          <a:xfrm>
            <a:off x="2468880" y="574766"/>
            <a:ext cx="830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0280" y="1188866"/>
            <a:ext cx="9839319" cy="4969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-20320" y="0"/>
            <a:ext cx="2068200" cy="6858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3373650" y="263925"/>
            <a:ext cx="769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Forest: Variable Importance Plot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3638" y="725613"/>
            <a:ext cx="7692775" cy="540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979475" y="276615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Decision</a:t>
            </a:r>
            <a:r>
              <a:rPr lang="en-US"/>
              <a:t> Tree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/>
          <p:nvPr/>
        </p:nvSpPr>
        <p:spPr>
          <a:xfrm>
            <a:off x="-20320" y="0"/>
            <a:ext cx="2068200" cy="6858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  <a:endParaRPr b="1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Variable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Independant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Variable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2468880" y="574766"/>
            <a:ext cx="830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Tree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2468880" y="1281223"/>
            <a:ext cx="8307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identify classification  of those who are concern to cyberbullying/fraud</a:t>
            </a:r>
            <a:endParaRPr/>
          </a:p>
        </p:txBody>
      </p:sp>
      <p:sp>
        <p:nvSpPr>
          <p:cNvPr id="133" name="Google Shape;133;p20"/>
          <p:cNvSpPr txBox="1"/>
          <p:nvPr/>
        </p:nvSpPr>
        <p:spPr>
          <a:xfrm>
            <a:off x="2468880" y="3013498"/>
            <a:ext cx="830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 variable is taken as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Concern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responder </a:t>
            </a:r>
            <a:endParaRPr/>
          </a:p>
        </p:txBody>
      </p:sp>
      <p:sp>
        <p:nvSpPr>
          <p:cNvPr id="134" name="Google Shape;134;p20"/>
          <p:cNvSpPr txBox="1"/>
          <p:nvPr/>
        </p:nvSpPr>
        <p:spPr>
          <a:xfrm>
            <a:off x="2468880" y="4693948"/>
            <a:ext cx="8307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23 other predictors.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Few examples:age, education, profession, study, backup data, policy reading etc..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-20320" y="0"/>
            <a:ext cx="2068200" cy="6858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Coding</a:t>
            </a:r>
            <a:endParaRPr/>
          </a:p>
        </p:txBody>
      </p:sp>
      <p:sp>
        <p:nvSpPr>
          <p:cNvPr id="140" name="Google Shape;140;p21"/>
          <p:cNvSpPr txBox="1"/>
          <p:nvPr/>
        </p:nvSpPr>
        <p:spPr>
          <a:xfrm>
            <a:off x="2597280" y="150941"/>
            <a:ext cx="830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1755" y="670629"/>
            <a:ext cx="9178947" cy="5516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