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tvo26MtcaDEA640EYT8vGrZUa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9D3FF1-D83B-4C57-A165-0150A73C2503}">
  <a:tblStyle styleId="{1C9D3FF1-D83B-4C57-A165-0150A73C25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B2E3890-45F2-4986-AD71-8A40A92F21E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adecd5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dadecd53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adecd5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adecd5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9dadecd53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adecd5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dadecd53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dadecd5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dadecd53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dadecd53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dadecd5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dadecd5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dadecd53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dadecd5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dadecd53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0" y="535940"/>
            <a:ext cx="12191365" cy="304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3794851"/>
            <a:ext cx="12191365" cy="156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- eShield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Rajiv, Chintan &amp; Hardik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adecd53b_0_54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47" name="Google Shape;147;g29dadecd53b_0_54"/>
          <p:cNvSpPr txBox="1"/>
          <p:nvPr/>
        </p:nvSpPr>
        <p:spPr>
          <a:xfrm>
            <a:off x="3373650" y="263925"/>
            <a:ext cx="76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9dadecd53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957275"/>
            <a:ext cx="7125174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2586446" y="219499"/>
            <a:ext cx="56300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Concerend , loose money,elearning platform, fraud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3483428" y="2412275"/>
            <a:ext cx="56300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(Whether candidate would join or not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3"/>
          <p:cNvGraphicFramePr/>
          <p:nvPr/>
        </p:nvGraphicFramePr>
        <p:xfrm>
          <a:off x="2455817" y="1319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{1C9D3FF1-D83B-4C57-A165-0150A73C2503}</a:tableStyleId>
              </a:tblPr>
              <a:tblGrid>
                <a:gridCol w="2101025"/>
                <a:gridCol w="6533525"/>
              </a:tblGrid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Variable Name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Variable Description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3"/>
          <p:cNvSpPr txBox="1"/>
          <p:nvPr/>
        </p:nvSpPr>
        <p:spPr>
          <a:xfrm>
            <a:off x="2586447" y="822960"/>
            <a:ext cx="58129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2577518" y="724564"/>
            <a:ext cx="8280837" cy="5408870"/>
            <a:chOff x="545518" y="4898"/>
            <a:chExt cx="8280837" cy="5408870"/>
          </a:xfrm>
        </p:grpSpPr>
        <p:sp>
          <p:nvSpPr>
            <p:cNvPr id="164" name="Google Shape;164;p4"/>
            <p:cNvSpPr/>
            <p:nvPr/>
          </p:nvSpPr>
          <p:spPr>
            <a:xfrm>
              <a:off x="2937023" y="677169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593C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3183192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solidFill>
              <a:srgbClr val="41709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Library and Data Load</a:t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880789" y="677169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74A3D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6126958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solidFill>
              <a:srgbClr val="5287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converting response  variable to numeric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742170" y="1439081"/>
              <a:ext cx="5887532" cy="519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B5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4538106" y="1696259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split and removing null values from data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937023" y="2663613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2C9E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3183192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Defining variables and formulas</a:t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880789" y="2663613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2C9E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6126958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solidFill>
              <a:srgbClr val="BBCFE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Fit Random Forest Model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1742170" y="3425525"/>
              <a:ext cx="5887532" cy="51986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3B5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4538106" y="3682703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Make predictions on the test set 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937023" y="4650057"/>
              <a:ext cx="51986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74A3D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3183192" y="4693024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45518" y="3977785"/>
              <a:ext cx="2393305" cy="1435983"/>
            </a:xfrm>
            <a:prstGeom prst="rect">
              <a:avLst/>
            </a:prstGeom>
            <a:solidFill>
              <a:srgbClr val="749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45518" y="3977785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Accuracy Check of the Model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489284" y="3977785"/>
              <a:ext cx="2393305" cy="1435983"/>
            </a:xfrm>
            <a:prstGeom prst="rect">
              <a:avLst/>
            </a:prstGeom>
            <a:solidFill>
              <a:srgbClr val="5287B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489284" y="3977785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Importance</a:t>
              </a: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604" y="280932"/>
            <a:ext cx="9152465" cy="592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Measures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6"/>
          <p:cNvGraphicFramePr/>
          <p:nvPr/>
        </p:nvGraphicFramePr>
        <p:xfrm>
          <a:off x="2521131" y="522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{DB2E3890-45F2-4986-AD71-8A40A92F21EF}</a:tableStyleId>
              </a:tblPr>
              <a:tblGrid>
                <a:gridCol w="4323800"/>
                <a:gridCol w="4323800"/>
              </a:tblGrid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Metric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Value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True Positive (TP)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1421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True Negative (TN)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56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False Positive (FP)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37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False Negative (FN)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287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Accuracy   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0.817878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Out-of-Bag Accuracy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0.826768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Precision  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0.97459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Recall (Sensitivity)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0.831099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Specificity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0.602151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F1-score            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0.897397</a:t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Importance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53" y="0"/>
            <a:ext cx="87237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/>
          <p:nvPr/>
        </p:nvSpPr>
        <p:spPr>
          <a:xfrm>
            <a:off x="404685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2468880" y="574766"/>
            <a:ext cx="83079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eshield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468880" y="2360023"/>
            <a:ext cx="830797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(concerned/not concerned)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Basket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 (concerned/not concerned)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29"/>
          <p:cNvSpPr txBox="1"/>
          <p:nvPr>
            <p:ph type="title"/>
          </p:nvPr>
        </p:nvSpPr>
        <p:spPr>
          <a:xfrm>
            <a:off x="97947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Independant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9dadecd53b_0_5"/>
          <p:cNvSpPr txBox="1"/>
          <p:nvPr/>
        </p:nvSpPr>
        <p:spPr>
          <a:xfrm>
            <a:off x="2468880" y="574766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9dadecd53b_0_5"/>
          <p:cNvSpPr txBox="1"/>
          <p:nvPr/>
        </p:nvSpPr>
        <p:spPr>
          <a:xfrm>
            <a:off x="2468880" y="1281223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study behaviour of those who are prone to become a victim of fraud during online transaction </a:t>
            </a:r>
            <a:endParaRPr/>
          </a:p>
        </p:txBody>
      </p:sp>
      <p:sp>
        <p:nvSpPr>
          <p:cNvPr id="105" name="Google Shape;105;g29dadecd53b_0_5"/>
          <p:cNvSpPr txBox="1"/>
          <p:nvPr/>
        </p:nvSpPr>
        <p:spPr>
          <a:xfrm>
            <a:off x="2468880" y="3013498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taken as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lost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responder ( victim of fraud)</a:t>
            </a:r>
            <a:endParaRPr/>
          </a:p>
        </p:txBody>
      </p:sp>
      <p:sp>
        <p:nvSpPr>
          <p:cNvPr id="106" name="Google Shape;106;g29dadecd53b_0_5"/>
          <p:cNvSpPr txBox="1"/>
          <p:nvPr/>
        </p:nvSpPr>
        <p:spPr>
          <a:xfrm>
            <a:off x="2468880" y="4693948"/>
            <a:ext cx="830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23 other predictors.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examples:age, education, profession, study, backup data, policy reading etc..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adecd53b_0_1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</p:txBody>
      </p:sp>
      <p:sp>
        <p:nvSpPr>
          <p:cNvPr id="112" name="Google Shape;112;g29dadecd53b_0_11"/>
          <p:cNvSpPr txBox="1"/>
          <p:nvPr/>
        </p:nvSpPr>
        <p:spPr>
          <a:xfrm>
            <a:off x="2468880" y="574766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29dadecd53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80" y="1188866"/>
            <a:ext cx="9839319" cy="496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adecd53b_0_18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119" name="Google Shape;119;g29dadecd53b_0_18"/>
          <p:cNvSpPr txBox="1"/>
          <p:nvPr/>
        </p:nvSpPr>
        <p:spPr>
          <a:xfrm>
            <a:off x="3373650" y="263925"/>
            <a:ext cx="769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Variable Importance Plot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29dadecd53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638" y="725613"/>
            <a:ext cx="7692775" cy="5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adecd53b_0_35"/>
          <p:cNvSpPr txBox="1"/>
          <p:nvPr>
            <p:ph type="title"/>
          </p:nvPr>
        </p:nvSpPr>
        <p:spPr>
          <a:xfrm>
            <a:off x="97947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</a:t>
            </a:r>
            <a:r>
              <a:rPr lang="en-US"/>
              <a:t> Tree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dadecd53b_0_39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Independant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9dadecd53b_0_39"/>
          <p:cNvSpPr txBox="1"/>
          <p:nvPr/>
        </p:nvSpPr>
        <p:spPr>
          <a:xfrm>
            <a:off x="2468880" y="574766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9dadecd53b_0_39"/>
          <p:cNvSpPr txBox="1"/>
          <p:nvPr/>
        </p:nvSpPr>
        <p:spPr>
          <a:xfrm>
            <a:off x="2468880" y="1281223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classification  of those who are concern to cyberbullying/fraud</a:t>
            </a:r>
            <a:endParaRPr/>
          </a:p>
        </p:txBody>
      </p:sp>
      <p:sp>
        <p:nvSpPr>
          <p:cNvPr id="133" name="Google Shape;133;g29dadecd53b_0_39"/>
          <p:cNvSpPr txBox="1"/>
          <p:nvPr/>
        </p:nvSpPr>
        <p:spPr>
          <a:xfrm>
            <a:off x="2468880" y="3013498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 is taken as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responder </a:t>
            </a:r>
            <a:endParaRPr/>
          </a:p>
        </p:txBody>
      </p:sp>
      <p:sp>
        <p:nvSpPr>
          <p:cNvPr id="134" name="Google Shape;134;g29dadecd53b_0_39"/>
          <p:cNvSpPr txBox="1"/>
          <p:nvPr/>
        </p:nvSpPr>
        <p:spPr>
          <a:xfrm>
            <a:off x="2468880" y="4693948"/>
            <a:ext cx="830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23 other predictors.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examples:age, education, profession, study, backup data, policy reading etc..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adecd53b_0_47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</p:txBody>
      </p:sp>
      <p:sp>
        <p:nvSpPr>
          <p:cNvPr id="140" name="Google Shape;140;g29dadecd53b_0_47"/>
          <p:cNvSpPr txBox="1"/>
          <p:nvPr/>
        </p:nvSpPr>
        <p:spPr>
          <a:xfrm>
            <a:off x="2597280" y="150941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9dadecd53b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5" y="670629"/>
            <a:ext cx="9178947" cy="551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2023-10-18T12:23:00Z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AB551AA337C0413394E8F2ED067DE2D6_13</vt:lpwstr>
  </property>
  <property fmtid="{D5CDD505-2E9C-101B-9397-08002B2CF9AE}" pid="3" name="KSOProductBuildVer">
    <vt:lpwstr>1033-12.2.0.13266</vt:lpwstr>
  </property>
</Properties>
</file>