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  <p:embeddedFont>
      <p:font typeface="Ubuntu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Qa5PwmVVK0Os6yn3hpTi5rG1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D20402-B900-439C-8634-29CB13E15C0C}">
  <a:tblStyle styleId="{87D20402-B900-439C-8634-29CB13E15C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ono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33" Type="http://schemas.openxmlformats.org/officeDocument/2006/relationships/font" Target="fonts/UbuntuMono-italic.fntdata"/><Relationship Id="rId10" Type="http://schemas.openxmlformats.org/officeDocument/2006/relationships/slide" Target="slides/slide5.xml"/><Relationship Id="rId32" Type="http://schemas.openxmlformats.org/officeDocument/2006/relationships/font" Target="fonts/Ubuntu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Ubuntu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9dadecd53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75e2d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62275e2dd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275e2d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62275e2dd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75e2d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62275e2dd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275e2d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62275e2dd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62275e2dd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ms.gle/eidJ1KNXuTGur3NB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eShield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Methodology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646218" y="387926"/>
            <a:ext cx="8465127" cy="5017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 survey to collect data on e-services usage during digital payments, online purchases, online learning platforms and demographic data of respondents such as sex, age, profession, etc. 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data pre-processing: normalize variables, remove noise, and ensure data integrity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Explanatory variables: sex, age, profession , type of e-services, extent of cyber security threat, frequency of transactions, merchant type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variables: using of online services (Yes/No), safety perception (Likert scale)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 using simple linear regression: relate age, transaction data to digital payment adoption likelihood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 inferential statistics (chi-square tests, t-tests) for relationships between other variables</a:t>
            </a:r>
            <a:endParaRPr/>
          </a:p>
          <a:p>
            <a:pPr indent="-514350" lvl="0" marL="5143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analysis for demographic impact on adoption and safety perception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646218" y="387926"/>
            <a:ext cx="846512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Through Google Form ( Link is shared below)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https://forms.gle/eidJ1KNXuTGur3NB9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:  &gt;  100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Sample : Students, Working Professionals, House makers , Senior Citizens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 Plan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2646218" y="387926"/>
            <a:ext cx="8465127" cy="5129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: By 5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and Cleaning of Data: By 7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: By 10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of Results and Correcting Analysis : By 20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and Presentation : By 24th Nov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(selected)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3"/>
          <p:cNvGraphicFramePr/>
          <p:nvPr/>
        </p:nvGraphicFramePr>
        <p:xfrm>
          <a:off x="2493818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{87D20402-B900-439C-8634-29CB13E15C0C}</a:tableStyleId>
              </a:tblPr>
              <a:tblGrid>
                <a:gridCol w="4246425"/>
                <a:gridCol w="4246425"/>
              </a:tblGrid>
              <a:tr h="4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Column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Variable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Timestamp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data_collectoin_timestamp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 Address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carry out online monetary transactions?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doing_transaction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Which electronic transaction method do you prefer the most?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transaction_method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Are you aware about cyber fraud in E-payments?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fraud_awareness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32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How much concerned are you about security on the Internet?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concerned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4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How often do you update your device’s operating system and applications?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os_update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connect your device with public network?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public_network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have prior knowledge about information security?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information_security_knowledge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keep back-up of your data?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data_backup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If you are having back up of your data then how often do you take back-up of your data?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data_backup_scheule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use any network security software technology to protect your device from attack?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network_security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Have you ever lost money during online transaction?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lost_money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 you use two-factor authentication when possible?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two_factor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Will you perform online monetary transactions in future?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future_transaction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 :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Contact Number: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contct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 Address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Gender: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gender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4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Occupation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occupation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Annual Family Income(in rupees):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income_gropu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25" marB="0" marR="2025" marL="20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74500" y="724565"/>
            <a:ext cx="8280837" cy="4693630"/>
            <a:chOff x="545518" y="4898"/>
            <a:chExt cx="8280837" cy="4693630"/>
          </a:xfrm>
        </p:grpSpPr>
        <p:sp>
          <p:nvSpPr>
            <p:cNvPr id="169" name="Google Shape;169;p4"/>
            <p:cNvSpPr/>
            <p:nvPr/>
          </p:nvSpPr>
          <p:spPr>
            <a:xfrm>
              <a:off x="2937023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593C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3183192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880789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4A3D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6126958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solidFill>
              <a:srgbClr val="5287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Normalization	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742170" y="1439081"/>
              <a:ext cx="5887532" cy="519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B5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4538106" y="1696259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Questions for the Data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937023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183192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Analysis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880789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6126958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4538106" y="3682703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183192" y="4693024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Normalization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646218" y="387926"/>
            <a:ext cx="8465127" cy="2543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dummy columns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open text data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incomplete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632363" y="387926"/>
            <a:ext cx="8465127" cy="672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Reponses by various factors</a:t>
            </a:r>
            <a:endParaRPr/>
          </a:p>
          <a:p>
            <a:pPr indent="0" lvl="8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Age, Income, Occupation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how people are concerned about security on the Internet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how much people are aware about possibilities of fraud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patten of who are likely to lose the money in fraud</a:t>
            </a:r>
            <a:endParaRPr/>
          </a:p>
          <a:p>
            <a:pPr indent="-279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217" y="252447"/>
            <a:ext cx="9526329" cy="571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863" y="841521"/>
            <a:ext cx="9581732" cy="397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concern about Security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037609" y="595745"/>
            <a:ext cx="6452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logistic model on the explanatory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408218" y="1440873"/>
            <a:ext cx="541712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loads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Data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the Initial Model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output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singularities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and find optimum threshold and optimum prediction-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threshold with max sensitivity code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968337" y="3958199"/>
            <a:ext cx="61375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more than 60% accuracy found relationship of the probability of having people more concerned about security as below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=1/(1+EXP(-(5.0151+(-1.7268*age_group)+(-3.5396*is_student))))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468880" y="574766"/>
            <a:ext cx="8307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eshield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468880" y="2360023"/>
            <a:ext cx="83079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(concerned/not concerned)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Basket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 (concerned/not concerned)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how much people are aware about possibilities of fraud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037609" y="595745"/>
            <a:ext cx="6452755" cy="663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Market basket analysis Using Language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n-US" sz="105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information_security_knowledge=No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n-US" sz="105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data_backup=No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n-US" sz="105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two_factor=No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n-US" sz="105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Gender:=Female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rules suggest a strong association between the specified conditions in the lhs and the absence of fraud awareness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fraud_awareness=No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Specifically, the rules indicate that when individuals have characteristics such as lack of information security knowledge, no data backup, no two-factor authentication, and are female, they are highly likely to not have fraud awareness.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rules have high confidence, indicating a strong predictive power for the absence of fraud awareness given the specified conditions.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9dadecd53b_0_5"/>
          <p:cNvSpPr txBox="1"/>
          <p:nvPr/>
        </p:nvSpPr>
        <p:spPr>
          <a:xfrm>
            <a:off x="2353305" y="626141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353305" y="3013498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F0F0F"/>
                </a:solidFill>
              </a:rPr>
              <a:t>To analyze the characteristics of individuals susceptible to falling victim to online transaction fraud.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275e2dd0_0_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62275e2dd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25" y="378850"/>
            <a:ext cx="10264998" cy="6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275e2dd0_0_14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62275e2dd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50" y="1040262"/>
            <a:ext cx="10176825" cy="47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275e2dd0_0_2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Filtered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2275e2dd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25" y="890675"/>
            <a:ext cx="10176826" cy="53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275e2dd0_0_27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262275e2dd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1" y="1155537"/>
            <a:ext cx="10176824" cy="454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62275e2dd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926" y="422000"/>
            <a:ext cx="10176825" cy="60139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g262275e2dd0_0_33"/>
          <p:cNvSpPr txBox="1"/>
          <p:nvPr/>
        </p:nvSpPr>
        <p:spPr>
          <a:xfrm>
            <a:off x="9685675" y="4026213"/>
            <a:ext cx="78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2275e2dd0_0_33"/>
          <p:cNvSpPr txBox="1"/>
          <p:nvPr/>
        </p:nvSpPr>
        <p:spPr>
          <a:xfrm>
            <a:off x="8530825" y="2481450"/>
            <a:ext cx="3093000" cy="6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62275e2dd0_0_33"/>
          <p:cNvCxnSpPr>
            <a:stCxn id="131" idx="2"/>
            <a:endCxn id="130" idx="0"/>
          </p:cNvCxnSpPr>
          <p:nvPr/>
        </p:nvCxnSpPr>
        <p:spPr>
          <a:xfrm>
            <a:off x="10077325" y="3136350"/>
            <a:ext cx="0" cy="889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55" y="648012"/>
            <a:ext cx="9839321" cy="556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2023-10-18T12:23:00Z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AB551AA337C0413394E8F2ED067DE2D6_13</vt:lpwstr>
  </property>
  <property fmtid="{D5CDD505-2E9C-101B-9397-08002B2CF9AE}" pid="3" name="KSOProductBuildVer">
    <vt:lpwstr>1033-12.2.0.13266</vt:lpwstr>
  </property>
</Properties>
</file>