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69" r:id="rId4"/>
    <p:sldId id="265" r:id="rId5"/>
    <p:sldId id="266" r:id="rId6"/>
    <p:sldId id="267" r:id="rId7"/>
    <p:sldId id="271" r:id="rId8"/>
    <p:sldId id="268" r:id="rId9"/>
    <p:sldId id="270" r:id="rId10"/>
    <p:sldId id="257" r:id="rId11"/>
    <p:sldId id="279" r:id="rId12"/>
    <p:sldId id="272" r:id="rId13"/>
    <p:sldId id="273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74" r:id="rId22"/>
    <p:sldId id="280" r:id="rId23"/>
    <p:sldId id="281" r:id="rId24"/>
    <p:sldId id="282" r:id="rId25"/>
    <p:sldId id="275" r:id="rId26"/>
    <p:sldId id="283" r:id="rId27"/>
    <p:sldId id="284" r:id="rId28"/>
    <p:sldId id="285" r:id="rId29"/>
    <p:sldId id="286" r:id="rId30"/>
    <p:sldId id="287" r:id="rId31"/>
    <p:sldId id="276" r:id="rId32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Quattrocento Sans" panose="020B0502050000020003" pitchFamily="34" charset="0"/>
      <p:regular r:id="rId38"/>
      <p:bold r:id="rId39"/>
      <p:italic r:id="rId40"/>
      <p:boldItalic r:id="rId41"/>
    </p:embeddedFont>
    <p:embeddedFont>
      <p:font typeface="Ubuntu Mono" panose="020B050903060203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Qa5PwmVVK0Os6yn3hpTi5rG1H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D20402-B900-439C-8634-29CB13E15C0C}">
  <a:tblStyle styleId="{87D20402-B900-439C-8634-29CB13E15C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023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11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870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014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adecd5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29dadecd5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275e2d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g262275e2d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275e2dd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62275e2dd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275e2d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62275e2d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275e2dd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62275e2dd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275e2dd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262275e2dd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096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6550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336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9025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4903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687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1450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855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2141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6707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596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52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30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00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226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86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idJ1KNXuTGur3NB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0" y="535940"/>
            <a:ext cx="12191365" cy="304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3794851"/>
            <a:ext cx="12191365" cy="1568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- eShield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Rajiv, Chintan &amp; Hardik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1328E-2F3C-2A2B-4902-33DFC7444720}"/>
              </a:ext>
            </a:extLst>
          </p:cNvPr>
          <p:cNvSpPr txBox="1"/>
          <p:nvPr/>
        </p:nvSpPr>
        <p:spPr>
          <a:xfrm>
            <a:off x="2599509" y="764458"/>
            <a:ext cx="91788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with help of Tableau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Analysis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8" indent="-342900">
              <a:buSzPts val="24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8" indent="-342900"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8" indent="-342900"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</a:p>
          <a:p>
            <a:pPr marL="342900" lvl="8" indent="-342900">
              <a:buSzPts val="24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(concerned/not concerned)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Basket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15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lang="en-US"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Tableau Dashboard</a:t>
            </a:r>
            <a:endParaRPr dirty="0"/>
          </a:p>
        </p:txBody>
      </p:sp>
      <p:sp>
        <p:nvSpPr>
          <p:cNvPr id="212" name="Google Shape;212;p26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3" name="Picture 2" descr="A graph of data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DD43DF5-3C96-2090-770B-CAAF64CF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41" y="511630"/>
            <a:ext cx="9525490" cy="63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4217" y="252447"/>
            <a:ext cx="9526329" cy="5715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98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863" y="841521"/>
            <a:ext cx="9581732" cy="3979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51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adecd53b_0_5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9dadecd53b_0_5"/>
          <p:cNvSpPr txBox="1"/>
          <p:nvPr/>
        </p:nvSpPr>
        <p:spPr>
          <a:xfrm>
            <a:off x="2353305" y="626141"/>
            <a:ext cx="830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9dadecd53b_0_5"/>
          <p:cNvSpPr txBox="1"/>
          <p:nvPr/>
        </p:nvSpPr>
        <p:spPr>
          <a:xfrm>
            <a:off x="2353305" y="3013498"/>
            <a:ext cx="830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F0F0F"/>
                </a:solidFill>
              </a:rPr>
              <a:t>To analyze the characteristics of individuals susceptible to falling victim to online transaction fraud.</a:t>
            </a:r>
            <a:endParaRPr sz="24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275e2dd0_0_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62275e2dd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425" y="378850"/>
            <a:ext cx="10264998" cy="6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275e2dd0_0_14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</a:t>
            </a:r>
            <a:b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62275e2dd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50" y="1040262"/>
            <a:ext cx="10176825" cy="477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275e2dd0_0_21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Pareto Rule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Filtered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262275e2dd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25" y="890675"/>
            <a:ext cx="10176826" cy="53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275e2dd0_0_27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262275e2dd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51" y="1155537"/>
            <a:ext cx="10176824" cy="454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275e2dd0_0_33"/>
          <p:cNvSpPr/>
          <p:nvPr/>
        </p:nvSpPr>
        <p:spPr>
          <a:xfrm>
            <a:off x="-20324" y="0"/>
            <a:ext cx="17307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ward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Elimination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262275e2dd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926" y="422000"/>
            <a:ext cx="10176825" cy="60139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g262275e2dd0_0_33"/>
          <p:cNvSpPr txBox="1"/>
          <p:nvPr/>
        </p:nvSpPr>
        <p:spPr>
          <a:xfrm>
            <a:off x="9685675" y="4026213"/>
            <a:ext cx="783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62275e2dd0_0_33"/>
          <p:cNvSpPr txBox="1"/>
          <p:nvPr/>
        </p:nvSpPr>
        <p:spPr>
          <a:xfrm>
            <a:off x="8530825" y="2481450"/>
            <a:ext cx="3093000" cy="6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Variables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g262275e2dd0_0_33"/>
          <p:cNvCxnSpPr>
            <a:stCxn id="131" idx="2"/>
            <a:endCxn id="130" idx="0"/>
          </p:cNvCxnSpPr>
          <p:nvPr/>
        </p:nvCxnSpPr>
        <p:spPr>
          <a:xfrm>
            <a:off x="10077325" y="3136350"/>
            <a:ext cx="0" cy="88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ED856-8AC3-CD04-5CBF-62956CEDA523}"/>
              </a:ext>
            </a:extLst>
          </p:cNvPr>
          <p:cNvSpPr txBox="1"/>
          <p:nvPr/>
        </p:nvSpPr>
        <p:spPr>
          <a:xfrm>
            <a:off x="2047880" y="185057"/>
            <a:ext cx="9855835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This study is a part of Capstone Project for EPABA Batch 05 and it explores the factors influencing cyber security during online transactions related to digital payments, e-Services and related safety perceptions among consumers. By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analyzing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these factors, we can gain insights into patterns of adoption of digital payments and e-services, its associations with demographic variables and challenges for adoption of digital payments and other e-services.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0CF65-6E32-CDC1-89A7-0FB5654C5DC3}"/>
              </a:ext>
            </a:extLst>
          </p:cNvPr>
          <p:cNvSpPr txBox="1"/>
          <p:nvPr/>
        </p:nvSpPr>
        <p:spPr>
          <a:xfrm>
            <a:off x="2253342" y="3194000"/>
            <a:ext cx="9855835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Project Team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F81AFA-3246-E33E-FAA6-6A880AFEE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18222"/>
              </p:ext>
            </p:extLst>
          </p:nvPr>
        </p:nvGraphicFramePr>
        <p:xfrm>
          <a:off x="2253342" y="4284712"/>
          <a:ext cx="9938657" cy="23882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1263">
                  <a:extLst>
                    <a:ext uri="{9D8B030D-6E8A-4147-A177-3AD203B41FA5}">
                      <a16:colId xmlns:a16="http://schemas.microsoft.com/office/drawing/2014/main" val="248517511"/>
                    </a:ext>
                  </a:extLst>
                </a:gridCol>
                <a:gridCol w="8407394">
                  <a:extLst>
                    <a:ext uri="{9D8B030D-6E8A-4147-A177-3AD203B41FA5}">
                      <a16:colId xmlns:a16="http://schemas.microsoft.com/office/drawing/2014/main" val="1874400616"/>
                    </a:ext>
                  </a:extLst>
                </a:gridCol>
              </a:tblGrid>
              <a:tr h="796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Chintal Joshi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Questionnaire Framing, Data Collection, Data Pre-Processing, Noise Reduction, Report Writing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86665"/>
                  </a:ext>
                </a:extLst>
              </a:tr>
              <a:tr h="796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Rajiv Trivedi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Data Collection Strategies, Exploratory Analysis, Logistic Regression, Predictive Analysis, Report Writing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891829"/>
                  </a:ext>
                </a:extLst>
              </a:tr>
              <a:tr h="7960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Hardik </a:t>
                      </a:r>
                      <a:r>
                        <a:rPr lang="en-IN" sz="1800" kern="100" dirty="0" err="1">
                          <a:effectLst/>
                        </a:rPr>
                        <a:t>Raval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Linear Regression, Inference, Report Writing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389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17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955" y="648012"/>
            <a:ext cx="9839321" cy="5561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940625" y="443345"/>
            <a:ext cx="6452755" cy="95406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Variable : Binary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1-&gt; Very much concerned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2-&gt; Not concerned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037610" y="2849729"/>
            <a:ext cx="4402282" cy="31085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loads </a:t>
            </a:r>
            <a:endParaRPr dirty="0"/>
          </a:p>
          <a:p>
            <a:pPr marL="285750" lvl="2" indent="-285750">
              <a:buSzPts val="14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Read Data </a:t>
            </a:r>
          </a:p>
          <a:p>
            <a:pPr marL="285750" lvl="2" indent="-285750">
              <a:buSzPts val="14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Used one hot encoding (introducing dummy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colums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for categorical variables</a:t>
            </a:r>
          </a:p>
          <a:p>
            <a:pPr marL="285750" lvl="2" indent="-285750">
              <a:buSzPts val="14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Used SMOTE to upsize data</a:t>
            </a:r>
            <a:endParaRPr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the Initial Model </a:t>
            </a:r>
            <a:endParaRPr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output </a:t>
            </a:r>
            <a:endParaRPr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Remove singularities </a:t>
            </a:r>
            <a:r>
              <a:rPr lang="en-US" dirty="0">
                <a:solidFill>
                  <a:schemeClr val="tx1"/>
                </a:solidFill>
              </a:rPr>
              <a:t>and variable based on p-value and </a:t>
            </a:r>
            <a:r>
              <a:rPr lang="en-US" dirty="0" err="1">
                <a:solidFill>
                  <a:schemeClr val="tx1"/>
                </a:solidFill>
              </a:rPr>
              <a:t>vifs</a:t>
            </a:r>
            <a:endParaRPr lang="en-US" dirty="0">
              <a:solidFill>
                <a:schemeClr val="tx1"/>
              </a:solidFill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</a:t>
            </a:r>
            <a:endParaRPr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 and find optimum threshold and optimum prediction-</a:t>
            </a:r>
            <a:endParaRPr dirty="0"/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threshold with max sensitivity code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30;p28">
            <a:extLst>
              <a:ext uri="{FF2B5EF4-FFF2-40B4-BE49-F238E27FC236}">
                <a16:creationId xmlns:a16="http://schemas.microsoft.com/office/drawing/2014/main" id="{1F0E931B-8304-AE9B-D716-A89616AB5743}"/>
              </a:ext>
            </a:extLst>
          </p:cNvPr>
          <p:cNvSpPr txBox="1"/>
          <p:nvPr/>
        </p:nvSpPr>
        <p:spPr>
          <a:xfrm>
            <a:off x="2940625" y="1485130"/>
            <a:ext cx="6452755" cy="7386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Explanatory Variable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Demographics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i.e</a:t>
            </a:r>
            <a:r>
              <a:rPr lang="en-US" dirty="0">
                <a:solidFill>
                  <a:schemeClr val="tx1"/>
                </a:solidFill>
              </a:rPr>
              <a:t> Age, Gender, Profession, income)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graph on a green background">
            <a:extLst>
              <a:ext uri="{FF2B5EF4-FFF2-40B4-BE49-F238E27FC236}">
                <a16:creationId xmlns:a16="http://schemas.microsoft.com/office/drawing/2014/main" id="{4EC28222-71D6-490E-F480-472BCF89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640" y="2849729"/>
            <a:ext cx="4097613" cy="1815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940625" y="443345"/>
            <a:ext cx="645275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2968337" y="4941872"/>
            <a:ext cx="7342906" cy="95406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more than 60% accuracy found relationship of the probability of having people more concerned about security as below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" name="Google Shape;230;p28">
            <a:extLst>
              <a:ext uri="{FF2B5EF4-FFF2-40B4-BE49-F238E27FC236}">
                <a16:creationId xmlns:a16="http://schemas.microsoft.com/office/drawing/2014/main" id="{1F0E931B-8304-AE9B-D716-A89616AB5743}"/>
              </a:ext>
            </a:extLst>
          </p:cNvPr>
          <p:cNvSpPr txBox="1"/>
          <p:nvPr/>
        </p:nvSpPr>
        <p:spPr>
          <a:xfrm>
            <a:off x="2985652" y="787036"/>
            <a:ext cx="7311737" cy="7386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logistic_model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&lt;-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concern_binary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is_male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is_female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age_group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is_graduate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is_postgraduate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is_schooling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is_other_education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is_business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is_service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is_student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is_homemaker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income_group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                   family = binomial, data = data)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3AB09-2BE3-90CD-2753-D616442F9588}"/>
              </a:ext>
            </a:extLst>
          </p:cNvPr>
          <p:cNvSpPr txBox="1"/>
          <p:nvPr/>
        </p:nvSpPr>
        <p:spPr>
          <a:xfrm>
            <a:off x="2999505" y="2144097"/>
            <a:ext cx="731173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final_model</a:t>
            </a:r>
            <a:r>
              <a:rPr lang="en-US" dirty="0"/>
              <a:t> &lt;-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concern_binary</a:t>
            </a:r>
            <a:r>
              <a:rPr lang="en-US" dirty="0"/>
              <a:t> ~ </a:t>
            </a:r>
            <a:r>
              <a:rPr lang="en-US" dirty="0" err="1"/>
              <a:t>age_group</a:t>
            </a:r>
            <a:r>
              <a:rPr lang="en-US" dirty="0"/>
              <a:t> + </a:t>
            </a:r>
            <a:r>
              <a:rPr lang="en-US" dirty="0" err="1"/>
              <a:t>is_student</a:t>
            </a:r>
            <a:r>
              <a:rPr lang="en-US" dirty="0"/>
              <a:t>,                   family = binomial, data = data)</a:t>
            </a:r>
            <a:endParaRPr lang="en-IN" dirty="0"/>
          </a:p>
        </p:txBody>
      </p:sp>
      <p:sp>
        <p:nvSpPr>
          <p:cNvPr id="5" name="Google Shape;230;p28">
            <a:extLst>
              <a:ext uri="{FF2B5EF4-FFF2-40B4-BE49-F238E27FC236}">
                <a16:creationId xmlns:a16="http://schemas.microsoft.com/office/drawing/2014/main" id="{6FBDDC9F-DF1B-17C5-515F-A06CE780EEB1}"/>
              </a:ext>
            </a:extLst>
          </p:cNvPr>
          <p:cNvSpPr txBox="1"/>
          <p:nvPr/>
        </p:nvSpPr>
        <p:spPr>
          <a:xfrm>
            <a:off x="2968337" y="1887139"/>
            <a:ext cx="64250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Model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A743D-74E8-FECE-1019-9BB4EFC81497}"/>
              </a:ext>
            </a:extLst>
          </p:cNvPr>
          <p:cNvSpPr txBox="1"/>
          <p:nvPr/>
        </p:nvSpPr>
        <p:spPr>
          <a:xfrm>
            <a:off x="2999506" y="2784761"/>
            <a:ext cx="7311737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Call:</a:t>
            </a:r>
          </a:p>
          <a:p>
            <a:r>
              <a:rPr lang="en-US" dirty="0"/>
              <a:t>  </a:t>
            </a:r>
            <a:r>
              <a:rPr lang="en-US" dirty="0" err="1"/>
              <a:t>glm</a:t>
            </a:r>
            <a:r>
              <a:rPr lang="en-US" dirty="0"/>
              <a:t>(formula = </a:t>
            </a:r>
            <a:r>
              <a:rPr lang="en-US" dirty="0" err="1"/>
              <a:t>concern_binary</a:t>
            </a:r>
            <a:r>
              <a:rPr lang="en-US" dirty="0"/>
              <a:t> ~ </a:t>
            </a:r>
            <a:r>
              <a:rPr lang="en-US" dirty="0" err="1"/>
              <a:t>age_group</a:t>
            </a:r>
            <a:r>
              <a:rPr lang="en-US" dirty="0"/>
              <a:t> + </a:t>
            </a:r>
            <a:r>
              <a:rPr lang="en-US" dirty="0" err="1"/>
              <a:t>is_student</a:t>
            </a:r>
            <a:r>
              <a:rPr lang="en-US" dirty="0"/>
              <a:t>, family = binomial,</a:t>
            </a:r>
          </a:p>
          <a:p>
            <a:r>
              <a:rPr lang="en-US" dirty="0"/>
              <a:t>      data = data)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Estimate Std. Error z value </a:t>
            </a:r>
            <a:r>
              <a:rPr lang="en-US" dirty="0" err="1"/>
              <a:t>Pr</a:t>
            </a:r>
            <a:r>
              <a:rPr lang="en-US" dirty="0"/>
              <a:t>(&gt;|z|)    </a:t>
            </a:r>
          </a:p>
          <a:p>
            <a:r>
              <a:rPr lang="en-US" dirty="0"/>
              <a:t>(Intercept)   5.0151     1.6287   3.079 0.002076 ** </a:t>
            </a:r>
          </a:p>
          <a:p>
            <a:r>
              <a:rPr lang="en-US" dirty="0"/>
              <a:t>  </a:t>
            </a:r>
            <a:r>
              <a:rPr lang="en-US" dirty="0" err="1"/>
              <a:t>age_group</a:t>
            </a:r>
            <a:r>
              <a:rPr lang="en-US" dirty="0"/>
              <a:t>    -1.7268     0.6137  -2.814 0.004897 ** </a:t>
            </a:r>
          </a:p>
          <a:p>
            <a:r>
              <a:rPr lang="en-US" dirty="0"/>
              <a:t>  </a:t>
            </a:r>
            <a:r>
              <a:rPr lang="en-US" dirty="0" err="1"/>
              <a:t>is_student</a:t>
            </a:r>
            <a:r>
              <a:rPr lang="en-US" dirty="0"/>
              <a:t>   -3.5396     1.0728  -3.299 0.000969 ***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4426D6-501A-3347-5465-255EE1DD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25" y="6026002"/>
            <a:ext cx="7491848" cy="72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1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concerned are people about security on internet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7386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Market Basket Analysis to find the rules that has right hand side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Very much concerned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09" y="1"/>
            <a:ext cx="2258291" cy="15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5C41A8-3B44-4E95-EC30-BFB7B3F7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25858"/>
              </p:ext>
            </p:extLst>
          </p:nvPr>
        </p:nvGraphicFramePr>
        <p:xfrm>
          <a:off x="2313708" y="1648962"/>
          <a:ext cx="9725891" cy="2031349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3221274">
                  <a:extLst>
                    <a:ext uri="{9D8B030D-6E8A-4147-A177-3AD203B41FA5}">
                      <a16:colId xmlns:a16="http://schemas.microsoft.com/office/drawing/2014/main" val="1804431155"/>
                    </a:ext>
                  </a:extLst>
                </a:gridCol>
                <a:gridCol w="2172098">
                  <a:extLst>
                    <a:ext uri="{9D8B030D-6E8A-4147-A177-3AD203B41FA5}">
                      <a16:colId xmlns:a16="http://schemas.microsoft.com/office/drawing/2014/main" val="2051363659"/>
                    </a:ext>
                  </a:extLst>
                </a:gridCol>
                <a:gridCol w="1142363">
                  <a:extLst>
                    <a:ext uri="{9D8B030D-6E8A-4147-A177-3AD203B41FA5}">
                      <a16:colId xmlns:a16="http://schemas.microsoft.com/office/drawing/2014/main" val="1781365577"/>
                    </a:ext>
                  </a:extLst>
                </a:gridCol>
                <a:gridCol w="1036769">
                  <a:extLst>
                    <a:ext uri="{9D8B030D-6E8A-4147-A177-3AD203B41FA5}">
                      <a16:colId xmlns:a16="http://schemas.microsoft.com/office/drawing/2014/main" val="4037262311"/>
                    </a:ext>
                  </a:extLst>
                </a:gridCol>
                <a:gridCol w="1240693">
                  <a:extLst>
                    <a:ext uri="{9D8B030D-6E8A-4147-A177-3AD203B41FA5}">
                      <a16:colId xmlns:a16="http://schemas.microsoft.com/office/drawing/2014/main" val="86580137"/>
                    </a:ext>
                  </a:extLst>
                </a:gridCol>
                <a:gridCol w="912694">
                  <a:extLst>
                    <a:ext uri="{9D8B030D-6E8A-4147-A177-3AD203B41FA5}">
                      <a16:colId xmlns:a16="http://schemas.microsoft.com/office/drawing/2014/main" val="562674931"/>
                    </a:ext>
                  </a:extLst>
                </a:gridCol>
              </a:tblGrid>
              <a:tr h="20136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lhs</a:t>
                      </a:r>
                      <a:r>
                        <a:rPr lang="en-IN" sz="1400" u="none" strike="noStrike" dirty="0">
                          <a:effectLst/>
                        </a:rPr>
                        <a:t>                        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rhs</a:t>
                      </a:r>
                      <a:r>
                        <a:rPr lang="en-IN" sz="1400" u="none" strike="noStrike" dirty="0">
                          <a:effectLst/>
                        </a:rPr>
                        <a:t>                             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support   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confidence 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coverage  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lift      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643376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{Age=Between 26 to 40}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=&gt; {Concern=Very much concerned}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0.2211538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0.8214286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0.2692308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1.472906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9182427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{Occupation=Service}  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=&gt; {Concern=Very much concerned}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0.3365385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0.7142857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0.4711538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1.280788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543004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{Age=Between 26 to 40,    Occupation=Service}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=&gt; {Concern=Very much concerned}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0.2211538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0.8214286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0.2692308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1.472906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092443"/>
                  </a:ext>
                </a:extLst>
              </a:tr>
              <a:tr h="45211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{Gender:=Male,        Occupation=Service}     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 =&gt; {Concern=Very much concerned}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0.2884615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0.7692308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0.375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1.37931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7133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F2D0E82-865E-DD1D-95D0-62298AA3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09" y="3737865"/>
            <a:ext cx="8423564" cy="30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5231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Market Basket Analysis to find the rules that has right hand side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fraud_awareness</a:t>
            </a:r>
            <a:r>
              <a:rPr lang="en-US" dirty="0"/>
              <a:t>=No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09" y="1"/>
            <a:ext cx="2258291" cy="15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7A18E-AA8F-3351-8D8D-A4979D39A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24273"/>
              </p:ext>
            </p:extLst>
          </p:nvPr>
        </p:nvGraphicFramePr>
        <p:xfrm>
          <a:off x="2230582" y="1592547"/>
          <a:ext cx="8118764" cy="5259521"/>
        </p:xfrm>
        <a:graphic>
          <a:graphicData uri="http://schemas.openxmlformats.org/drawingml/2006/table">
            <a:tbl>
              <a:tblPr firstRow="1">
                <a:tableStyleId>{87D20402-B900-439C-8634-29CB13E15C0C}</a:tableStyleId>
              </a:tblPr>
              <a:tblGrid>
                <a:gridCol w="2294133">
                  <a:extLst>
                    <a:ext uri="{9D8B030D-6E8A-4147-A177-3AD203B41FA5}">
                      <a16:colId xmlns:a16="http://schemas.microsoft.com/office/drawing/2014/main" val="892647595"/>
                    </a:ext>
                  </a:extLst>
                </a:gridCol>
                <a:gridCol w="3043566">
                  <a:extLst>
                    <a:ext uri="{9D8B030D-6E8A-4147-A177-3AD203B41FA5}">
                      <a16:colId xmlns:a16="http://schemas.microsoft.com/office/drawing/2014/main" val="3179857202"/>
                    </a:ext>
                  </a:extLst>
                </a:gridCol>
                <a:gridCol w="1091303">
                  <a:extLst>
                    <a:ext uri="{9D8B030D-6E8A-4147-A177-3AD203B41FA5}">
                      <a16:colId xmlns:a16="http://schemas.microsoft.com/office/drawing/2014/main" val="509319504"/>
                    </a:ext>
                  </a:extLst>
                </a:gridCol>
                <a:gridCol w="844881">
                  <a:extLst>
                    <a:ext uri="{9D8B030D-6E8A-4147-A177-3AD203B41FA5}">
                      <a16:colId xmlns:a16="http://schemas.microsoft.com/office/drawing/2014/main" val="2773929115"/>
                    </a:ext>
                  </a:extLst>
                </a:gridCol>
                <a:gridCol w="844881">
                  <a:extLst>
                    <a:ext uri="{9D8B030D-6E8A-4147-A177-3AD203B41FA5}">
                      <a16:colId xmlns:a16="http://schemas.microsoft.com/office/drawing/2014/main" val="3155397826"/>
                    </a:ext>
                  </a:extLst>
                </a:gridCol>
              </a:tblGrid>
              <a:tr h="35823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lhs</a:t>
                      </a:r>
                      <a:r>
                        <a:rPr lang="en-IN" sz="1200" u="none" strike="noStrike" dirty="0">
                          <a:effectLst/>
                        </a:rPr>
                        <a:t>            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rhs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support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confidence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lift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14180736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------------------------------------------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97233133"/>
                  </a:ext>
                </a:extLst>
              </a:tr>
              <a:tr h="465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{</a:t>
                      </a:r>
                      <a:r>
                        <a:rPr lang="en-IN" sz="1200" u="none" strike="noStrike" dirty="0" err="1">
                          <a:effectLst/>
                        </a:rPr>
                        <a:t>information_security_knowledge</a:t>
                      </a:r>
                      <a:r>
                        <a:rPr lang="en-IN" sz="1200" u="none" strike="noStrike" dirty="0">
                          <a:effectLst/>
                        </a:rPr>
                        <a:t>=No,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{</a:t>
                      </a:r>
                      <a:r>
                        <a:rPr lang="en-IN" sz="1200" u="none" strike="noStrike" dirty="0" err="1">
                          <a:effectLst/>
                        </a:rPr>
                        <a:t>fraud_awareness</a:t>
                      </a:r>
                      <a:r>
                        <a:rPr lang="en-IN" sz="1200" u="none" strike="noStrike" dirty="0">
                          <a:effectLst/>
                        </a:rPr>
                        <a:t>=No}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0.02884615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0020418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data_backup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375248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two_factor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84470874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Gender:=Female}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16095151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------------------------------------------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355345750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{</a:t>
                      </a:r>
                      <a:r>
                        <a:rPr lang="en-IN" sz="1200" u="none" strike="noStrike" dirty="0" err="1">
                          <a:effectLst/>
                        </a:rPr>
                        <a:t>public_network</a:t>
                      </a:r>
                      <a:r>
                        <a:rPr lang="en-IN" sz="1200" u="none" strike="noStrike" dirty="0">
                          <a:effectLst/>
                        </a:rPr>
                        <a:t>=Yes, sometimes,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{fraud_awareness=No}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0.02884615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20423740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data_backup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6781924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two_factor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02710144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Gender:=Female}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21738488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------------------------------------------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42233628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{</a:t>
                      </a:r>
                      <a:r>
                        <a:rPr lang="en-IN" sz="1200" u="none" strike="noStrike" dirty="0" err="1">
                          <a:effectLst/>
                        </a:rPr>
                        <a:t>transaction_method</a:t>
                      </a:r>
                      <a:r>
                        <a:rPr lang="en-IN" sz="1200" u="none" strike="noStrike" dirty="0">
                          <a:effectLst/>
                        </a:rPr>
                        <a:t>=UPI,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{fraud_awareness=No}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0.02884615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844829729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data_backup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2975661594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two_factor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329629338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Gender:=Female}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6570874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------------------------------------------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------------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697071532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{</a:t>
                      </a:r>
                      <a:r>
                        <a:rPr lang="en-IN" sz="1200" u="none" strike="noStrike" dirty="0" err="1">
                          <a:effectLst/>
                        </a:rPr>
                        <a:t>transaction_method</a:t>
                      </a:r>
                      <a:r>
                        <a:rPr lang="en-IN" sz="1200" u="none" strike="noStrike" dirty="0">
                          <a:effectLst/>
                        </a:rPr>
                        <a:t>=UPI,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{fraud_awareness=No}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0.02884615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765287714"/>
                  </a:ext>
                </a:extLst>
              </a:tr>
              <a:tr h="465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information_security_knowledge</a:t>
                      </a:r>
                      <a:r>
                        <a:rPr lang="en-IN" sz="1200" u="none" strike="noStrike" dirty="0">
                          <a:effectLst/>
                        </a:rPr>
                        <a:t>=No,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4259903375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r>
                        <a:rPr lang="en-IN" sz="1200" u="none" strike="noStrike" dirty="0" err="1">
                          <a:effectLst/>
                        </a:rPr>
                        <a:t>data_backup</a:t>
                      </a:r>
                      <a:r>
                        <a:rPr lang="en-IN" sz="1200" u="none" strike="noStrike" dirty="0">
                          <a:effectLst/>
                        </a:rPr>
                        <a:t>=No,                     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251411063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two_factor=No,    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3987716547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Gender:=Female}   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        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 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116779942"/>
                  </a:ext>
                </a:extLst>
              </a:tr>
              <a:tr h="15879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------------------------------------------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------------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-----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5" marR="6655" marT="6655" marB="0" anchor="b"/>
                </a:tc>
                <a:extLst>
                  <a:ext uri="{0D108BD9-81ED-4DB2-BD59-A6C34878D82A}">
                    <a16:rowId xmlns:a16="http://schemas.microsoft.com/office/drawing/2014/main" val="13304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7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DD46C-E1B7-6FC4-B6A4-5BCE272A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27" y="1282845"/>
            <a:ext cx="9707274" cy="3530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632C8AB-56AC-12FF-339E-536AA2D19C87}"/>
              </a:ext>
            </a:extLst>
          </p:cNvPr>
          <p:cNvSpPr/>
          <p:nvPr/>
        </p:nvSpPr>
        <p:spPr>
          <a:xfrm>
            <a:off x="7183148" y="3062850"/>
            <a:ext cx="1462088" cy="286233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3037609" y="595745"/>
            <a:ext cx="6452755" cy="663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Market basket analysis Using Language 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794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1430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050" b="1" i="0" u="none" strike="noStrike" cap="none" dirty="0" err="1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information_security_knowledge</a:t>
            </a:r>
            <a:r>
              <a:rPr lang="en-US" sz="1050" b="1" i="0" u="none" strike="noStrike" cap="none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=No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050" b="1" i="0" u="none" strike="noStrike" cap="none" dirty="0" err="1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data_backup</a:t>
            </a:r>
            <a:r>
              <a:rPr lang="en-US" sz="1050" b="1" i="0" u="none" strike="noStrike" cap="none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=No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050" b="1" i="0" u="none" strike="noStrike" cap="none" dirty="0" err="1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two_factor</a:t>
            </a:r>
            <a:r>
              <a:rPr lang="en-US" sz="1050" b="1" i="0" u="none" strike="noStrike" cap="none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=No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050" b="1" i="0" u="none" strike="noStrike" cap="none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Gender:=Female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794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rules suggest a strong association between the specified conditions in the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lhs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the absence of fraud awareness (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fraud_awareness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=No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Specifically, the rules indicate that when individuals have characteristics such as lack of information security knowledge, no data backup, no two-factor authentication, and are female, they are highly likely to not have fraud awareness.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∙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rules have high confidence, indicating a strong predictive power for the absence of fraud awareness given the specified conditions.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18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5231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Random Forest Method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fraud_awareness</a:t>
            </a:r>
            <a:r>
              <a:rPr lang="en-US" dirty="0"/>
              <a:t>=No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What Is Random Forest? A Complete Guide | Built In">
            <a:extLst>
              <a:ext uri="{FF2B5EF4-FFF2-40B4-BE49-F238E27FC236}">
                <a16:creationId xmlns:a16="http://schemas.microsoft.com/office/drawing/2014/main" id="{C0C36A41-0D1C-B98E-3D80-C466BE26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0;p28">
            <a:extLst>
              <a:ext uri="{FF2B5EF4-FFF2-40B4-BE49-F238E27FC236}">
                <a16:creationId xmlns:a16="http://schemas.microsoft.com/office/drawing/2014/main" id="{061618D8-8A42-C059-C1D6-BB3A139AECC8}"/>
              </a:ext>
            </a:extLst>
          </p:cNvPr>
          <p:cNvSpPr txBox="1"/>
          <p:nvPr/>
        </p:nvSpPr>
        <p:spPr>
          <a:xfrm>
            <a:off x="2149423" y="1178906"/>
            <a:ext cx="6729848" cy="375483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Explanatory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Varialb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les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doing_transaction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transaction_method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concerned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os_update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public_network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information_security_knowledge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data_backup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data_backup_scheule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network_security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lost_money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two_factor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0;p28">
            <a:extLst>
              <a:ext uri="{FF2B5EF4-FFF2-40B4-BE49-F238E27FC236}">
                <a16:creationId xmlns:a16="http://schemas.microsoft.com/office/drawing/2014/main" id="{2FDFECF0-27A5-9740-8E0A-9E57BE322EEE}"/>
              </a:ext>
            </a:extLst>
          </p:cNvPr>
          <p:cNvSpPr txBox="1"/>
          <p:nvPr/>
        </p:nvSpPr>
        <p:spPr>
          <a:xfrm>
            <a:off x="2149423" y="5289263"/>
            <a:ext cx="6729848" cy="7386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 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Number of variable 4 ~ SQRT(16)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smote to upsi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ze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55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how are people not  Fraud Aware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5231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Surprisingly We are getting 100% Accuracy to predict Fraud Awareness on train, testing, all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What Is Random Forest? A Complete Guide | Built In">
            <a:extLst>
              <a:ext uri="{FF2B5EF4-FFF2-40B4-BE49-F238E27FC236}">
                <a16:creationId xmlns:a16="http://schemas.microsoft.com/office/drawing/2014/main" id="{C0C36A41-0D1C-B98E-3D80-C466BE26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48C8B-8B3D-B34B-BEAA-4B837126B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95" y="1178502"/>
            <a:ext cx="6724650" cy="451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21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usage pattern of online learning platform in combinations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3077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usage pattern of online learning platform in combinations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09" y="1"/>
            <a:ext cx="2258291" cy="15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0379A-0496-235D-BC08-F9539275E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33546"/>
              </p:ext>
            </p:extLst>
          </p:nvPr>
        </p:nvGraphicFramePr>
        <p:xfrm>
          <a:off x="2123209" y="415274"/>
          <a:ext cx="1828800" cy="381000"/>
        </p:xfrm>
        <a:graphic>
          <a:graphicData uri="http://schemas.openxmlformats.org/drawingml/2006/table">
            <a:tbl>
              <a:tblPr>
                <a:tableStyleId>{87D20402-B900-439C-8634-29CB13E15C0C}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4347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8046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56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 Threshold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22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1146A3-C071-0096-1B26-85851112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209" y="1091344"/>
            <a:ext cx="2581275" cy="397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D179D-9CBC-6D67-2584-13F401A5C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885" y="1020503"/>
            <a:ext cx="2590800" cy="234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2877F-B63D-64F0-494C-39944E92C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873" y="1931310"/>
            <a:ext cx="33051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3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>
            <a:off x="2674500" y="724564"/>
            <a:ext cx="9060300" cy="5436749"/>
            <a:chOff x="545518" y="4898"/>
            <a:chExt cx="8280837" cy="4693630"/>
          </a:xfrm>
        </p:grpSpPr>
        <p:sp>
          <p:nvSpPr>
            <p:cNvPr id="169" name="Google Shape;169;p4"/>
            <p:cNvSpPr/>
            <p:nvPr/>
          </p:nvSpPr>
          <p:spPr>
            <a:xfrm>
              <a:off x="2937023" y="677169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5593CB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3183192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solidFill>
              <a:srgbClr val="41709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545518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research Questions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880789" y="677169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74A3D2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6126958" y="720137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solidFill>
              <a:srgbClr val="5287B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3489284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(Ahmedabad Geography)</a:t>
              </a:r>
              <a:endParaRPr sz="2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1742170" y="1439081"/>
              <a:ext cx="5887532" cy="5198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3947"/>
                  </a:lnTo>
                  <a:lnTo>
                    <a:pt x="0" y="6394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93B5DB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4538106" y="1696259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solidFill>
              <a:srgbClr val="749DC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6433050" y="4898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Normalization</a:t>
              </a:r>
              <a:endParaRPr sz="2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937023" y="2663613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2C9E5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183192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545518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Exploratory Analysis</a:t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880789" y="2663613"/>
              <a:ext cx="5198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B2C9E5"/>
              </a:solidFill>
              <a:prstDash val="solid"/>
              <a:miter lim="800000"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6126958" y="2706581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solidFill>
              <a:srgbClr val="BBCFE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489284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Predictive Analysis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4538106" y="3682703"/>
              <a:ext cx="295660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solidFill>
              <a:srgbClr val="97B6D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6433050" y="1991341"/>
              <a:ext cx="2393305" cy="143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183192" y="4693024"/>
              <a:ext cx="27523" cy="5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14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the usage pattern of online learning platform in combinations</a:t>
            </a:r>
            <a:endParaRPr lang="en-US" sz="2400" dirty="0"/>
          </a:p>
        </p:txBody>
      </p:sp>
      <p:sp>
        <p:nvSpPr>
          <p:cNvPr id="228" name="Google Shape;228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2095497" y="27703"/>
            <a:ext cx="6729848" cy="3077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the usage pattern of online learning platform in combinations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hat are market basket analysis and the apriori algorithm? | by Yannawut  Kimnaruk | MLearning.ai | Medium">
            <a:extLst>
              <a:ext uri="{FF2B5EF4-FFF2-40B4-BE49-F238E27FC236}">
                <a16:creationId xmlns:a16="http://schemas.microsoft.com/office/drawing/2014/main" id="{2B12E07F-42FA-B595-63AF-C2EE3620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09" y="1"/>
            <a:ext cx="2258291" cy="15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00379A-0496-235D-BC08-F9539275E02E}"/>
              </a:ext>
            </a:extLst>
          </p:cNvPr>
          <p:cNvGraphicFramePr>
            <a:graphicFrameLocks noGrp="1"/>
          </p:cNvGraphicFramePr>
          <p:nvPr/>
        </p:nvGraphicFramePr>
        <p:xfrm>
          <a:off x="2123209" y="415274"/>
          <a:ext cx="1828800" cy="381000"/>
        </p:xfrm>
        <a:graphic>
          <a:graphicData uri="http://schemas.openxmlformats.org/drawingml/2006/table">
            <a:tbl>
              <a:tblPr>
                <a:tableStyleId>{87D20402-B900-439C-8634-29CB13E15C0C}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4347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8046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 Support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456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Minimum Threshold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37223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4BE2AF-A94E-A1D4-60A2-7737B08D9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744" y="1315695"/>
            <a:ext cx="7512655" cy="3298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230;p28">
            <a:extLst>
              <a:ext uri="{FF2B5EF4-FFF2-40B4-BE49-F238E27FC236}">
                <a16:creationId xmlns:a16="http://schemas.microsoft.com/office/drawing/2014/main" id="{897D3541-1FF3-8F7F-1EA4-9536AD650837}"/>
              </a:ext>
            </a:extLst>
          </p:cNvPr>
          <p:cNvSpPr txBox="1"/>
          <p:nvPr/>
        </p:nvSpPr>
        <p:spPr>
          <a:xfrm>
            <a:off x="2134784" y="5388437"/>
            <a:ext cx="6729848" cy="523180"/>
          </a:xfrm>
          <a:prstGeom prst="rect">
            <a:avLst/>
          </a:prstGeom>
          <a:solidFill>
            <a:srgbClr val="7030A0">
              <a:alpha val="32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Conclusion with 88% confidence we can say people using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coursera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udemy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also uses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youtube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023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/>
          <p:nvPr/>
        </p:nvSpPr>
        <p:spPr>
          <a:xfrm>
            <a:off x="4046855" y="2829560"/>
            <a:ext cx="409829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Methodology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646218" y="387926"/>
            <a:ext cx="8465127" cy="501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a survey to collect data on e-services usage during digital payments, online purchases, online learning platforms and demographic data of respondents such as sex, age, profession, etc. </a:t>
            </a:r>
            <a:endParaRPr dirty="0"/>
          </a:p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data pre-processing: normalize variables, remove noise, and ensure data integrity</a:t>
            </a:r>
            <a:endParaRPr dirty="0"/>
          </a:p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Explanatory variables: sex, age, profession , type of e-services, extent of cyber security threat, frequency of transactions, merchant type</a:t>
            </a:r>
            <a:endParaRPr dirty="0"/>
          </a:p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 variables: using of online services (Yes/No), safety perception (Likert scale)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Awareness about Fraud,</a:t>
            </a:r>
            <a:endParaRPr dirty="0"/>
          </a:p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 using simple linear regression: relate age, transaction data to digital payment adoption likelihood</a:t>
            </a:r>
            <a:endParaRPr dirty="0"/>
          </a:p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 inferential statistics (chi-square tests, t-tests) for relationships between other variables</a:t>
            </a:r>
            <a:endParaRPr dirty="0"/>
          </a:p>
          <a:p>
            <a:pPr marL="514350" marR="0" lvl="0" indent="-5143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romanL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analysis for demographic impact on adoption and safety perception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16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646218" y="387926"/>
            <a:ext cx="8465127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Through Google Form ( Link is shared below)</a:t>
            </a:r>
            <a:endParaRPr dirty="0"/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https://forms.gle/eidJ1KNXuTGur3NB9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:  &gt;  100</a:t>
            </a:r>
            <a:endParaRPr dirty="0"/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ts val="2800"/>
              <a:buFont typeface="Arial"/>
              <a:buChar char="•"/>
            </a:pPr>
            <a:r>
              <a:rPr lang="en-US" sz="2800" dirty="0"/>
              <a:t>Geography: Ahmedabad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/>
              <a:t>Age Group: Less than 60 Years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Sample : Students, Working Professionals, House makers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49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20320" y="0"/>
            <a:ext cx="20682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Time Plan</a:t>
            </a:r>
            <a:endParaRPr dirty="0"/>
          </a:p>
        </p:txBody>
      </p:sp>
      <p:sp>
        <p:nvSpPr>
          <p:cNvPr id="156" name="Google Shape;156;p24"/>
          <p:cNvSpPr txBox="1"/>
          <p:nvPr/>
        </p:nvSpPr>
        <p:spPr>
          <a:xfrm>
            <a:off x="2646218" y="387926"/>
            <a:ext cx="9360725" cy="612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: By 5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and Cleaning of Data: By 7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Analysis : By 10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: 7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Review : 22</a:t>
            </a:r>
            <a:r>
              <a:rPr lang="en-US" sz="2800" baseline="30000" dirty="0"/>
              <a:t>nd</a:t>
            </a:r>
            <a:r>
              <a:rPr lang="en-US" sz="2800" dirty="0"/>
              <a:t> Nov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 : 24</a:t>
            </a:r>
            <a:r>
              <a:rPr lang="en-US" sz="28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Report and Presentation : By 26th Nov</a:t>
            </a:r>
          </a:p>
        </p:txBody>
      </p:sp>
    </p:spTree>
    <p:extLst>
      <p:ext uri="{BB962C8B-B14F-4D97-AF65-F5344CB8AC3E}">
        <p14:creationId xmlns:p14="http://schemas.microsoft.com/office/powerpoint/2010/main" val="32465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037609" y="3292811"/>
            <a:ext cx="6102926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Questions for the Data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2632363" y="387926"/>
            <a:ext cx="8465127" cy="672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Reponses by various factors</a:t>
            </a:r>
            <a:endParaRPr/>
          </a:p>
          <a:p>
            <a:pPr marL="0" marR="0" lvl="8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Age, Income, Occupation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how people are concerned about security on the Internet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how much people are aware about possibilities of fraud</a:t>
            </a:r>
            <a:endParaRPr/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the patten of who are likely to lose the money in fraud</a:t>
            </a:r>
            <a:endParaRPr/>
          </a:p>
          <a:p>
            <a:pPr marL="457200" marR="0" lvl="0" indent="-279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314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 (selected)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3"/>
          <p:cNvGraphicFramePr/>
          <p:nvPr/>
        </p:nvGraphicFramePr>
        <p:xfrm>
          <a:off x="2493818" y="609600"/>
          <a:ext cx="8492850" cy="6174230"/>
        </p:xfrm>
        <a:graphic>
          <a:graphicData uri="http://schemas.openxmlformats.org/drawingml/2006/table">
            <a:tbl>
              <a:tblPr>
                <a:noFill/>
                <a:tableStyleId>{87D20402-B900-439C-8634-29CB13E15C0C}</a:tableStyleId>
              </a:tblPr>
              <a:tblGrid>
                <a:gridCol w="424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Column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Variable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Timestamp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data_collectoin_timestamp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Email Address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email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Do you carry out online monetary transactions?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doing_transaction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Which electronic transaction method do you prefer the most?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transaction_method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Are you aware about cyber fraud in E-payments?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fraud_awareness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How much concerned are you about security on the Internet?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concerned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How often do you update your device’s operating system and applications?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os_update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 you connect your device with public network?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public_network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 you have prior knowledge about information security?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information_security_knowledge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 you keep back-up of your data?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data_backup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If you are having back up of your data then how often do you take back-up of your data?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data_backup_scheule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 you use any network security software technology to protect your device from attack?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network_security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Have you ever lost money during online transaction?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lost_money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 you use two-factor authentication when possible?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two_factor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Will you perform online monetary transactions in future?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future_transaction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Name :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name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Contact Number: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contct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Email Address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email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Gender: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gender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Age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age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Education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education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8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Occupation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occupation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Annual Family Income(in rupees):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income_gropu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25" marR="2025" marT="20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-20320" y="0"/>
            <a:ext cx="2068195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Normalization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2275114" y="387926"/>
            <a:ext cx="98298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dummy columns</a:t>
            </a:r>
          </a:p>
          <a:p>
            <a:pPr marL="285750" indent="-285750">
              <a:lnSpc>
                <a:spcPct val="200000"/>
              </a:lnSpc>
              <a:buSzPts val="2800"/>
              <a:buFont typeface="Arial"/>
              <a:buChar char="•"/>
            </a:pPr>
            <a:r>
              <a:rPr lang="en-US" sz="2800" b="1" dirty="0"/>
              <a:t>Balancing Data :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Upscaling with help of SMOTE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open text data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incomplete data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1883</Words>
  <Application>Microsoft Office PowerPoint</Application>
  <PresentationFormat>Widescreen</PresentationFormat>
  <Paragraphs>439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Ubuntu Mono</vt:lpstr>
      <vt:lpstr>Arial</vt:lpstr>
      <vt:lpstr>Noto Sans Symbols</vt:lpstr>
      <vt:lpstr>Quattrocento Sans</vt:lpstr>
      <vt:lpstr>Office Theme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Chintan Joshi</dc:creator>
  <cp:lastModifiedBy>Rajiv Trivedi</cp:lastModifiedBy>
  <cp:revision>3</cp:revision>
  <dcterms:created xsi:type="dcterms:W3CDTF">2023-10-18T12:23:00Z</dcterms:created>
  <dcterms:modified xsi:type="dcterms:W3CDTF">2023-11-25T12:09:08Z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AB551AA337C0413394E8F2ED067DE2D6_13</vt:lpwstr>
  </property>
  <property fmtid="{D5CDD505-2E9C-101B-9397-08002B2CF9AE}" pid="3" name="KSOProductBuildVer">
    <vt:lpwstr>1033-12.2.0.13266</vt:lpwstr>
  </property>
</Properties>
</file>