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77" r:id="rId6"/>
    <p:sldId id="278" r:id="rId7"/>
    <p:sldId id="279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276" r:id="rId17"/>
    <p:sldId id="322" r:id="rId18"/>
    <p:sldId id="293" r:id="rId19"/>
  </p:sldIdLst>
  <p:sldSz cx="12192000" cy="6858000"/>
  <p:notesSz cx="6858000" cy="9144000"/>
  <p:embeddedFontLst>
    <p:embeddedFont>
      <p:font typeface="Calibri" panose="020F0502020204030204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047DBF-95AA-40BC-A783-377E8F18B84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9CF950A0-AF63-4EEF-9FFD-96C1F7E7E39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Raw Data</a:t>
          </a:r>
          <a:r>
            <a:rPr lang="en-US"/>
            <a:t/>
          </a:r>
          <a:endParaRPr lang="en-US"/>
        </a:p>
      </dgm:t>
    </dgm:pt>
    <dgm:pt modelId="{C208B5D8-5995-4479-A42A-8A55E56C12D9}" cxnId="{236F7D96-CE46-4B06-9FB3-C7FAB61A4FB0}" type="parTrans">
      <dgm:prSet/>
      <dgm:spPr/>
      <dgm:t>
        <a:bodyPr/>
        <a:p>
          <a:endParaRPr lang="en-US"/>
        </a:p>
      </dgm:t>
    </dgm:pt>
    <dgm:pt modelId="{789CBC20-C209-4F6E-8277-16D1CD2BC23E}" cxnId="{236F7D96-CE46-4B06-9FB3-C7FAB61A4FB0}" type="sibTrans">
      <dgm:prSet/>
      <dgm:spPr/>
      <dgm:t>
        <a:bodyPr/>
        <a:p>
          <a:endParaRPr lang="en-US"/>
        </a:p>
      </dgm:t>
    </dgm:pt>
    <dgm:pt modelId="{43C98814-3703-4708-9480-0269618948C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Training: 70%</a:t>
          </a:r>
          <a:r>
            <a:rPr lang="en-US"/>
            <a:t/>
          </a:r>
          <a:endParaRPr lang="en-US"/>
        </a:p>
      </dgm:t>
    </dgm:pt>
    <dgm:pt modelId="{CEE48522-27B1-4F7F-84F9-D98425D345C1}" cxnId="{909F3EED-046D-4502-BDFB-E7C7E9042E7F}" type="parTrans">
      <dgm:prSet/>
      <dgm:spPr/>
      <dgm:t>
        <a:bodyPr/>
        <a:p>
          <a:endParaRPr lang="en-US"/>
        </a:p>
      </dgm:t>
    </dgm:pt>
    <dgm:pt modelId="{8F8E0805-276C-4375-BEB7-3681B4D5E062}" cxnId="{909F3EED-046D-4502-BDFB-E7C7E9042E7F}" type="sibTrans">
      <dgm:prSet/>
      <dgm:spPr/>
      <dgm:t>
        <a:bodyPr/>
        <a:p>
          <a:endParaRPr lang="en-US"/>
        </a:p>
      </dgm:t>
    </dgm:pt>
    <dgm:pt modelId="{EEA9BF43-52EA-422D-B843-A7E2D98344F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Validation: 15%</a:t>
          </a:r>
          <a:r>
            <a:rPr lang="en-US"/>
            <a:t/>
          </a:r>
          <a:endParaRPr lang="en-US"/>
        </a:p>
      </dgm:t>
    </dgm:pt>
    <dgm:pt modelId="{DD4B9A5E-AF0E-4E40-AE50-8ADA48B6C96E}" cxnId="{A6F3E671-F23C-4509-8F7C-ABD3283BA6B5}" type="parTrans">
      <dgm:prSet/>
      <dgm:spPr/>
      <dgm:t>
        <a:bodyPr/>
        <a:p>
          <a:endParaRPr lang="en-US"/>
        </a:p>
      </dgm:t>
    </dgm:pt>
    <dgm:pt modelId="{35829CFD-40BE-4AAC-B481-B24731CD799F}" cxnId="{A6F3E671-F23C-4509-8F7C-ABD3283BA6B5}" type="sibTrans">
      <dgm:prSet/>
      <dgm:spPr/>
      <dgm:t>
        <a:bodyPr/>
        <a:p>
          <a:endParaRPr lang="en-US"/>
        </a:p>
      </dgm:t>
    </dgm:pt>
    <dgm:pt modelId="{05B7883E-08CA-4B11-978A-0E031766AB04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Testing: 15%</a:t>
          </a:r>
          <a:r>
            <a:rPr lang="en-US"/>
            <a:t/>
          </a:r>
          <a:endParaRPr lang="en-US"/>
        </a:p>
      </dgm:t>
    </dgm:pt>
    <dgm:pt modelId="{D3AE5FBF-22B8-495D-8175-D008E6DBE25A}" cxnId="{1D8433B7-2469-4C67-8FC6-85027EE7DAEB}" type="parTrans">
      <dgm:prSet/>
      <dgm:spPr/>
      <dgm:t>
        <a:bodyPr/>
        <a:p>
          <a:endParaRPr lang="en-US"/>
        </a:p>
      </dgm:t>
    </dgm:pt>
    <dgm:pt modelId="{07129F62-24FE-4443-9066-E2A8C0818369}" cxnId="{1D8433B7-2469-4C67-8FC6-85027EE7DAEB}" type="sibTrans">
      <dgm:prSet/>
      <dgm:spPr/>
      <dgm:t>
        <a:bodyPr/>
        <a:p>
          <a:endParaRPr lang="en-US"/>
        </a:p>
      </dgm:t>
    </dgm:pt>
    <dgm:pt modelId="{D46EE152-774F-4CA8-9116-98CB08AEFA88}" type="pres">
      <dgm:prSet presAssocID="{D6047DBF-95AA-40BC-A783-377E8F18B84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C58439-AB41-4D73-94D5-800644F6883C}" type="pres">
      <dgm:prSet presAssocID="{9CF950A0-AF63-4EEF-9FFD-96C1F7E7E392}" presName="root1" presStyleCnt="0"/>
      <dgm:spPr/>
    </dgm:pt>
    <dgm:pt modelId="{9B9BF0AB-5901-4E79-B4D7-EC064A6E4281}" type="pres">
      <dgm:prSet presAssocID="{9CF950A0-AF63-4EEF-9FFD-96C1F7E7E392}" presName="LevelOneTextNode" presStyleLbl="node0" presStyleIdx="0" presStyleCnt="1">
        <dgm:presLayoutVars>
          <dgm:chPref val="3"/>
        </dgm:presLayoutVars>
      </dgm:prSet>
      <dgm:spPr/>
    </dgm:pt>
    <dgm:pt modelId="{A6E13702-6C97-4911-A4E2-59EE8E68C431}" type="pres">
      <dgm:prSet presAssocID="{9CF950A0-AF63-4EEF-9FFD-96C1F7E7E392}" presName="level2hierChild" presStyleCnt="0"/>
      <dgm:spPr/>
    </dgm:pt>
    <dgm:pt modelId="{64B430B3-FF1B-406C-9FF2-27BA23788747}" type="pres">
      <dgm:prSet presAssocID="{CEE48522-27B1-4F7F-84F9-D98425D345C1}" presName="conn2-1" presStyleLbl="parChTrans1D2" presStyleIdx="0" presStyleCnt="3"/>
      <dgm:spPr/>
    </dgm:pt>
    <dgm:pt modelId="{C069D299-1B39-4BB1-9C27-833B58C46156}" type="pres">
      <dgm:prSet presAssocID="{CEE48522-27B1-4F7F-84F9-D98425D345C1}" presName="connTx" presStyleCnt="0"/>
      <dgm:spPr/>
    </dgm:pt>
    <dgm:pt modelId="{9C4BE19C-8DBD-46B6-9067-607184141480}" type="pres">
      <dgm:prSet presAssocID="{43C98814-3703-4708-9480-0269618948C5}" presName="root2" presStyleCnt="0"/>
      <dgm:spPr/>
    </dgm:pt>
    <dgm:pt modelId="{CDA235D6-AC41-4ED3-AF28-D9CD9EDCBAED}" type="pres">
      <dgm:prSet presAssocID="{43C98814-3703-4708-9480-0269618948C5}" presName="LevelTwoTextNode" presStyleLbl="node2" presStyleIdx="0" presStyleCnt="3">
        <dgm:presLayoutVars>
          <dgm:chPref val="3"/>
        </dgm:presLayoutVars>
      </dgm:prSet>
      <dgm:spPr/>
    </dgm:pt>
    <dgm:pt modelId="{72E265FC-36E6-4BBF-AC05-214FD6415DAB}" type="pres">
      <dgm:prSet presAssocID="{43C98814-3703-4708-9480-0269618948C5}" presName="level3hierChild" presStyleCnt="0"/>
      <dgm:spPr/>
    </dgm:pt>
    <dgm:pt modelId="{2F66960D-CF7A-443C-8CB9-E7DD0B261214}" type="pres">
      <dgm:prSet presAssocID="{DD4B9A5E-AF0E-4E40-AE50-8ADA48B6C96E}" presName="conn2-1" presStyleLbl="parChTrans1D2" presStyleIdx="1" presStyleCnt="3"/>
      <dgm:spPr/>
    </dgm:pt>
    <dgm:pt modelId="{5BBFF12A-A69F-4078-A83D-A1EAB54C5269}" type="pres">
      <dgm:prSet presAssocID="{DD4B9A5E-AF0E-4E40-AE50-8ADA48B6C96E}" presName="connTx" presStyleCnt="0"/>
      <dgm:spPr/>
    </dgm:pt>
    <dgm:pt modelId="{C34060C1-0884-4F60-ADDF-610222CEEF01}" type="pres">
      <dgm:prSet presAssocID="{EEA9BF43-52EA-422D-B843-A7E2D98344F1}" presName="root2" presStyleCnt="0"/>
      <dgm:spPr/>
    </dgm:pt>
    <dgm:pt modelId="{3540059A-19CD-4FBD-A598-B7A4BB9DA52D}" type="pres">
      <dgm:prSet presAssocID="{EEA9BF43-52EA-422D-B843-A7E2D98344F1}" presName="LevelTwoTextNode" presStyleLbl="node2" presStyleIdx="1" presStyleCnt="3">
        <dgm:presLayoutVars>
          <dgm:chPref val="3"/>
        </dgm:presLayoutVars>
      </dgm:prSet>
      <dgm:spPr/>
    </dgm:pt>
    <dgm:pt modelId="{5F2B1077-175E-4F04-9ED5-8097B74233FF}" type="pres">
      <dgm:prSet presAssocID="{EEA9BF43-52EA-422D-B843-A7E2D98344F1}" presName="level3hierChild" presStyleCnt="0"/>
      <dgm:spPr/>
    </dgm:pt>
    <dgm:pt modelId="{CED1A3A3-B184-469E-86AE-670623BA4E5D}" type="pres">
      <dgm:prSet presAssocID="{D3AE5FBF-22B8-495D-8175-D008E6DBE25A}" presName="conn2-1" presStyleLbl="parChTrans1D2" presStyleIdx="2" presStyleCnt="3"/>
      <dgm:spPr/>
    </dgm:pt>
    <dgm:pt modelId="{925CFC76-454F-4CEF-ADE7-B0D5EBC96571}" type="pres">
      <dgm:prSet presAssocID="{D3AE5FBF-22B8-495D-8175-D008E6DBE25A}" presName="connTx" presStyleCnt="0"/>
      <dgm:spPr/>
    </dgm:pt>
    <dgm:pt modelId="{FE25D188-752C-49DB-8CF7-81DAD4AA116D}" type="pres">
      <dgm:prSet presAssocID="{05B7883E-08CA-4B11-978A-0E031766AB04}" presName="root2" presStyleCnt="0"/>
      <dgm:spPr/>
    </dgm:pt>
    <dgm:pt modelId="{E8D2105A-5421-473B-835F-F6E08D9D2D9B}" type="pres">
      <dgm:prSet presAssocID="{05B7883E-08CA-4B11-978A-0E031766AB04}" presName="LevelTwoTextNode" presStyleLbl="node2" presStyleIdx="2" presStyleCnt="3">
        <dgm:presLayoutVars>
          <dgm:chPref val="3"/>
        </dgm:presLayoutVars>
      </dgm:prSet>
      <dgm:spPr/>
    </dgm:pt>
    <dgm:pt modelId="{8A9817AD-1B7B-4DD1-A786-15A6E30FA3D8}" type="pres">
      <dgm:prSet presAssocID="{05B7883E-08CA-4B11-978A-0E031766AB04}" presName="level3hierChild" presStyleCnt="0"/>
      <dgm:spPr/>
    </dgm:pt>
  </dgm:ptLst>
  <dgm:cxnLst>
    <dgm:cxn modelId="{236F7D96-CE46-4B06-9FB3-C7FAB61A4FB0}" srcId="{D6047DBF-95AA-40BC-A783-377E8F18B84D}" destId="{9CF950A0-AF63-4EEF-9FFD-96C1F7E7E392}" srcOrd="0" destOrd="0" parTransId="{C208B5D8-5995-4479-A42A-8A55E56C12D9}" sibTransId="{789CBC20-C209-4F6E-8277-16D1CD2BC23E}"/>
    <dgm:cxn modelId="{909F3EED-046D-4502-BDFB-E7C7E9042E7F}" srcId="{9CF950A0-AF63-4EEF-9FFD-96C1F7E7E392}" destId="{43C98814-3703-4708-9480-0269618948C5}" srcOrd="0" destOrd="0" parTransId="{CEE48522-27B1-4F7F-84F9-D98425D345C1}" sibTransId="{8F8E0805-276C-4375-BEB7-3681B4D5E062}"/>
    <dgm:cxn modelId="{A6F3E671-F23C-4509-8F7C-ABD3283BA6B5}" srcId="{9CF950A0-AF63-4EEF-9FFD-96C1F7E7E392}" destId="{EEA9BF43-52EA-422D-B843-A7E2D98344F1}" srcOrd="1" destOrd="0" parTransId="{DD4B9A5E-AF0E-4E40-AE50-8ADA48B6C96E}" sibTransId="{35829CFD-40BE-4AAC-B481-B24731CD799F}"/>
    <dgm:cxn modelId="{1D8433B7-2469-4C67-8FC6-85027EE7DAEB}" srcId="{9CF950A0-AF63-4EEF-9FFD-96C1F7E7E392}" destId="{05B7883E-08CA-4B11-978A-0E031766AB04}" srcOrd="2" destOrd="0" parTransId="{D3AE5FBF-22B8-495D-8175-D008E6DBE25A}" sibTransId="{07129F62-24FE-4443-9066-E2A8C0818369}"/>
    <dgm:cxn modelId="{949385E7-8892-493F-BBE9-5559DE0BD4F8}" type="presOf" srcId="{D6047DBF-95AA-40BC-A783-377E8F18B84D}" destId="{D46EE152-774F-4CA8-9116-98CB08AEFA88}" srcOrd="0" destOrd="0" presId="urn:microsoft.com/office/officeart/2008/layout/HorizontalMultiLevelHierarchy"/>
    <dgm:cxn modelId="{6B48AC4E-0CE0-4CEE-87DB-D8D1EEF64529}" type="presParOf" srcId="{D46EE152-774F-4CA8-9116-98CB08AEFA88}" destId="{D1C58439-AB41-4D73-94D5-800644F6883C}" srcOrd="0" destOrd="0" presId="urn:microsoft.com/office/officeart/2008/layout/HorizontalMultiLevelHierarchy"/>
    <dgm:cxn modelId="{B387AADD-3D19-4C18-AEF1-7EC393EA1218}" type="presParOf" srcId="{D1C58439-AB41-4D73-94D5-800644F6883C}" destId="{9B9BF0AB-5901-4E79-B4D7-EC064A6E4281}" srcOrd="0" destOrd="0" presId="urn:microsoft.com/office/officeart/2008/layout/HorizontalMultiLevelHierarchy"/>
    <dgm:cxn modelId="{6979DF32-8776-4481-B8BB-7C3FFC24266E}" type="presOf" srcId="{9CF950A0-AF63-4EEF-9FFD-96C1F7E7E392}" destId="{9B9BF0AB-5901-4E79-B4D7-EC064A6E4281}" srcOrd="0" destOrd="0" presId="urn:microsoft.com/office/officeart/2008/layout/HorizontalMultiLevelHierarchy"/>
    <dgm:cxn modelId="{04CF24F3-009A-4AAC-A0E2-4980D90DD9BD}" type="presParOf" srcId="{D1C58439-AB41-4D73-94D5-800644F6883C}" destId="{A6E13702-6C97-4911-A4E2-59EE8E68C431}" srcOrd="1" destOrd="0" presId="urn:microsoft.com/office/officeart/2008/layout/HorizontalMultiLevelHierarchy"/>
    <dgm:cxn modelId="{5DE2BB4C-4051-4CED-B460-A9485CCA5814}" type="presParOf" srcId="{A6E13702-6C97-4911-A4E2-59EE8E68C431}" destId="{64B430B3-FF1B-406C-9FF2-27BA23788747}" srcOrd="0" destOrd="1" presId="urn:microsoft.com/office/officeart/2008/layout/HorizontalMultiLevelHierarchy"/>
    <dgm:cxn modelId="{C02C0B3E-5C76-49BA-98D7-5715E98DBC5D}" type="presOf" srcId="{CEE48522-27B1-4F7F-84F9-D98425D345C1}" destId="{64B430B3-FF1B-406C-9FF2-27BA23788747}" srcOrd="0" destOrd="0" presId="urn:microsoft.com/office/officeart/2008/layout/HorizontalMultiLevelHierarchy"/>
    <dgm:cxn modelId="{9FAAC8B1-F449-4D53-AC37-9667FB95CE34}" type="presParOf" srcId="{64B430B3-FF1B-406C-9FF2-27BA23788747}" destId="{C069D299-1B39-4BB1-9C27-833B58C46156}" srcOrd="0" destOrd="0" presId="urn:microsoft.com/office/officeart/2008/layout/HorizontalMultiLevelHierarchy"/>
    <dgm:cxn modelId="{781AB237-0E7F-44EC-97EF-0D776D4C5597}" type="presOf" srcId="{CEE48522-27B1-4F7F-84F9-D98425D345C1}" destId="{C069D299-1B39-4BB1-9C27-833B58C46156}" srcOrd="1" destOrd="0" presId="urn:microsoft.com/office/officeart/2008/layout/HorizontalMultiLevelHierarchy"/>
    <dgm:cxn modelId="{E4B9553D-41B7-4145-BBF5-A76EE34DA7ED}" type="presParOf" srcId="{A6E13702-6C97-4911-A4E2-59EE8E68C431}" destId="{9C4BE19C-8DBD-46B6-9067-607184141480}" srcOrd="1" destOrd="1" presId="urn:microsoft.com/office/officeart/2008/layout/HorizontalMultiLevelHierarchy"/>
    <dgm:cxn modelId="{9DE2234E-58BA-4C3A-A281-3E7005E86978}" type="presParOf" srcId="{9C4BE19C-8DBD-46B6-9067-607184141480}" destId="{CDA235D6-AC41-4ED3-AF28-D9CD9EDCBAED}" srcOrd="0" destOrd="1" presId="urn:microsoft.com/office/officeart/2008/layout/HorizontalMultiLevelHierarchy"/>
    <dgm:cxn modelId="{4613D333-C93A-441A-B8EA-C78D1297DD4A}" type="presOf" srcId="{43C98814-3703-4708-9480-0269618948C5}" destId="{CDA235D6-AC41-4ED3-AF28-D9CD9EDCBAED}" srcOrd="0" destOrd="0" presId="urn:microsoft.com/office/officeart/2008/layout/HorizontalMultiLevelHierarchy"/>
    <dgm:cxn modelId="{6AFD64B7-B338-4918-A459-9D6AD26B693A}" type="presParOf" srcId="{9C4BE19C-8DBD-46B6-9067-607184141480}" destId="{72E265FC-36E6-4BBF-AC05-214FD6415DAB}" srcOrd="1" destOrd="1" presId="urn:microsoft.com/office/officeart/2008/layout/HorizontalMultiLevelHierarchy"/>
    <dgm:cxn modelId="{6A0CCA64-497C-4B96-9115-488FFADB23CD}" type="presParOf" srcId="{A6E13702-6C97-4911-A4E2-59EE8E68C431}" destId="{2F66960D-CF7A-443C-8CB9-E7DD0B261214}" srcOrd="2" destOrd="1" presId="urn:microsoft.com/office/officeart/2008/layout/HorizontalMultiLevelHierarchy"/>
    <dgm:cxn modelId="{6BFBF219-21B5-4E10-9239-67E1E4945F59}" type="presOf" srcId="{DD4B9A5E-AF0E-4E40-AE50-8ADA48B6C96E}" destId="{2F66960D-CF7A-443C-8CB9-E7DD0B261214}" srcOrd="0" destOrd="0" presId="urn:microsoft.com/office/officeart/2008/layout/HorizontalMultiLevelHierarchy"/>
    <dgm:cxn modelId="{84DFBD2E-5E9C-43A2-83D9-8C733143C653}" type="presParOf" srcId="{2F66960D-CF7A-443C-8CB9-E7DD0B261214}" destId="{5BBFF12A-A69F-4078-A83D-A1EAB54C5269}" srcOrd="0" destOrd="2" presId="urn:microsoft.com/office/officeart/2008/layout/HorizontalMultiLevelHierarchy"/>
    <dgm:cxn modelId="{8DF330E0-E63C-4944-B3E0-C270729D8EC8}" type="presOf" srcId="{DD4B9A5E-AF0E-4E40-AE50-8ADA48B6C96E}" destId="{5BBFF12A-A69F-4078-A83D-A1EAB54C5269}" srcOrd="1" destOrd="0" presId="urn:microsoft.com/office/officeart/2008/layout/HorizontalMultiLevelHierarchy"/>
    <dgm:cxn modelId="{CBC8E1CF-8DD6-4CF1-A206-2C6CF7E6B06B}" type="presParOf" srcId="{A6E13702-6C97-4911-A4E2-59EE8E68C431}" destId="{C34060C1-0884-4F60-ADDF-610222CEEF01}" srcOrd="3" destOrd="1" presId="urn:microsoft.com/office/officeart/2008/layout/HorizontalMultiLevelHierarchy"/>
    <dgm:cxn modelId="{2F97FDDD-88B8-4957-AC30-0D5FF84F4FC2}" type="presParOf" srcId="{C34060C1-0884-4F60-ADDF-610222CEEF01}" destId="{3540059A-19CD-4FBD-A598-B7A4BB9DA52D}" srcOrd="0" destOrd="3" presId="urn:microsoft.com/office/officeart/2008/layout/HorizontalMultiLevelHierarchy"/>
    <dgm:cxn modelId="{A7644CE9-A775-402C-814B-D5A1CD50D074}" type="presOf" srcId="{EEA9BF43-52EA-422D-B843-A7E2D98344F1}" destId="{3540059A-19CD-4FBD-A598-B7A4BB9DA52D}" srcOrd="0" destOrd="0" presId="urn:microsoft.com/office/officeart/2008/layout/HorizontalMultiLevelHierarchy"/>
    <dgm:cxn modelId="{D9D48638-85AB-4DB7-84DC-B335D76E6E8F}" type="presParOf" srcId="{C34060C1-0884-4F60-ADDF-610222CEEF01}" destId="{5F2B1077-175E-4F04-9ED5-8097B74233FF}" srcOrd="1" destOrd="3" presId="urn:microsoft.com/office/officeart/2008/layout/HorizontalMultiLevelHierarchy"/>
    <dgm:cxn modelId="{1CA02E91-A74D-410B-A97A-B3502E8D7BD1}" type="presParOf" srcId="{A6E13702-6C97-4911-A4E2-59EE8E68C431}" destId="{CED1A3A3-B184-469E-86AE-670623BA4E5D}" srcOrd="4" destOrd="1" presId="urn:microsoft.com/office/officeart/2008/layout/HorizontalMultiLevelHierarchy"/>
    <dgm:cxn modelId="{D8F7492B-F5A9-4EC9-84E6-75AD61C3EFBE}" type="presOf" srcId="{D3AE5FBF-22B8-495D-8175-D008E6DBE25A}" destId="{CED1A3A3-B184-469E-86AE-670623BA4E5D}" srcOrd="0" destOrd="0" presId="urn:microsoft.com/office/officeart/2008/layout/HorizontalMultiLevelHierarchy"/>
    <dgm:cxn modelId="{25353151-2D1D-4EC2-993E-468933B11CB1}" type="presParOf" srcId="{CED1A3A3-B184-469E-86AE-670623BA4E5D}" destId="{925CFC76-454F-4CEF-ADE7-B0D5EBC96571}" srcOrd="0" destOrd="4" presId="urn:microsoft.com/office/officeart/2008/layout/HorizontalMultiLevelHierarchy"/>
    <dgm:cxn modelId="{F3759F3B-E1A4-4478-BF4C-2A258FAD7E65}" type="presOf" srcId="{D3AE5FBF-22B8-495D-8175-D008E6DBE25A}" destId="{925CFC76-454F-4CEF-ADE7-B0D5EBC96571}" srcOrd="1" destOrd="0" presId="urn:microsoft.com/office/officeart/2008/layout/HorizontalMultiLevelHierarchy"/>
    <dgm:cxn modelId="{2919F500-AD17-418C-84DB-A7CC0ABE6D2C}" type="presParOf" srcId="{A6E13702-6C97-4911-A4E2-59EE8E68C431}" destId="{FE25D188-752C-49DB-8CF7-81DAD4AA116D}" srcOrd="5" destOrd="1" presId="urn:microsoft.com/office/officeart/2008/layout/HorizontalMultiLevelHierarchy"/>
    <dgm:cxn modelId="{67142A05-972E-4BB4-85CE-13AEE16C2F4A}" type="presParOf" srcId="{FE25D188-752C-49DB-8CF7-81DAD4AA116D}" destId="{E8D2105A-5421-473B-835F-F6E08D9D2D9B}" srcOrd="0" destOrd="5" presId="urn:microsoft.com/office/officeart/2008/layout/HorizontalMultiLevelHierarchy"/>
    <dgm:cxn modelId="{A3FF5C6C-ED1B-480B-823A-943108EEDF4F}" type="presOf" srcId="{05B7883E-08CA-4B11-978A-0E031766AB04}" destId="{E8D2105A-5421-473B-835F-F6E08D9D2D9B}" srcOrd="0" destOrd="0" presId="urn:microsoft.com/office/officeart/2008/layout/HorizontalMultiLevelHierarchy"/>
    <dgm:cxn modelId="{3631CF8A-883A-4C92-858C-09B434816ECC}" type="presParOf" srcId="{FE25D188-752C-49DB-8CF7-81DAD4AA116D}" destId="{8A9817AD-1B7B-4DD1-A786-15A6E30FA3D8}" srcOrd="1" destOrd="5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533765" cy="3563620"/>
        <a:chOff x="0" y="0"/>
        <a:chExt cx="8533765" cy="3563620"/>
      </a:xfrm>
    </dsp:grpSpPr>
    <dsp:sp modelId="{64B430B3-FF1B-406C-9FF2-27BA23788747}">
      <dsp:nvSpPr>
        <dsp:cNvPr id="4" name="Freeform 3"/>
        <dsp:cNvSpPr/>
      </dsp:nvSpPr>
      <dsp:spPr bwMode="white">
        <a:xfrm>
          <a:off x="3272918" y="935450"/>
          <a:ext cx="444170" cy="846360"/>
        </a:xfrm>
        <a:custGeom>
          <a:avLst/>
          <a:gdLst/>
          <a:ahLst/>
          <a:cxnLst/>
          <a:pathLst>
            <a:path w="699" h="1333">
              <a:moveTo>
                <a:pt x="0" y="1333"/>
              </a:moveTo>
              <a:lnTo>
                <a:pt x="350" y="1333"/>
              </a:lnTo>
              <a:lnTo>
                <a:pt x="350" y="0"/>
              </a:lnTo>
              <a:lnTo>
                <a:pt x="699" y="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272918" y="935450"/>
        <a:ext cx="444170" cy="846360"/>
      </dsp:txXfrm>
    </dsp:sp>
    <dsp:sp modelId="{2F66960D-CF7A-443C-8CB9-E7DD0B261214}">
      <dsp:nvSpPr>
        <dsp:cNvPr id="6" name="Freeform 5"/>
        <dsp:cNvSpPr/>
      </dsp:nvSpPr>
      <dsp:spPr bwMode="white">
        <a:xfrm>
          <a:off x="3272918" y="1781810"/>
          <a:ext cx="444170" cy="0"/>
        </a:xfrm>
        <a:custGeom>
          <a:avLst/>
          <a:gdLst/>
          <a:ahLst/>
          <a:cxnLst/>
          <a:pathLst>
            <a:path w="699">
              <a:moveTo>
                <a:pt x="0" y="0"/>
              </a:moveTo>
              <a:lnTo>
                <a:pt x="699" y="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272918" y="1781810"/>
        <a:ext cx="444170" cy="0"/>
      </dsp:txXfrm>
    </dsp:sp>
    <dsp:sp modelId="{CED1A3A3-B184-469E-86AE-670623BA4E5D}">
      <dsp:nvSpPr>
        <dsp:cNvPr id="8" name="Freeform 7"/>
        <dsp:cNvSpPr/>
      </dsp:nvSpPr>
      <dsp:spPr bwMode="white">
        <a:xfrm>
          <a:off x="3272918" y="1781810"/>
          <a:ext cx="444170" cy="846360"/>
        </a:xfrm>
        <a:custGeom>
          <a:avLst/>
          <a:gdLst/>
          <a:ahLst/>
          <a:cxnLst/>
          <a:pathLst>
            <a:path w="699" h="1333">
              <a:moveTo>
                <a:pt x="0" y="0"/>
              </a:moveTo>
              <a:lnTo>
                <a:pt x="350" y="0"/>
              </a:lnTo>
              <a:lnTo>
                <a:pt x="350" y="1333"/>
              </a:lnTo>
              <a:lnTo>
                <a:pt x="699" y="133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272918" y="1781810"/>
        <a:ext cx="444170" cy="846360"/>
      </dsp:txXfrm>
    </dsp:sp>
    <dsp:sp modelId="{9B9BF0AB-5901-4E79-B4D7-EC064A6E4281}">
      <dsp:nvSpPr>
        <dsp:cNvPr id="3" name="Rectangles 2"/>
        <dsp:cNvSpPr/>
      </dsp:nvSpPr>
      <dsp:spPr bwMode="white">
        <a:xfrm rot="16200000">
          <a:off x="1152564" y="1443266"/>
          <a:ext cx="3563620" cy="6770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6035" tIns="26035" rIns="26035" bIns="26035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Raw Data</a:t>
          </a:r>
          <a:endParaRPr lang="en-US"/>
        </a:p>
      </dsp:txBody>
      <dsp:txXfrm rot="16200000">
        <a:off x="1152564" y="1443266"/>
        <a:ext cx="3563620" cy="677088"/>
      </dsp:txXfrm>
    </dsp:sp>
    <dsp:sp modelId="{CDA235D6-AC41-4ED3-AF28-D9CD9EDCBAED}">
      <dsp:nvSpPr>
        <dsp:cNvPr id="5" name="Rectangles 4"/>
        <dsp:cNvSpPr/>
      </dsp:nvSpPr>
      <dsp:spPr bwMode="white">
        <a:xfrm>
          <a:off x="3717087" y="596906"/>
          <a:ext cx="2220848" cy="6770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Training: 70%</a:t>
          </a:r>
          <a:endParaRPr lang="en-US"/>
        </a:p>
      </dsp:txBody>
      <dsp:txXfrm>
        <a:off x="3717087" y="596906"/>
        <a:ext cx="2220848" cy="677088"/>
      </dsp:txXfrm>
    </dsp:sp>
    <dsp:sp modelId="{3540059A-19CD-4FBD-A598-B7A4BB9DA52D}">
      <dsp:nvSpPr>
        <dsp:cNvPr id="7" name="Rectangles 6"/>
        <dsp:cNvSpPr/>
      </dsp:nvSpPr>
      <dsp:spPr bwMode="white">
        <a:xfrm>
          <a:off x="3717087" y="1443266"/>
          <a:ext cx="2220848" cy="6770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Validation: 15%</a:t>
          </a:r>
          <a:endParaRPr lang="en-US"/>
        </a:p>
      </dsp:txBody>
      <dsp:txXfrm>
        <a:off x="3717087" y="1443266"/>
        <a:ext cx="2220848" cy="677088"/>
      </dsp:txXfrm>
    </dsp:sp>
    <dsp:sp modelId="{E8D2105A-5421-473B-835F-F6E08D9D2D9B}">
      <dsp:nvSpPr>
        <dsp:cNvPr id="9" name="Rectangles 8"/>
        <dsp:cNvSpPr/>
      </dsp:nvSpPr>
      <dsp:spPr bwMode="white">
        <a:xfrm>
          <a:off x="3717087" y="2289626"/>
          <a:ext cx="2220848" cy="6770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Testing: 15%</a:t>
          </a:r>
          <a:endParaRPr lang="en-US"/>
        </a:p>
      </dsp:txBody>
      <dsp:txXfrm>
        <a:off x="3717087" y="2289626"/>
        <a:ext cx="2220848" cy="677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adecd53b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5" name="Google Shape;95;g29dadecd53b_0_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275e2dd0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6" name="Google Shape;126;g262275e2dd0_0_3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43" name="Google Shape;243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14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14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0" y="535940"/>
            <a:ext cx="12191365" cy="304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 panose="020F0502020204030204"/>
              <a:buNone/>
            </a:pPr>
            <a:r>
              <a:rPr lang="en-US" sz="6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Capstone Project</a:t>
            </a:r>
            <a:endParaRPr sz="66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0" y="3794851"/>
            <a:ext cx="12191365" cy="1568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sng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Presented By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Group - eShield</a:t>
            </a:r>
            <a:endParaRPr sz="3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Rajiv, Chintan &amp; Hardik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2639695" y="2348865"/>
          <a:ext cx="8533130" cy="270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450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 Parametrs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Lossing Money Probability(%)</a:t>
                      </a:r>
                      <a:endParaRPr lang="en-US" sz="2000"/>
                    </a:p>
                  </a:txBody>
                  <a:tcPr/>
                </a:tc>
              </a:tr>
              <a:tr h="450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HTTPS Not checking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90%</a:t>
                      </a:r>
                      <a:endParaRPr lang="en-US" sz="2000"/>
                    </a:p>
                  </a:txBody>
                  <a:tcPr/>
                </a:tc>
              </a:tr>
              <a:tr h="450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Annual Salary &lt; 2 Lkahs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81.36%</a:t>
                      </a:r>
                      <a:endParaRPr lang="en-US" sz="2000"/>
                    </a:p>
                  </a:txBody>
                  <a:tcPr/>
                </a:tc>
              </a:tr>
              <a:tr h="450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Not updating OS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95%</a:t>
                      </a:r>
                      <a:endParaRPr lang="en-US" sz="2000"/>
                    </a:p>
                  </a:txBody>
                  <a:tcPr/>
                </a:tc>
              </a:tr>
              <a:tr h="450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Other than Postgraduates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84%</a:t>
                      </a:r>
                      <a:endParaRPr lang="en-US" sz="2000"/>
                    </a:p>
                  </a:txBody>
                  <a:tcPr/>
                </a:tc>
              </a:tr>
              <a:tr h="450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Other than Professionals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77%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7" name="Google Shape;137;p21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lang="en-US"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Probability - insights 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47875" y="0"/>
            <a:ext cx="10144125" cy="854075"/>
          </a:xfrm>
        </p:spPr>
        <p:txBody>
          <a:bodyPr/>
          <a:p>
            <a:pPr algn="ctr"/>
            <a:r>
              <a:rPr lang="en-US" b="1" u="sng"/>
              <a:t>Logistic Regression</a:t>
            </a:r>
            <a:endParaRPr lang="en-US" b="1" u="sng"/>
          </a:p>
        </p:txBody>
      </p:sp>
      <p:sp>
        <p:nvSpPr>
          <p:cNvPr id="6" name="Action Button: Information 5"/>
          <p:cNvSpPr/>
          <p:nvPr/>
        </p:nvSpPr>
        <p:spPr>
          <a:xfrm>
            <a:off x="2459990" y="6334125"/>
            <a:ext cx="523875" cy="283845"/>
          </a:xfrm>
          <a:prstGeom prst="actionButtonInformation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091815" y="6311265"/>
            <a:ext cx="600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Probability is counted when other variables are kept constant in LR Model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47875" y="0"/>
            <a:ext cx="10515600" cy="901065"/>
          </a:xfrm>
        </p:spPr>
        <p:txBody>
          <a:bodyPr/>
          <a:p>
            <a:pPr algn="ctr"/>
            <a:r>
              <a:rPr lang="en-US"/>
              <a:t>Model Prediction- Logistic Regression</a:t>
            </a:r>
            <a:endParaRPr lang="en-US"/>
          </a:p>
        </p:txBody>
      </p:sp>
      <p:pic>
        <p:nvPicPr>
          <p:cNvPr id="5" name="Content Placeholder 4" descr="C:\Users\Jay Patel\Desktop\IIMA\Capstone Project\ROC FINAL VALID DATA.pngROC FINAL VALID DATA"/>
          <p:cNvPicPr>
            <a:picLocks noChangeAspect="1"/>
          </p:cNvPicPr>
          <p:nvPr>
            <p:ph idx="1"/>
          </p:nvPr>
        </p:nvPicPr>
        <p:blipFill>
          <a:blip r:embed="rId1"/>
          <a:srcRect t="7400" b="7400"/>
          <a:stretch>
            <a:fillRect/>
          </a:stretch>
        </p:blipFill>
        <p:spPr>
          <a:xfrm>
            <a:off x="7600315" y="1578610"/>
            <a:ext cx="4357370" cy="4026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6089015" y="3286125"/>
            <a:ext cx="1399540" cy="368300"/>
          </a:xfrm>
          <a:prstGeom prst="rect">
            <a:avLst/>
          </a:prstGeom>
          <a:solidFill>
            <a:srgbClr val="00B050">
              <a:alpha val="4500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b="1"/>
              <a:t>F1 Score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4445635" y="5696585"/>
            <a:ext cx="115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Priority</a:t>
            </a:r>
            <a:endParaRPr lang="en-US" b="1"/>
          </a:p>
        </p:txBody>
      </p:sp>
      <p:cxnSp>
        <p:nvCxnSpPr>
          <p:cNvPr id="10" name="Elbow Connector 9"/>
          <p:cNvCxnSpPr>
            <a:stCxn id="7" idx="2"/>
            <a:endCxn id="9" idx="3"/>
          </p:cNvCxnSpPr>
          <p:nvPr/>
        </p:nvCxnSpPr>
        <p:spPr>
          <a:xfrm rot="5400000">
            <a:off x="5082540" y="4174490"/>
            <a:ext cx="2226310" cy="11861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4639310" y="3286125"/>
            <a:ext cx="1276985" cy="330200"/>
          </a:xfrm>
          <a:prstGeom prst="rect">
            <a:avLst/>
          </a:prstGeom>
          <a:solidFill>
            <a:srgbClr val="00B050">
              <a:alpha val="45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2"/>
          <a:srcRect l="19600"/>
          <a:stretch>
            <a:fillRect/>
          </a:stretch>
        </p:blipFill>
        <p:spPr>
          <a:xfrm>
            <a:off x="1871345" y="1849755"/>
            <a:ext cx="4340225" cy="3158490"/>
          </a:xfrm>
          <a:prstGeom prst="rect">
            <a:avLst/>
          </a:prstGeom>
        </p:spPr>
      </p:pic>
      <p:sp>
        <p:nvSpPr>
          <p:cNvPr id="137" name="Google Shape;137;p21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Optimal Threshold 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9614535" y="1501775"/>
            <a:ext cx="1815465" cy="645160"/>
          </a:xfrm>
          <a:prstGeom prst="rect">
            <a:avLst/>
          </a:prstGeom>
          <a:solidFill>
            <a:srgbClr val="00B050">
              <a:alpha val="4500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b="1"/>
              <a:t>Optimal Threshold: 0.23</a:t>
            </a:r>
            <a:endParaRPr lang="en-US" b="1"/>
          </a:p>
        </p:txBody>
      </p:sp>
      <p:pic>
        <p:nvPicPr>
          <p:cNvPr id="21" name="Content Placeholder 2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08810" y="1217295"/>
            <a:ext cx="7446010" cy="426085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9745980" y="3244850"/>
            <a:ext cx="168402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pPr algn="ctr"/>
            <a:r>
              <a:rPr lang="en-US" b="1"/>
              <a:t>AUC: 0.95</a:t>
            </a:r>
            <a:endParaRPr lang="en-US" b="1"/>
          </a:p>
        </p:txBody>
      </p:sp>
      <p:sp>
        <p:nvSpPr>
          <p:cNvPr id="137" name="Google Shape;137;p21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Optimal Threshold 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47875" y="0"/>
            <a:ext cx="10515600" cy="901065"/>
          </a:xfrm>
        </p:spPr>
        <p:txBody>
          <a:bodyPr/>
          <a:p>
            <a:pPr algn="ctr"/>
            <a:r>
              <a:rPr lang="en-US"/>
              <a:t>Model Prediction- Logistic Regression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19600"/>
          <a:stretch>
            <a:fillRect/>
          </a:stretch>
        </p:blipFill>
        <p:spPr>
          <a:xfrm>
            <a:off x="1867535" y="2059305"/>
            <a:ext cx="4340225" cy="315849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47875" y="0"/>
            <a:ext cx="10515600" cy="1325563"/>
          </a:xfrm>
        </p:spPr>
        <p:txBody>
          <a:bodyPr/>
          <a:p>
            <a:pPr algn="ctr"/>
            <a:r>
              <a:rPr lang="en-US"/>
              <a:t>Model Prediction- Logistic Regression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74540" y="3959225"/>
            <a:ext cx="1298575" cy="709930"/>
          </a:xfrm>
          <a:prstGeom prst="rect">
            <a:avLst/>
          </a:prstGeom>
          <a:solidFill>
            <a:srgbClr val="00B050">
              <a:alpha val="45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Content Placeholder 6" descr="C:\Users\Jay Patel\Desktop\IIMA\Capstone Project\Capstone Project\MNY_LOST AS RESPONSE\SMOTE DATA\final performance matrics.pngfinal performance matrics"/>
          <p:cNvPicPr>
            <a:picLocks noChangeAspect="1"/>
          </p:cNvPicPr>
          <p:nvPr/>
        </p:nvPicPr>
        <p:blipFill>
          <a:blip r:embed="rId2"/>
          <a:srcRect l="3860" t="8720" r="8637" b="16266"/>
          <a:stretch>
            <a:fillRect/>
          </a:stretch>
        </p:blipFill>
        <p:spPr>
          <a:xfrm>
            <a:off x="6887210" y="2247900"/>
            <a:ext cx="5218430" cy="24822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887210" y="1691005"/>
            <a:ext cx="498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Performance Matrics Comparision </a:t>
            </a:r>
            <a:endParaRPr lang="en-US" b="1"/>
          </a:p>
        </p:txBody>
      </p:sp>
      <p:pic>
        <p:nvPicPr>
          <p:cNvPr id="3" name="Content Placeholder 2" descr="confusion matric test data final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38440" y="4918710"/>
            <a:ext cx="3315970" cy="102552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37" name="Google Shape;137;p21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Optimal Threshold 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/>
          <p:nvPr/>
        </p:nvSpPr>
        <p:spPr>
          <a:xfrm>
            <a:off x="4046855" y="2829560"/>
            <a:ext cx="4098290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 panose="020B0604020202020204"/>
              <a:buNone/>
            </a:pPr>
            <a:r>
              <a:rPr lang="en-US" sz="7200" b="1" i="0" u="none" strike="noStrike" cap="none">
                <a:solidFill>
                  <a:srgbClr val="1F386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4" name="Picture Placeholder 3" descr="roc for test data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771515" y="987425"/>
            <a:ext cx="4995545" cy="4873625"/>
          </a:xfrm>
          <a:prstGeom prst="rect">
            <a:avLst/>
          </a:prstGeom>
        </p:spPr>
      </p:pic>
      <p:pic>
        <p:nvPicPr>
          <p:cNvPr id="7" name="Picture 6" descr="auc value te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470" y="4052570"/>
            <a:ext cx="2238375" cy="4851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5" name="Picture Placeholder 4" descr="C:\Users\Jay Patel\Desktop\IIMA\Capstone Project\Capstone Project\MNY_LOST AS RESPONSE\SMOTE DATA\probability logistic model(when variable class=0).pngprobability logistic model(when variable class=0)"/>
          <p:cNvPicPr>
            <a:picLocks noChangeAspect="1"/>
          </p:cNvPicPr>
          <p:nvPr>
            <p:ph type="pic" idx="2"/>
          </p:nvPr>
        </p:nvPicPr>
        <p:blipFill>
          <a:blip r:embed="rId1"/>
          <a:srcRect t="900" b="900"/>
          <a:stretch>
            <a:fillRect/>
          </a:stretch>
        </p:blipFill>
        <p:spPr>
          <a:xfrm>
            <a:off x="2105025" y="1341120"/>
            <a:ext cx="7211060" cy="44265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adecd53b_0_5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Objective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Google Shape;98;g29dadecd53b_0_5"/>
          <p:cNvSpPr txBox="1"/>
          <p:nvPr/>
        </p:nvSpPr>
        <p:spPr>
          <a:xfrm>
            <a:off x="2353305" y="626141"/>
            <a:ext cx="83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Random Forest</a:t>
            </a:r>
            <a:endParaRPr sz="24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g29dadecd53b_0_5"/>
          <p:cNvSpPr txBox="1"/>
          <p:nvPr/>
        </p:nvSpPr>
        <p:spPr>
          <a:xfrm>
            <a:off x="2353305" y="3013498"/>
            <a:ext cx="8307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rgbClr val="0F0F0F"/>
                </a:solidFill>
              </a:rPr>
              <a:t>To analyze the characteristics of individuals susceptible to falling victim to online transaction fraud.</a:t>
            </a:r>
            <a:endParaRPr sz="2400" b="1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C:\Users\Jay Patel\Desktop\IIMA\Capstone Project\Capstone Project\MNY_LOST AS RESPONSE\SMOTE DATA\rf hyperparameters.pngrf hyperparameters"/>
          <p:cNvPicPr>
            <a:picLocks noChangeAspect="1"/>
          </p:cNvPicPr>
          <p:nvPr>
            <p:ph idx="1"/>
          </p:nvPr>
        </p:nvPicPr>
        <p:blipFill>
          <a:blip r:embed="rId1"/>
          <a:srcRect l="-422" r="81"/>
          <a:stretch>
            <a:fillRect/>
          </a:stretch>
        </p:blipFill>
        <p:spPr>
          <a:xfrm>
            <a:off x="2510790" y="1988820"/>
            <a:ext cx="8843010" cy="37699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4075"/>
          </a:xfrm>
        </p:spPr>
        <p:txBody>
          <a:bodyPr/>
          <a:p>
            <a:pPr algn="ctr"/>
            <a:r>
              <a:rPr lang="en-US" b="1" u="sng"/>
              <a:t>Random Forest</a:t>
            </a:r>
            <a:endParaRPr lang="en-US" b="1" u="sng"/>
          </a:p>
        </p:txBody>
      </p:sp>
      <p:sp>
        <p:nvSpPr>
          <p:cNvPr id="2" name="Text Box 1"/>
          <p:cNvSpPr txBox="1"/>
          <p:nvPr/>
        </p:nvSpPr>
        <p:spPr>
          <a:xfrm>
            <a:off x="8415655" y="3888105"/>
            <a:ext cx="289750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b="1"/>
              <a:t>Accuracy -Test Data = 91%</a:t>
            </a:r>
            <a:endParaRPr 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8415655" y="5181600"/>
            <a:ext cx="289750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b="1"/>
              <a:t>OOB Eroor Rate = 15.5%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8240395" y="1356360"/>
            <a:ext cx="311340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Random Forest hyperparameter tuning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510790" y="1356360"/>
            <a:ext cx="304990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Training Data Partiton : 80%</a:t>
            </a:r>
            <a:endParaRPr lang="en-US"/>
          </a:p>
          <a:p>
            <a:r>
              <a:rPr lang="en-US"/>
              <a:t>Testing Data Partiton : 20%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415655" y="2593975"/>
            <a:ext cx="289750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b="1"/>
              <a:t>Accuracy -Train Data = 100%</a:t>
            </a:r>
            <a:endParaRPr lang="en-US" b="1"/>
          </a:p>
        </p:txBody>
      </p:sp>
      <p:sp>
        <p:nvSpPr>
          <p:cNvPr id="110" name="Google Shape;110;g262275e2dd0_0_14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Devide Data Set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0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RF </a:t>
            </a:r>
            <a:endParaRPr lang="en-US" sz="20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0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Hyperpara-meters Tuning</a:t>
            </a:r>
            <a:endParaRPr sz="20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0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Performance Matrics</a:t>
            </a:r>
            <a:endParaRPr lang="en-US" sz="20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65405"/>
            <a:ext cx="10515600" cy="746125"/>
          </a:xfrm>
        </p:spPr>
        <p:txBody>
          <a:bodyPr>
            <a:noAutofit/>
          </a:bodyPr>
          <a:p>
            <a:pPr algn="ctr"/>
            <a:r>
              <a:rPr lang="en-US" b="1" u="sng"/>
              <a:t>Random Forest </a:t>
            </a:r>
            <a:endParaRPr lang="en-US" b="1" u="sng"/>
          </a:p>
        </p:txBody>
      </p:sp>
      <p:pic>
        <p:nvPicPr>
          <p:cNvPr id="4" name="Content Placeholder 3" descr="C:\Users\Jay Patel\Desktop\IIMA\Capstone Project\Capstone Project\MNY_LOST AS RESPONSE\SMOTE DATA\VIP1.pngVIP1"/>
          <p:cNvPicPr>
            <a:picLocks noChangeAspect="1"/>
          </p:cNvPicPr>
          <p:nvPr>
            <p:ph sz="half" idx="1"/>
          </p:nvPr>
        </p:nvPicPr>
        <p:blipFill>
          <a:blip r:embed="rId1"/>
          <a:srcRect l="-65" r="192"/>
          <a:stretch>
            <a:fillRect/>
          </a:stretch>
        </p:blipFill>
        <p:spPr>
          <a:xfrm>
            <a:off x="1768475" y="1149985"/>
            <a:ext cx="5915660" cy="5092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Content Placeholder 5" descr="C:\Users\Jay Patel\Desktop\IIMA\Capstone Project\Capstone Project\MNY_LOST AS RESPONSE\SMOTE DATA\pareto RF.pngpareto RF"/>
          <p:cNvPicPr>
            <a:picLocks noChangeAspect="1"/>
          </p:cNvPicPr>
          <p:nvPr>
            <p:ph sz="half" idx="2"/>
          </p:nvPr>
        </p:nvPicPr>
        <p:blipFill>
          <a:blip r:embed="rId2"/>
          <a:srcRect l="-255" r="9995"/>
          <a:stretch>
            <a:fillRect/>
          </a:stretch>
        </p:blipFill>
        <p:spPr>
          <a:xfrm>
            <a:off x="7732395" y="2265045"/>
            <a:ext cx="4377690" cy="2894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 Box 2"/>
          <p:cNvSpPr txBox="1"/>
          <p:nvPr/>
        </p:nvSpPr>
        <p:spPr>
          <a:xfrm>
            <a:off x="8112760" y="1643380"/>
            <a:ext cx="347027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b="1"/>
              <a:t>Pareto Rule: Application</a:t>
            </a:r>
            <a:endParaRPr lang="en-US" b="1"/>
          </a:p>
        </p:txBody>
      </p:sp>
      <p:sp>
        <p:nvSpPr>
          <p:cNvPr id="110" name="Google Shape;110;g262275e2dd0_0_14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Random</a:t>
            </a:r>
            <a:b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Forest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Important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Features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Pareto Rule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Application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65405"/>
            <a:ext cx="10515600" cy="746125"/>
          </a:xfrm>
        </p:spPr>
        <p:txBody>
          <a:bodyPr>
            <a:noAutofit/>
          </a:bodyPr>
          <a:p>
            <a:pPr algn="ctr"/>
            <a:r>
              <a:rPr lang="en-US" b="1" u="sng"/>
              <a:t>Random Forest </a:t>
            </a:r>
            <a:endParaRPr lang="en-US" b="1" u="sng"/>
          </a:p>
        </p:txBody>
      </p:sp>
      <p:pic>
        <p:nvPicPr>
          <p:cNvPr id="4" name="Content Placeholder 3" descr="C:\Users\Jay Patel\Desktop\IIMA\Capstone Project\Capstone Project\MNY_LOST AS RESPONSE\SMOTE DATA\VIP1.pngVIP1"/>
          <p:cNvPicPr>
            <a:picLocks noChangeAspect="1"/>
          </p:cNvPicPr>
          <p:nvPr>
            <p:ph sz="half" idx="1"/>
          </p:nvPr>
        </p:nvPicPr>
        <p:blipFill>
          <a:blip r:embed="rId1"/>
          <a:srcRect l="-65" r="192"/>
          <a:stretch>
            <a:fillRect/>
          </a:stretch>
        </p:blipFill>
        <p:spPr>
          <a:xfrm>
            <a:off x="1919605" y="1188085"/>
            <a:ext cx="4803140" cy="3130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Content Placeholder 5" descr="C:\Users\Jay Patel\Desktop\IIMA\Capstone Project\Capstone Project\MNY_LOST AS RESPONSE\SMOTE DATA\pareto RF.pngpareto RF"/>
          <p:cNvPicPr>
            <a:picLocks noChangeAspect="1"/>
          </p:cNvPicPr>
          <p:nvPr>
            <p:ph sz="half" idx="2"/>
          </p:nvPr>
        </p:nvPicPr>
        <p:blipFill>
          <a:blip r:embed="rId2"/>
          <a:srcRect l="-255" r="9995"/>
          <a:stretch>
            <a:fillRect/>
          </a:stretch>
        </p:blipFill>
        <p:spPr>
          <a:xfrm>
            <a:off x="7045325" y="1196975"/>
            <a:ext cx="5133340" cy="3132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 Box 2"/>
          <p:cNvSpPr txBox="1"/>
          <p:nvPr/>
        </p:nvSpPr>
        <p:spPr>
          <a:xfrm>
            <a:off x="7720330" y="908685"/>
            <a:ext cx="347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Pareto Rule: Application</a:t>
            </a:r>
            <a:endParaRPr lang="en-US" b="1"/>
          </a:p>
        </p:txBody>
      </p:sp>
      <p:sp>
        <p:nvSpPr>
          <p:cNvPr id="2" name="Text Box 1"/>
          <p:cNvSpPr txBox="1"/>
          <p:nvPr/>
        </p:nvSpPr>
        <p:spPr>
          <a:xfrm>
            <a:off x="2359660" y="5085080"/>
            <a:ext cx="398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 Important Features: 41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7464425" y="5081270"/>
            <a:ext cx="398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 Filtered Important Features : 22</a:t>
            </a:r>
            <a:endParaRPr lang="en-US" b="1"/>
          </a:p>
        </p:txBody>
      </p:sp>
      <p:sp>
        <p:nvSpPr>
          <p:cNvPr id="8" name="Down Arrow 7"/>
          <p:cNvSpPr/>
          <p:nvPr/>
        </p:nvSpPr>
        <p:spPr>
          <a:xfrm>
            <a:off x="4209415" y="4509135"/>
            <a:ext cx="223520" cy="42608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480550" y="4512945"/>
            <a:ext cx="223520" cy="42608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Google Shape;116;g262275e2dd0_0_21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Important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Features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Pareto Rule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Application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Final Filtered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Features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63750" y="116205"/>
            <a:ext cx="9606280" cy="901065"/>
          </a:xfrm>
        </p:spPr>
        <p:txBody>
          <a:bodyPr/>
          <a:p>
            <a:pPr algn="ctr"/>
            <a:r>
              <a:rPr lang="en-US"/>
              <a:t>Model Prediction- Logistic Regression</a:t>
            </a:r>
            <a:endParaRPr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859915" y="1647190"/>
          <a:ext cx="8533765" cy="3563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6" name="Google Shape;116;g262275e2dd0_0_21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Building </a:t>
            </a:r>
            <a:b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Predictive</a:t>
            </a:r>
            <a:endParaRPr lang="en-US"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lang="en-US"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b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Logistic Regression</a:t>
            </a:r>
            <a:endParaRPr lang="en-US"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Model</a:t>
            </a:r>
            <a:endParaRPr lang="en-US"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lang="en-US"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Dividing Data Set</a:t>
            </a:r>
            <a:endParaRPr lang="en-US"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C:\Users\Jay Patel\Desktop\IIMA\Capstone Project\Capstone Project\MNY_LOST AS RESPONSE\SMOTE DATA\Logistic Summary Final.pngLogistic Summary Final"/>
          <p:cNvPicPr>
            <a:picLocks noChangeAspect="1"/>
          </p:cNvPicPr>
          <p:nvPr>
            <p:ph idx="1"/>
          </p:nvPr>
        </p:nvPicPr>
        <p:blipFill>
          <a:blip r:embed="rId1"/>
          <a:srcRect l="-303" r="11566"/>
          <a:stretch>
            <a:fillRect/>
          </a:stretch>
        </p:blipFill>
        <p:spPr>
          <a:xfrm>
            <a:off x="5844540" y="1469390"/>
            <a:ext cx="6232525" cy="41001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127635"/>
            <a:ext cx="10515600" cy="854075"/>
          </a:xfrm>
        </p:spPr>
        <p:txBody>
          <a:bodyPr/>
          <a:p>
            <a:pPr algn="ctr"/>
            <a:r>
              <a:rPr lang="en-US" b="1" u="sng"/>
              <a:t>Logistic Regression</a:t>
            </a:r>
            <a:endParaRPr lang="en-US" b="1" u="sng"/>
          </a:p>
        </p:txBody>
      </p:sp>
      <p:sp>
        <p:nvSpPr>
          <p:cNvPr id="2" name="Text Box 1"/>
          <p:cNvSpPr txBox="1"/>
          <p:nvPr/>
        </p:nvSpPr>
        <p:spPr>
          <a:xfrm>
            <a:off x="2282825" y="1621155"/>
            <a:ext cx="312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Back ward Elimination Method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24430" y="2812415"/>
            <a:ext cx="283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Threshold Value Cut off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986915" y="3858260"/>
            <a:ext cx="1102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VIF&lt;4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235450" y="3858260"/>
            <a:ext cx="143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 value &lt; 0.1</a:t>
            </a:r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rot="5400000">
            <a:off x="2852103" y="2867343"/>
            <a:ext cx="677545" cy="1304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" idx="2"/>
            <a:endCxn id="6" idx="0"/>
          </p:cNvCxnSpPr>
          <p:nvPr/>
        </p:nvCxnSpPr>
        <p:spPr>
          <a:xfrm rot="5400000" flipV="1">
            <a:off x="4059873" y="2963863"/>
            <a:ext cx="677545" cy="1111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7141210" y="1188085"/>
            <a:ext cx="312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Model Summary</a:t>
            </a:r>
            <a:endParaRPr lang="en-US"/>
          </a:p>
        </p:txBody>
      </p: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 flipH="1">
            <a:off x="3843020" y="1989455"/>
            <a:ext cx="635" cy="822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2" name="Google Shape;122;g262275e2dd0_0_27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Logistic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Regression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Back ward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Elimination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Final Model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Summary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C:\Users\Jay Patel\Desktop\IIMA\Capstone Project\Capstone Project\MNY_LOST AS RESPONSE\SMOTE DATA\Logistic Summary Final.pngLogistic Summary Final"/>
          <p:cNvPicPr>
            <a:picLocks noChangeAspect="1"/>
          </p:cNvPicPr>
          <p:nvPr>
            <p:ph idx="1"/>
          </p:nvPr>
        </p:nvPicPr>
        <p:blipFill>
          <a:blip r:embed="rId1"/>
          <a:srcRect l="-287" r="3233"/>
          <a:stretch>
            <a:fillRect/>
          </a:stretch>
        </p:blipFill>
        <p:spPr>
          <a:xfrm>
            <a:off x="1289050" y="981710"/>
            <a:ext cx="9613900" cy="55587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127635"/>
            <a:ext cx="10515600" cy="854075"/>
          </a:xfrm>
        </p:spPr>
        <p:txBody>
          <a:bodyPr/>
          <a:p>
            <a:pPr algn="ctr"/>
            <a:r>
              <a:rPr lang="en-US" b="1" u="sng"/>
              <a:t>Logistic Regression</a:t>
            </a:r>
            <a:endParaRPr lang="en-US" b="1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275e2dd0_0_33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Logistic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Regression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Back ward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Elimination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Final Model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Summary</a:t>
            </a:r>
            <a:endParaRPr sz="24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9" name="Google Shape;129;g262275e2dd0_0_33" descr="C:\Users\Jay Patel\Desktop\IIMA\Capstone Project\Capstone Project\MNY_LOST AS RESPONSE\SMOTE DATA\Logistic Summary Final.pngLogistic Summary Final"/>
          <p:cNvPicPr preferRelativeResize="0"/>
          <p:nvPr/>
        </p:nvPicPr>
        <p:blipFill>
          <a:blip r:embed="rId1"/>
          <a:srcRect l="-238" r="2523"/>
          <a:stretch>
            <a:fillRect/>
          </a:stretch>
        </p:blipFill>
        <p:spPr>
          <a:xfrm>
            <a:off x="1772920" y="1028065"/>
            <a:ext cx="10041890" cy="504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" name="Google Shape;130;g262275e2dd0_0_33"/>
          <p:cNvSpPr txBox="1"/>
          <p:nvPr/>
        </p:nvSpPr>
        <p:spPr>
          <a:xfrm>
            <a:off x="9768860" y="3861113"/>
            <a:ext cx="7833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8</a:t>
            </a:r>
            <a:endParaRPr lang="en-US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1" name="Google Shape;131;g262275e2dd0_0_33"/>
          <p:cNvSpPr txBox="1"/>
          <p:nvPr/>
        </p:nvSpPr>
        <p:spPr>
          <a:xfrm>
            <a:off x="8544560" y="2204720"/>
            <a:ext cx="3093085" cy="899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Significant Variables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847850" y="3429000"/>
            <a:ext cx="6372860" cy="180975"/>
          </a:xfrm>
          <a:prstGeom prst="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847850" y="3068955"/>
            <a:ext cx="6362065" cy="195580"/>
          </a:xfrm>
          <a:prstGeom prst="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128885" y="3194050"/>
            <a:ext cx="0" cy="575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</Words>
  <Application>WPS Presentation</Application>
  <PresentationFormat/>
  <Paragraphs>175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Capstone Project</vt:lpstr>
      <vt:lpstr>PowerPoint 演示文稿</vt:lpstr>
      <vt:lpstr>Random Forest</vt:lpstr>
      <vt:lpstr>Random Forest </vt:lpstr>
      <vt:lpstr>Random Forest </vt:lpstr>
      <vt:lpstr>Model Prediction- Logistic Regression</vt:lpstr>
      <vt:lpstr>Logistic Regression</vt:lpstr>
      <vt:lpstr>Logistic Regression</vt:lpstr>
      <vt:lpstr>PowerPoint 演示文稿</vt:lpstr>
      <vt:lpstr>Logistic Regression</vt:lpstr>
      <vt:lpstr>Model Prediction- Logistic Regression</vt:lpstr>
      <vt:lpstr>Model Prediction- Logistic Regression</vt:lpstr>
      <vt:lpstr>Model Prediction- Logistic Regression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/>
  <cp:lastModifiedBy>Jay Patel</cp:lastModifiedBy>
  <cp:revision>7</cp:revision>
  <dcterms:created xsi:type="dcterms:W3CDTF">2023-11-25T09:40:00Z</dcterms:created>
  <dcterms:modified xsi:type="dcterms:W3CDTF">2023-11-25T20:02:19Z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67B949C33903444D8BDC55121237CB20_13</vt:lpwstr>
  </property>
  <property fmtid="{D5CDD505-2E9C-101B-9397-08002B2CF9AE}" pid="3" name="KSOProductBuildVer">
    <vt:lpwstr>1033-12.2.0.13306</vt:lpwstr>
  </property>
</Properties>
</file>