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70" r:id="rId4"/>
    <p:sldId id="263" r:id="rId5"/>
    <p:sldId id="264" r:id="rId6"/>
    <p:sldId id="265" r:id="rId7"/>
    <p:sldId id="257" r:id="rId8"/>
    <p:sldId id="258" r:id="rId9"/>
    <p:sldId id="267" r:id="rId10"/>
    <p:sldId id="259" r:id="rId11"/>
    <p:sldId id="260" r:id="rId12"/>
    <p:sldId id="262" r:id="rId13"/>
    <p:sldId id="261" r:id="rId14"/>
    <p:sldId id="266" r:id="rId15"/>
    <p:sldId id="268" r:id="rId16"/>
    <p:sldId id="26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4.png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28663"/>
            <a:ext cx="9144000" cy="2387600"/>
          </a:xfrm>
        </p:spPr>
        <p:txBody>
          <a:bodyPr/>
          <a:lstStyle/>
          <a:p>
            <a:r>
              <a:rPr lang="en-US" dirty="0"/>
              <a:t>Guidance Meeting:</a:t>
            </a:r>
            <a:br>
              <a:rPr lang="en-US" dirty="0"/>
            </a:br>
            <a:r>
              <a:rPr lang="en-US" dirty="0"/>
              <a:t> Capstone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4000"/>
              <a:t>Group:eShield</a:t>
            </a:r>
            <a:br>
              <a:rPr lang="en-US" sz="4000"/>
            </a:br>
            <a:r>
              <a:rPr lang="en-US" sz="4000"/>
              <a:t>Professor: Laha Sir</a:t>
            </a:r>
            <a:endParaRPr lang="en-US" sz="4000"/>
          </a:p>
        </p:txBody>
      </p:sp>
      <p:sp>
        <p:nvSpPr>
          <p:cNvPr id="4" name="Rectangles 3"/>
          <p:cNvSpPr/>
          <p:nvPr/>
        </p:nvSpPr>
        <p:spPr>
          <a:xfrm>
            <a:off x="-10795" y="3354070"/>
            <a:ext cx="12202160" cy="15938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6" name="Content Placeholder 5"/>
          <p:cNvGraphicFramePr/>
          <p:nvPr>
            <p:ph idx="1"/>
          </p:nvPr>
        </p:nvGraphicFramePr>
        <p:xfrm>
          <a:off x="3467100" y="1002030"/>
          <a:ext cx="10515600" cy="5960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/>
              </a:tblGrid>
              <a:tr h="4584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000">
                          <a:solidFill>
                            <a:schemeClr val="tx1"/>
                          </a:solidFill>
                        </a:rPr>
                        <a:t>Response Variable opted from VIP</a:t>
                      </a:r>
                      <a:endParaRPr 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  <a:tr h="4584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>
                          <a:sym typeface="+mn-ea"/>
                        </a:rPr>
                        <a:t>Authentication Method</a:t>
                      </a:r>
                      <a:endParaRPr lang="en-US" sz="2000"/>
                    </a:p>
                  </a:txBody>
                  <a:tcPr/>
                </a:tc>
              </a:tr>
              <a:tr h="4584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>
                          <a:sym typeface="+mn-ea"/>
                        </a:rPr>
                        <a:t>Operating System Update</a:t>
                      </a:r>
                      <a:endParaRPr lang="en-US" sz="2000"/>
                    </a:p>
                  </a:txBody>
                  <a:tcPr/>
                </a:tc>
              </a:tr>
              <a:tr h="4584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>
                          <a:sym typeface="+mn-ea"/>
                        </a:rPr>
                        <a:t>Policy Reading</a:t>
                      </a:r>
                      <a:endParaRPr lang="en-US" sz="2000"/>
                    </a:p>
                  </a:txBody>
                  <a:tcPr/>
                </a:tc>
              </a:tr>
              <a:tr h="4584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/>
                        <a:t>Money lost ( Response Variable)</a:t>
                      </a:r>
                      <a:endParaRPr lang="en-US" sz="200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4584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>
                          <a:sym typeface="+mn-ea"/>
                        </a:rPr>
                        <a:t>Education</a:t>
                      </a:r>
                      <a:endParaRPr lang="en-US" sz="2000"/>
                    </a:p>
                  </a:txBody>
                  <a:tcPr/>
                </a:tc>
              </a:tr>
              <a:tr h="4584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/>
                        <a:t>Back up frequency</a:t>
                      </a:r>
                      <a:endParaRPr lang="en-US" sz="2000"/>
                    </a:p>
                  </a:txBody>
                  <a:tcPr/>
                </a:tc>
              </a:tr>
              <a:tr h="4584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>
                          <a:sym typeface="+mn-ea"/>
                        </a:rPr>
                        <a:t>Income</a:t>
                      </a:r>
                      <a:endParaRPr lang="en-US" sz="2000"/>
                    </a:p>
                  </a:txBody>
                  <a:tcPr/>
                </a:tc>
              </a:tr>
              <a:tr h="4584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>
                          <a:sym typeface="+mn-ea"/>
                        </a:rPr>
                        <a:t>Age</a:t>
                      </a:r>
                      <a:endParaRPr lang="en-US" sz="2000"/>
                    </a:p>
                  </a:txBody>
                  <a:tcPr/>
                </a:tc>
              </a:tr>
              <a:tr h="4584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/>
                        <a:t>Web add check</a:t>
                      </a:r>
                      <a:endParaRPr lang="en-US" sz="2000"/>
                    </a:p>
                  </a:txBody>
                  <a:tcPr/>
                </a:tc>
              </a:tr>
              <a:tr h="4584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/>
                        <a:t>Chatboat -use</a:t>
                      </a:r>
                      <a:endParaRPr lang="en-US" sz="2000"/>
                    </a:p>
                  </a:txBody>
                  <a:tcPr/>
                </a:tc>
              </a:tr>
              <a:tr h="5226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>
                          <a:sym typeface="+mn-ea"/>
                        </a:rPr>
                        <a:t>Privacy perception</a:t>
                      </a:r>
                      <a:endParaRPr lang="en-US" sz="2000"/>
                    </a:p>
                    <a:p>
                      <a:pPr>
                        <a:buNone/>
                      </a:pPr>
                      <a:endParaRPr lang="en-US" sz="20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38200" y="130810"/>
            <a:ext cx="10515600" cy="763270"/>
          </a:xfrm>
        </p:spPr>
        <p:txBody>
          <a:bodyPr/>
          <a:p>
            <a:pPr algn="ctr"/>
            <a:r>
              <a:rPr lang="en-US" b="1" u="sng"/>
              <a:t>Response Variables from VIP(Random Forest)</a:t>
            </a:r>
            <a:endParaRPr lang="en-US" b="1" u="sng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130810"/>
            <a:ext cx="10515600" cy="763270"/>
          </a:xfrm>
        </p:spPr>
        <p:txBody>
          <a:bodyPr/>
          <a:p>
            <a:pPr algn="ctr"/>
            <a:r>
              <a:rPr lang="en-US" b="1" u="sng"/>
              <a:t>Lable Encoding of Variables</a:t>
            </a:r>
            <a:endParaRPr lang="en-US" b="1" u="sng"/>
          </a:p>
        </p:txBody>
      </p:sp>
      <p:pic>
        <p:nvPicPr>
          <p:cNvPr id="5" name="Content Placeholder 4" descr="Conversion of variables 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84705" y="1251585"/>
            <a:ext cx="8023225" cy="521208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38200" y="92710"/>
            <a:ext cx="10515600" cy="868680"/>
          </a:xfrm>
        </p:spPr>
        <p:txBody>
          <a:bodyPr/>
          <a:p>
            <a:pPr algn="ctr"/>
            <a:r>
              <a:rPr lang="en-US" b="1" u="sng"/>
              <a:t>Logistic Regression: Output</a:t>
            </a:r>
            <a:endParaRPr lang="en-US" b="1" u="sng"/>
          </a:p>
        </p:txBody>
      </p:sp>
      <p:pic>
        <p:nvPicPr>
          <p:cNvPr id="13" name="Content Placeholder 12" descr="Logistic Model VIP ALL Variables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6425" y="1162050"/>
            <a:ext cx="10433685" cy="453453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38200" y="194310"/>
            <a:ext cx="10515600" cy="986790"/>
          </a:xfrm>
        </p:spPr>
        <p:txBody>
          <a:bodyPr/>
          <a:p>
            <a:pPr algn="ctr"/>
            <a:r>
              <a:rPr lang="en-US" b="1" u="sng"/>
              <a:t>Backward Elimination Method</a:t>
            </a:r>
            <a:endParaRPr lang="en-US" b="1" u="sng"/>
          </a:p>
        </p:txBody>
      </p:sp>
      <p:pic>
        <p:nvPicPr>
          <p:cNvPr id="4" name="Content Placeholder 3" descr="VIF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838200" y="1568450"/>
            <a:ext cx="4969510" cy="201358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Content Placeholder 5" descr="final logistic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068955" y="3969385"/>
            <a:ext cx="6054090" cy="254063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Picture 7" descr="VIF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6680" y="1568450"/>
            <a:ext cx="4896485" cy="201422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Text Box 8"/>
          <p:cNvSpPr txBox="1"/>
          <p:nvPr/>
        </p:nvSpPr>
        <p:spPr>
          <a:xfrm>
            <a:off x="1956435" y="1173480"/>
            <a:ext cx="2768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 b="1"/>
              <a:t>1</a:t>
            </a:r>
            <a:endParaRPr lang="en-US" sz="2400" b="1"/>
          </a:p>
        </p:txBody>
      </p:sp>
      <p:sp>
        <p:nvSpPr>
          <p:cNvPr id="10" name="Text Box 9"/>
          <p:cNvSpPr txBox="1"/>
          <p:nvPr/>
        </p:nvSpPr>
        <p:spPr>
          <a:xfrm>
            <a:off x="8236585" y="1097915"/>
            <a:ext cx="521335" cy="4705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sz="2400" b="1"/>
              <a:t>2</a:t>
            </a:r>
            <a:endParaRPr lang="en-US" sz="2400" b="1"/>
          </a:p>
        </p:txBody>
      </p:sp>
      <p:sp>
        <p:nvSpPr>
          <p:cNvPr id="11" name="Text Box 10"/>
          <p:cNvSpPr txBox="1"/>
          <p:nvPr/>
        </p:nvSpPr>
        <p:spPr>
          <a:xfrm>
            <a:off x="1956435" y="4999355"/>
            <a:ext cx="521335" cy="4705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sz="2400" b="1"/>
              <a:t>3</a:t>
            </a:r>
            <a:endParaRPr lang="en-US" sz="2400" b="1"/>
          </a:p>
        </p:txBody>
      </p:sp>
      <p:pic>
        <p:nvPicPr>
          <p:cNvPr id="12" name="Picture 11" descr="http checki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23045" y="4460240"/>
            <a:ext cx="2688590" cy="154813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Content Placeholder 5" descr="final logistic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504950" y="1242695"/>
            <a:ext cx="5681980" cy="23844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2" name="Picture 11" descr="http checki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4420" y="1645285"/>
            <a:ext cx="2523490" cy="145288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1504950" y="4577715"/>
            <a:ext cx="35756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Individuals who engage in checking web.address demonstrate</a:t>
            </a:r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6588760" y="4577715"/>
            <a:ext cx="46291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Lower susceptibility to falling victim to financial fraud</a:t>
            </a:r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5499100" y="4658995"/>
            <a:ext cx="670560" cy="287020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38200" y="99695"/>
            <a:ext cx="10515600" cy="986790"/>
          </a:xfrm>
        </p:spPr>
        <p:txBody>
          <a:bodyPr/>
          <a:p>
            <a:pPr algn="ctr"/>
            <a:r>
              <a:rPr lang="en-US" b="1" u="sng"/>
              <a:t>Logistic Model Inference</a:t>
            </a:r>
            <a:endParaRPr lang="en-US" b="1" u="sng"/>
          </a:p>
        </p:txBody>
      </p:sp>
      <p:sp>
        <p:nvSpPr>
          <p:cNvPr id="10" name="Rectangles 9"/>
          <p:cNvSpPr/>
          <p:nvPr/>
        </p:nvSpPr>
        <p:spPr>
          <a:xfrm>
            <a:off x="635" y="3799840"/>
            <a:ext cx="12191365" cy="7620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38200" y="67310"/>
            <a:ext cx="10515600" cy="985520"/>
          </a:xfrm>
        </p:spPr>
        <p:txBody>
          <a:bodyPr/>
          <a:p>
            <a:pPr algn="ctr"/>
            <a:r>
              <a:rPr lang="en-US" b="1" u="sng"/>
              <a:t>Decision Tree</a:t>
            </a:r>
            <a:endParaRPr lang="en-US" b="1" u="sng"/>
          </a:p>
        </p:txBody>
      </p:sp>
      <p:pic>
        <p:nvPicPr>
          <p:cNvPr id="5" name="Content Placeholder 4" descr="mny_lost tree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198245" y="1825625"/>
            <a:ext cx="4460240" cy="435165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Text Box 5"/>
          <p:cNvSpPr txBox="1"/>
          <p:nvPr/>
        </p:nvSpPr>
        <p:spPr>
          <a:xfrm>
            <a:off x="2030095" y="1457325"/>
            <a:ext cx="27965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/>
              <a:t>Money Lost as Response</a:t>
            </a:r>
            <a:endParaRPr lang="en-US" b="1"/>
          </a:p>
        </p:txBody>
      </p:sp>
      <p:pic>
        <p:nvPicPr>
          <p:cNvPr id="7" name="Content Placeholder 6" descr="Decision Tree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32245" y="1825625"/>
            <a:ext cx="4460240" cy="435165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Text Box 7"/>
          <p:cNvSpPr txBox="1"/>
          <p:nvPr/>
        </p:nvSpPr>
        <p:spPr>
          <a:xfrm>
            <a:off x="6532245" y="1457325"/>
            <a:ext cx="44596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/>
              <a:t>Concern(Cyber Security) as Response</a:t>
            </a:r>
            <a:endParaRPr lang="en-US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837565" y="2035810"/>
            <a:ext cx="10391140" cy="124079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Understanding Cyber Security and Safety Perceptions for Digital Payments </a:t>
            </a:r>
            <a:endParaRPr lang="en-US" sz="2400"/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and E-Services </a:t>
            </a:r>
            <a:endParaRPr lang="en-US" sz="240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38200" y="141605"/>
            <a:ext cx="10515600" cy="1017270"/>
          </a:xfrm>
        </p:spPr>
        <p:txBody>
          <a:bodyPr/>
          <a:p>
            <a:pPr algn="ctr"/>
            <a:r>
              <a:rPr lang="en-US" b="1" u="sng"/>
              <a:t>Objective</a:t>
            </a:r>
            <a:endParaRPr lang="en-US" b="1" u="sng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38200" y="141605"/>
            <a:ext cx="10515600" cy="1017270"/>
          </a:xfrm>
        </p:spPr>
        <p:txBody>
          <a:bodyPr/>
          <a:p>
            <a:pPr algn="ctr"/>
            <a:r>
              <a:rPr lang="en-US" b="1" u="sng"/>
              <a:t>Survey Form Snipshots</a:t>
            </a:r>
            <a:endParaRPr lang="en-US" b="1" u="sng"/>
          </a:p>
        </p:txBody>
      </p:sp>
      <p:pic>
        <p:nvPicPr>
          <p:cNvPr id="4" name="Content Placeholder 3" descr="1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593725" y="2011045"/>
            <a:ext cx="3164205" cy="18605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Content Placeholder 5" descr="2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538345" y="2011045"/>
            <a:ext cx="3011170" cy="26574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Picture 7" descr="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9930" y="2011045"/>
            <a:ext cx="3270250" cy="38608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" name="Picture 8" descr="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37625" y="1691005"/>
            <a:ext cx="3029585" cy="370014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0" name="Picture 9" descr="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8675" y="1691005"/>
            <a:ext cx="2914650" cy="418846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1" name="Picture 10" descr="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735" y="1691005"/>
            <a:ext cx="2961640" cy="3710305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38200" y="109855"/>
            <a:ext cx="10515600" cy="985520"/>
          </a:xfrm>
        </p:spPr>
        <p:txBody>
          <a:bodyPr/>
          <a:p>
            <a:pPr algn="ctr"/>
            <a:r>
              <a:rPr lang="en-US" b="1" u="sng"/>
              <a:t>Survey Form Snipshots</a:t>
            </a:r>
            <a:endParaRPr lang="en-US" b="1" u="sng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38200" y="896620"/>
            <a:ext cx="10515600" cy="1325563"/>
          </a:xfrm>
        </p:spPr>
        <p:txBody>
          <a:bodyPr/>
          <a:p>
            <a:pPr algn="ctr"/>
            <a:r>
              <a:rPr lang="en-US" u="sng"/>
              <a:t>Total Responses Received</a:t>
            </a:r>
            <a:endParaRPr lang="en-US" u="sng"/>
          </a:p>
        </p:txBody>
      </p:sp>
      <p:sp>
        <p:nvSpPr>
          <p:cNvPr id="5" name="Text Box 4"/>
          <p:cNvSpPr txBox="1"/>
          <p:nvPr/>
        </p:nvSpPr>
        <p:spPr>
          <a:xfrm>
            <a:off x="5174615" y="2108835"/>
            <a:ext cx="18834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3600"/>
              <a:t>106</a:t>
            </a:r>
            <a:endParaRPr lang="en-US" sz="3600"/>
          </a:p>
        </p:txBody>
      </p:sp>
      <p:sp>
        <p:nvSpPr>
          <p:cNvPr id="6" name="Title 6"/>
          <p:cNvSpPr>
            <a:spLocks noGrp="1"/>
          </p:cNvSpPr>
          <p:nvPr/>
        </p:nvSpPr>
        <p:spPr>
          <a:xfrm>
            <a:off x="838200" y="369189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u="sng"/>
              <a:t>Total Variables</a:t>
            </a:r>
            <a:endParaRPr lang="en-US" u="sng"/>
          </a:p>
        </p:txBody>
      </p:sp>
      <p:sp>
        <p:nvSpPr>
          <p:cNvPr id="8" name="Text Box 7"/>
          <p:cNvSpPr txBox="1"/>
          <p:nvPr/>
        </p:nvSpPr>
        <p:spPr>
          <a:xfrm>
            <a:off x="5154295" y="5017770"/>
            <a:ext cx="18834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3600"/>
              <a:t>24</a:t>
            </a:r>
            <a:endParaRPr lang="en-US" sz="3600"/>
          </a:p>
        </p:txBody>
      </p:sp>
      <p:sp>
        <p:nvSpPr>
          <p:cNvPr id="9" name="Rectangles 8"/>
          <p:cNvSpPr/>
          <p:nvPr/>
        </p:nvSpPr>
        <p:spPr>
          <a:xfrm>
            <a:off x="9525" y="3185160"/>
            <a:ext cx="12202795" cy="7556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6" name="Table 5"/>
          <p:cNvGraphicFramePr/>
          <p:nvPr/>
        </p:nvGraphicFramePr>
        <p:xfrm>
          <a:off x="1807845" y="1000125"/>
          <a:ext cx="9444990" cy="57537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2495"/>
                <a:gridCol w="4722495"/>
              </a:tblGrid>
              <a:tr h="442595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en-US" sz="2000">
                          <a:solidFill>
                            <a:schemeClr val="tx1"/>
                          </a:solidFill>
                        </a:rPr>
                        <a:t>List of Variables</a:t>
                      </a:r>
                      <a:endParaRPr 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 hMerge="1">
                  <a:tcPr>
                    <a:noFill/>
                  </a:tcPr>
                </a:tc>
              </a:tr>
              <a:tr h="4425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/>
                        <a:t>Concern(cyber security)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/>
                        <a:t>Operating System Update</a:t>
                      </a:r>
                      <a:endParaRPr lang="en-US" sz="2000"/>
                    </a:p>
                  </a:txBody>
                  <a:tcPr/>
                </a:tc>
              </a:tr>
              <a:tr h="4425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/>
                        <a:t>online payment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/>
                        <a:t>Security Software Use</a:t>
                      </a:r>
                      <a:endParaRPr lang="en-US" sz="2000"/>
                    </a:p>
                  </a:txBody>
                  <a:tcPr/>
                </a:tc>
              </a:tr>
              <a:tr h="4425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/>
                        <a:t>aware of cyber fraud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/>
                        <a:t>Two factor authentication -use</a:t>
                      </a:r>
                      <a:endParaRPr lang="en-US" sz="2000"/>
                    </a:p>
                  </a:txBody>
                  <a:tcPr/>
                </a:tc>
              </a:tr>
              <a:tr h="4425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/>
                        <a:t>Money lost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/>
                        <a:t>Public network -use</a:t>
                      </a:r>
                      <a:endParaRPr lang="en-US" sz="2000"/>
                    </a:p>
                  </a:txBody>
                  <a:tcPr/>
                </a:tc>
              </a:tr>
              <a:tr h="4425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/>
                        <a:t>backup data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/>
                        <a:t>Authentication Method</a:t>
                      </a:r>
                      <a:endParaRPr lang="en-US" sz="2000"/>
                    </a:p>
                  </a:txBody>
                  <a:tcPr/>
                </a:tc>
              </a:tr>
              <a:tr h="4425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/>
                        <a:t>back up frequency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/>
                        <a:t>Policy Reading</a:t>
                      </a:r>
                      <a:endParaRPr lang="en-US" sz="2000"/>
                    </a:p>
                  </a:txBody>
                  <a:tcPr/>
                </a:tc>
              </a:tr>
              <a:tr h="4425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/>
                        <a:t>knowledge of IT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/>
                        <a:t>virtual(soft) keyboard -use</a:t>
                      </a:r>
                      <a:endParaRPr lang="en-US" sz="2000"/>
                    </a:p>
                  </a:txBody>
                  <a:tcPr/>
                </a:tc>
              </a:tr>
              <a:tr h="4425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/>
                        <a:t>Understand cookies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/>
                        <a:t>privacy perception</a:t>
                      </a:r>
                      <a:endParaRPr lang="en-US" sz="2000"/>
                    </a:p>
                  </a:txBody>
                  <a:tcPr/>
                </a:tc>
              </a:tr>
              <a:tr h="4425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/>
                        <a:t>web add check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/>
                        <a:t>AI- Useful</a:t>
                      </a:r>
                      <a:endParaRPr lang="en-US" sz="2000"/>
                    </a:p>
                  </a:txBody>
                  <a:tcPr/>
                </a:tc>
              </a:tr>
              <a:tr h="4425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/>
                        <a:t>chatboat -use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/>
                        <a:t>Age</a:t>
                      </a:r>
                      <a:endParaRPr lang="en-US" sz="2000"/>
                    </a:p>
                  </a:txBody>
                  <a:tcPr/>
                </a:tc>
              </a:tr>
              <a:tr h="4425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/>
                        <a:t>Education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/>
                        <a:t>Gender</a:t>
                      </a:r>
                      <a:endParaRPr lang="en-US" sz="2000"/>
                    </a:p>
                  </a:txBody>
                  <a:tcPr/>
                </a:tc>
              </a:tr>
              <a:tr h="4425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/>
                        <a:t>Income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/>
                        <a:t>Occupation</a:t>
                      </a:r>
                      <a:endParaRPr lang="en-US" sz="20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32180"/>
          </a:xfrm>
        </p:spPr>
        <p:txBody>
          <a:bodyPr>
            <a:normAutofit/>
          </a:bodyPr>
          <a:p>
            <a:pPr algn="ctr"/>
            <a:r>
              <a:rPr lang="en-US" b="1" u="sng"/>
              <a:t>Total Variables from Survey Form</a:t>
            </a:r>
            <a:endParaRPr lang="en-US" b="1" u="sng"/>
          </a:p>
        </p:txBody>
      </p:sp>
      <p:sp>
        <p:nvSpPr>
          <p:cNvPr id="9" name="Text Box 8"/>
          <p:cNvSpPr txBox="1"/>
          <p:nvPr/>
        </p:nvSpPr>
        <p:spPr>
          <a:xfrm>
            <a:off x="360680" y="3175000"/>
            <a:ext cx="9467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3200" b="1"/>
              <a:t>24</a:t>
            </a:r>
            <a:endParaRPr lang="en-US" sz="3200"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6" name="Content Placeholder 5"/>
          <p:cNvGraphicFramePr/>
          <p:nvPr>
            <p:ph idx="1"/>
          </p:nvPr>
        </p:nvGraphicFramePr>
        <p:xfrm>
          <a:off x="838200" y="1049655"/>
          <a:ext cx="10515600" cy="55721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/>
                <a:gridCol w="5257800"/>
              </a:tblGrid>
              <a:tr h="428625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en-US" sz="2000">
                          <a:solidFill>
                            <a:schemeClr val="tx1"/>
                          </a:solidFill>
                        </a:rPr>
                        <a:t>Response Variable - Selected</a:t>
                      </a:r>
                      <a:endParaRPr 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 hMerge="1">
                  <a:tcPr>
                    <a:noFill/>
                  </a:tcPr>
                </a:tc>
              </a:tr>
              <a:tr h="4286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/>
                        <a:t>Concern(cyber security)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/>
                        <a:t>Operating System Update</a:t>
                      </a:r>
                      <a:endParaRPr lang="en-US" sz="2000"/>
                    </a:p>
                  </a:txBody>
                  <a:tcPr/>
                </a:tc>
              </a:tr>
              <a:tr h="4286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/>
                        <a:t>Online payment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/>
                        <a:t>Security Software Use</a:t>
                      </a:r>
                      <a:endParaRPr lang="en-US" sz="2000"/>
                    </a:p>
                  </a:txBody>
                  <a:tcPr/>
                </a:tc>
              </a:tr>
              <a:tr h="4286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/>
                        <a:t>aware of cyber fraud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/>
                        <a:t>Two factor authentication -use</a:t>
                      </a:r>
                      <a:endParaRPr lang="en-US" sz="2000"/>
                    </a:p>
                  </a:txBody>
                  <a:tcPr/>
                </a:tc>
              </a:tr>
              <a:tr h="4286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/>
                        <a:t>Money lost</a:t>
                      </a:r>
                      <a:endParaRPr lang="en-US" sz="20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/>
                        <a:t>Public network -use</a:t>
                      </a:r>
                      <a:endParaRPr lang="en-US" sz="2000"/>
                    </a:p>
                  </a:txBody>
                  <a:tcPr/>
                </a:tc>
              </a:tr>
              <a:tr h="4286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/>
                        <a:t>Backup data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/>
                        <a:t>Authentication Method</a:t>
                      </a:r>
                      <a:endParaRPr lang="en-US" sz="2000"/>
                    </a:p>
                  </a:txBody>
                  <a:tcPr/>
                </a:tc>
              </a:tr>
              <a:tr h="4286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/>
                        <a:t>Back up frequency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/>
                        <a:t>Policy Reading</a:t>
                      </a:r>
                      <a:endParaRPr lang="en-US" sz="2000"/>
                    </a:p>
                  </a:txBody>
                  <a:tcPr/>
                </a:tc>
              </a:tr>
              <a:tr h="4286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/>
                        <a:t>Knowledge of IT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/>
                        <a:t>Virtual(soft) keyboard -use</a:t>
                      </a:r>
                      <a:endParaRPr lang="en-US" sz="2000"/>
                    </a:p>
                  </a:txBody>
                  <a:tcPr/>
                </a:tc>
              </a:tr>
              <a:tr h="4286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/>
                        <a:t>Understand cookies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/>
                        <a:t>Privacy perception</a:t>
                      </a:r>
                      <a:endParaRPr lang="en-US" sz="2000"/>
                    </a:p>
                  </a:txBody>
                  <a:tcPr/>
                </a:tc>
              </a:tr>
              <a:tr h="4286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/>
                        <a:t>Web add check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/>
                        <a:t>AI- Useful</a:t>
                      </a:r>
                      <a:endParaRPr lang="en-US" sz="2000"/>
                    </a:p>
                  </a:txBody>
                  <a:tcPr/>
                </a:tc>
              </a:tr>
              <a:tr h="4286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/>
                        <a:t>Chatboat -use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/>
                        <a:t>Age</a:t>
                      </a:r>
                      <a:endParaRPr lang="en-US" sz="2000"/>
                    </a:p>
                  </a:txBody>
                  <a:tcPr/>
                </a:tc>
              </a:tr>
              <a:tr h="4286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/>
                        <a:t>Education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/>
                        <a:t>Gender</a:t>
                      </a:r>
                      <a:endParaRPr lang="en-US" sz="2000"/>
                    </a:p>
                  </a:txBody>
                  <a:tcPr/>
                </a:tc>
              </a:tr>
              <a:tr h="4286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/>
                        <a:t>Income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/>
                        <a:t>Occupation</a:t>
                      </a:r>
                      <a:endParaRPr lang="en-US" sz="20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53440"/>
          </a:xfrm>
        </p:spPr>
        <p:txBody>
          <a:bodyPr>
            <a:normAutofit/>
          </a:bodyPr>
          <a:p>
            <a:pPr algn="ctr"/>
            <a:r>
              <a:rPr lang="en-US" b="1" u="sng"/>
              <a:t>Selection of Response Variable</a:t>
            </a:r>
            <a:endParaRPr lang="en-US" b="1" u="sng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ext Box 5"/>
          <p:cNvSpPr txBox="1"/>
          <p:nvPr/>
        </p:nvSpPr>
        <p:spPr>
          <a:xfrm>
            <a:off x="1064260" y="1445895"/>
            <a:ext cx="10063480" cy="467804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noAutofit/>
          </a:bodyPr>
          <a:p>
            <a:r>
              <a:rPr lang="en-US" sz="2000" b="1" u="sng"/>
              <a:t>Objective</a:t>
            </a:r>
            <a:br>
              <a:rPr lang="en-US" sz="2000"/>
            </a:br>
            <a:r>
              <a:rPr lang="en-US" sz="2000"/>
              <a:t>To study behaviour of those who are prone to become a victim of fraud(lossing money) during online transaction </a:t>
            </a:r>
            <a:endParaRPr lang="en-US" sz="2000"/>
          </a:p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r>
              <a:rPr lang="en-US" sz="2000" b="1" u="sng"/>
              <a:t>Response Variable</a:t>
            </a:r>
            <a:endParaRPr lang="en-US" sz="2000" b="1" u="sng"/>
          </a:p>
          <a:p>
            <a:r>
              <a:rPr lang="en-US" sz="2000"/>
              <a:t>Response variable is taken as Money lost by responder ( victim of fraud)</a:t>
            </a:r>
            <a:endParaRPr lang="en-US" sz="2000"/>
          </a:p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r>
              <a:rPr lang="en-US" sz="2000" b="1" u="sng"/>
              <a:t>Predectors</a:t>
            </a:r>
            <a:endParaRPr lang="en-US" sz="2000" b="1" u="sng"/>
          </a:p>
          <a:p>
            <a:r>
              <a:rPr lang="en-US" sz="2000"/>
              <a:t>There are 23 other predictors. </a:t>
            </a:r>
            <a:endParaRPr lang="en-US" sz="2000"/>
          </a:p>
          <a:p>
            <a:r>
              <a:rPr lang="en-US" sz="2000"/>
              <a:t>Few examples:age, education, profession, study, backup data, policy reading etc..</a:t>
            </a:r>
            <a:endParaRPr lang="en-US" sz="200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38200" y="207645"/>
            <a:ext cx="10515600" cy="969645"/>
          </a:xfrm>
        </p:spPr>
        <p:txBody>
          <a:bodyPr/>
          <a:p>
            <a:pPr algn="ctr"/>
            <a:r>
              <a:rPr lang="en-US" b="1" u="sng"/>
              <a:t>Random Forest </a:t>
            </a:r>
            <a:endParaRPr lang="en-US" b="1" u="sng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38200" y="207645"/>
            <a:ext cx="10515600" cy="746125"/>
          </a:xfrm>
        </p:spPr>
        <p:txBody>
          <a:bodyPr>
            <a:normAutofit fontScale="90000"/>
          </a:bodyPr>
          <a:p>
            <a:pPr algn="ctr"/>
            <a:r>
              <a:rPr lang="en-US" b="1" u="sng"/>
              <a:t>Random Forest </a:t>
            </a:r>
            <a:endParaRPr lang="en-US" b="1" u="sng"/>
          </a:p>
        </p:txBody>
      </p:sp>
      <p:pic>
        <p:nvPicPr>
          <p:cNvPr id="4" name="Content Placeholder 3" descr="Random Forest_VIP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240030" y="1301115"/>
            <a:ext cx="5946775" cy="487616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Content Placeholder 5" descr="RF CODES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92545" y="1301115"/>
            <a:ext cx="5474970" cy="48768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2047</Words>
  <Application>WPS Presentation</Application>
  <PresentationFormat>Widescreen</PresentationFormat>
  <Paragraphs>199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  <vt:lpstr>Survey Form Snipshots</vt:lpstr>
      <vt:lpstr>PowerPoint 演示文稿</vt:lpstr>
      <vt:lpstr>Survey Form Snipshots</vt:lpstr>
      <vt:lpstr>Total Responses Received</vt:lpstr>
      <vt:lpstr>Selection of Response Variable</vt:lpstr>
      <vt:lpstr>Random Forest </vt:lpstr>
      <vt:lpstr>Random Forest </vt:lpstr>
      <vt:lpstr>PowerPoint 演示文稿</vt:lpstr>
      <vt:lpstr>Lable Encoding of Variables</vt:lpstr>
      <vt:lpstr>PowerPoint 演示文稿</vt:lpstr>
      <vt:lpstr>Random Forest </vt:lpstr>
      <vt:lpstr>PowerPoint 演示文稿</vt:lpstr>
      <vt:lpstr>Backward Elimination Method</vt:lpstr>
      <vt:lpstr>Logistic Model Inference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Guidance Meeting:  Capstone Project</dc:title>
  <dc:creator/>
  <cp:lastModifiedBy>Jay Patel</cp:lastModifiedBy>
  <cp:revision>2</cp:revision>
  <dcterms:created xsi:type="dcterms:W3CDTF">2023-11-22T12:10:38Z</dcterms:created>
  <dcterms:modified xsi:type="dcterms:W3CDTF">2023-11-22T12:53:25Z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F81C71149A46472BB9FCE15DCE94BF99_11</vt:lpwstr>
  </property>
  <property fmtid="{D5CDD505-2E9C-101B-9397-08002B2CF9AE}" pid="3" name="KSOProductBuildVer">
    <vt:lpwstr>1033-12.2.0.13306</vt:lpwstr>
  </property>
</Properties>
</file>