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F2120-A90A-4734-81ED-F284419BA4DC}" v="7" dt="2023-11-06T16:55:20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E9A1-6058-50BE-D491-2FEF103C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092BC-A46C-B814-64B8-70153F33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B596-6269-39A4-7FFC-20680D02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3223-D5BC-166A-4FF8-36A15237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809F-CEC8-C9DB-6FFD-0D0D4907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4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7D14-EA42-EE3B-47F4-31AC72F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36A2A-5700-0466-309C-CBDE817F9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8B2D-4D1D-59AE-66FF-80FC2484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26BB-E4D7-5B59-4EE6-EA806322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3189-C90E-F9B6-542C-C63A25E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51616-7ACA-B17D-3916-1F3FED5C9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C05E-1B63-1024-7AEE-59ACA3E3D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62F5-C368-9DE5-747A-E99D9FD4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A9FF-7FFC-FA96-7CD5-595C15C4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D9F2-06BD-ACB9-B005-878F0CB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4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742A-21E8-843E-0A77-B32D2E38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F4AA-6B7F-BDE1-FA18-BABE0C48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4558-3437-198C-82D3-2B74E06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B1BA-C5A0-DA5F-26D9-970CA1C0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32D2-107D-13FE-FF01-53077C5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4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6938-2D49-E745-438F-7D1779CB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5F09-28BE-5192-9227-21F478C2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CFE4-80DE-9C91-31DE-B718899C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CF53-033F-6124-622E-834DEC69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5539-7DFF-53E9-B19D-127DB515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5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793F-864D-F83A-61EE-68D0156E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C63A-82AE-9D86-486D-6057DA272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0F5AC-9D75-69AC-037D-53819D524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93BCB-908E-67AD-A127-024BEE0B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8F46-5966-35B4-0D96-CCB72B1C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37290-0351-B698-3EAC-FE34C6B5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3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9EA3-3398-E069-DDFD-53E073C2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66784-50B4-6799-CF94-30D90E77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D3E6E-3571-7C9E-AE27-26F0D892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072F3-B97D-02ED-89DE-428F0D9F7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2589F-856D-CAF5-15AF-FF87A9278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2711C-3B05-03E0-A612-FE594CC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13C2A-617A-F820-D735-E65497FD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5988-E1FF-821F-8B36-B2C2FCA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1366-1A67-3F93-1840-EC572DAC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CAA53-7C8E-FC85-860B-0B507BC0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32A33-5232-8747-4C7E-16BB6111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683E9-AD52-35F2-9EFF-B612E7B6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9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35890-87AA-CD51-4F26-8D7F0DCE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976E8-C157-7B99-8F64-DEA596FD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9EE3-5A66-540D-D0A7-51660AAA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1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E6B3-85B5-A221-B696-68DA17B8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9BEF-E1D2-45CE-62D3-29B54E17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4255E-607A-4F44-8C6C-5AAA23B6A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324B-C27F-D958-2974-DEA845CD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C552-5942-1771-512E-2454010C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223A5-68D7-AC23-30E0-DEC827C7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0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F998-307F-8E21-E01C-29790DB1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D7314-149B-6915-FC8C-315F16448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4D1A-4F8D-A733-F971-8ACF9B7F2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BD2A-38AB-1D7E-7613-73A7E9F6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72FE-7875-76AE-2ECF-290D8023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34D1-C534-2558-84FE-07A0CCCC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4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77B57-E27E-E54C-35AE-F706C20C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E433B-C6E3-FEA5-7820-7D184EC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529-5A85-EC41-15BE-5DC012AD0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C30B-3193-4FE7-9945-734880971D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ABB3-0527-E509-79BA-790D00357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2E91D-CC42-5E8D-103B-2B4EEC738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CF29-3ED1-461E-9A49-23F45D30D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9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idJ1KNXuTGur3NB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9636-6068-9A31-6780-8DB628848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Understanding Cyber Security and Safety Perceptions for Digital Payments and E-Services </a:t>
            </a:r>
            <a:r>
              <a:rPr lang="en-IN" sz="4800" b="1" kern="1400" spc="-5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DF879-88B2-BA80-8ED8-B51143F2C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9318"/>
            <a:ext cx="9144000" cy="1655762"/>
          </a:xfrm>
        </p:spPr>
        <p:txBody>
          <a:bodyPr>
            <a:normAutofit/>
          </a:bodyPr>
          <a:lstStyle/>
          <a:p>
            <a:r>
              <a:rPr lang="en-IN" sz="4000" b="1" kern="1400" spc="-5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EPABA Batch05 Capstone Project : </a:t>
            </a:r>
          </a:p>
          <a:p>
            <a:r>
              <a:rPr lang="en-IN" sz="4000" b="1" kern="1400" spc="-5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Group#8 : </a:t>
            </a:r>
            <a:r>
              <a:rPr lang="en-IN" sz="4000" b="1" kern="1400" spc="-5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eShield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1437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Snapshot of Responses Received</a:t>
            </a:r>
          </a:p>
        </p:txBody>
      </p:sp>
      <p:pic>
        <p:nvPicPr>
          <p:cNvPr id="7170" name="Picture 2" descr="Forms response chart. Question title: Do you use any network security software technology to protect your device from attack?&#10;. Number of responses: 40 responses.">
            <a:extLst>
              <a:ext uri="{FF2B5EF4-FFF2-40B4-BE49-F238E27FC236}">
                <a16:creationId xmlns:a16="http://schemas.microsoft.com/office/drawing/2014/main" id="{49578728-7E2F-FD74-6403-50368FA7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7" y="945856"/>
            <a:ext cx="5740225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orms response chart. Question title: (i) If your answer to previous question is Yes,&#10;&#10;Which of the following network security software technology do you use? (Tick all that apply). Number of responses: 22 responses.">
            <a:extLst>
              <a:ext uri="{FF2B5EF4-FFF2-40B4-BE49-F238E27FC236}">
                <a16:creationId xmlns:a16="http://schemas.microsoft.com/office/drawing/2014/main" id="{9A20E204-A096-E5C2-BB5C-10BCC0C6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36" y="869717"/>
            <a:ext cx="5651063" cy="2488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orms response chart. Question title: (ii) If you are not using any Network Security Software Technology, then please give reason for the same (Tick all that apply)&#10;&#10;&#10;. Number of responses: 23 responses.">
            <a:extLst>
              <a:ext uri="{FF2B5EF4-FFF2-40B4-BE49-F238E27FC236}">
                <a16:creationId xmlns:a16="http://schemas.microsoft.com/office/drawing/2014/main" id="{153E09D7-8776-FA72-BFB2-354FE5D2C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7" y="3718937"/>
            <a:ext cx="5740225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orms response chart. Question title: Have you ever lost money during online transaction?. Number of responses: 40 responses.">
            <a:extLst>
              <a:ext uri="{FF2B5EF4-FFF2-40B4-BE49-F238E27FC236}">
                <a16:creationId xmlns:a16="http://schemas.microsoft.com/office/drawing/2014/main" id="{2EEA5539-8A80-C6C8-A5D2-6E08DC9B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38" y="3718937"/>
            <a:ext cx="5651062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4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Snapshot of Responses Received</a:t>
            </a:r>
          </a:p>
        </p:txBody>
      </p:sp>
      <p:pic>
        <p:nvPicPr>
          <p:cNvPr id="8194" name="Picture 2" descr="Forms response chart. Question title: Since when are you using these E-services?. Number of responses: 41 responses.">
            <a:extLst>
              <a:ext uri="{FF2B5EF4-FFF2-40B4-BE49-F238E27FC236}">
                <a16:creationId xmlns:a16="http://schemas.microsoft.com/office/drawing/2014/main" id="{3B31215A-9260-8E7D-0A45-2883D17E8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8" y="752958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Forms response chart. Question title: How often do you use these services?. Number of responses: 41 responses.">
            <a:extLst>
              <a:ext uri="{FF2B5EF4-FFF2-40B4-BE49-F238E27FC236}">
                <a16:creationId xmlns:a16="http://schemas.microsoft.com/office/drawing/2014/main" id="{BFD2455B-5405-D97C-12C9-834FAC40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2958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Forms response chart. Question title: Which are your favourite E-retailers? Name them... (Tick all that apply)&#10;. Number of responses: 41 responses.">
            <a:extLst>
              <a:ext uri="{FF2B5EF4-FFF2-40B4-BE49-F238E27FC236}">
                <a16:creationId xmlns:a16="http://schemas.microsoft.com/office/drawing/2014/main" id="{E7ACE297-C1B0-E35D-556D-3ED71FB9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8" y="3821943"/>
            <a:ext cx="5740358" cy="272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Forms response chart. Question title: Why do you prefer the E-retailers named in the previous question? (Tick all that apply). Number of responses: 41 responses.">
            <a:extLst>
              <a:ext uri="{FF2B5EF4-FFF2-40B4-BE49-F238E27FC236}">
                <a16:creationId xmlns:a16="http://schemas.microsoft.com/office/drawing/2014/main" id="{A6C72984-D9FC-D528-C32B-C8B34080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21943"/>
            <a:ext cx="5740359" cy="272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7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Snapshot of Responses Received</a:t>
            </a:r>
          </a:p>
        </p:txBody>
      </p:sp>
      <p:pic>
        <p:nvPicPr>
          <p:cNvPr id="9218" name="Picture 2" descr="Forms response chart. Question title: Which digital authentication do you use ? (Tick all that apply) &#10;. Number of responses: 35 responses.">
            <a:extLst>
              <a:ext uri="{FF2B5EF4-FFF2-40B4-BE49-F238E27FC236}">
                <a16:creationId xmlns:a16="http://schemas.microsoft.com/office/drawing/2014/main" id="{BFDA5B87-CB8E-18D0-2A6A-A49D4F69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8" y="792932"/>
            <a:ext cx="5552655" cy="2636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orms response chart. Question title: Do you use Virtual (Soft) Key Board while using passcode or pin for online Login wherever available ?&#10;. Number of responses: 34 responses.">
            <a:extLst>
              <a:ext uri="{FF2B5EF4-FFF2-40B4-BE49-F238E27FC236}">
                <a16:creationId xmlns:a16="http://schemas.microsoft.com/office/drawing/2014/main" id="{9EB1F820-4F91-A297-EC84-48238412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74" y="792932"/>
            <a:ext cx="5627776" cy="2549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Forms response chart. Question title: Do you take help of Artificial Intelligence Tools Like Chatbot, ChatGPT for resolving your queries ?&#10;. Number of responses: 34 responses.">
            <a:extLst>
              <a:ext uri="{FF2B5EF4-FFF2-40B4-BE49-F238E27FC236}">
                <a16:creationId xmlns:a16="http://schemas.microsoft.com/office/drawing/2014/main" id="{082EEF4D-EC5E-D2A2-560E-F874D7F1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8" y="4238959"/>
            <a:ext cx="5552655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Forms response chart. Question title: Do you believe sharing data and information to Chatbot and ChatGPT hamper your privacy ?&#10;. Number of responses: 35 responses.">
            <a:extLst>
              <a:ext uri="{FF2B5EF4-FFF2-40B4-BE49-F238E27FC236}">
                <a16:creationId xmlns:a16="http://schemas.microsoft.com/office/drawing/2014/main" id="{F2A0779A-B80C-ADA2-19CD-DA6277B3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75" y="4238959"/>
            <a:ext cx="5627775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19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Snapshot of Responses Received</a:t>
            </a:r>
          </a:p>
        </p:txBody>
      </p:sp>
      <p:pic>
        <p:nvPicPr>
          <p:cNvPr id="10242" name="Picture 2" descr="Forms response chart. Question title: Gender:. Number of responses: 44 responses.">
            <a:extLst>
              <a:ext uri="{FF2B5EF4-FFF2-40B4-BE49-F238E27FC236}">
                <a16:creationId xmlns:a16="http://schemas.microsoft.com/office/drawing/2014/main" id="{17529BA3-CBCA-3175-E72C-A9CC73F9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2" y="1017000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orms response chart. Question title: Age. Number of responses: 44 responses.">
            <a:extLst>
              <a:ext uri="{FF2B5EF4-FFF2-40B4-BE49-F238E27FC236}">
                <a16:creationId xmlns:a16="http://schemas.microsoft.com/office/drawing/2014/main" id="{963257C0-3A72-E4F4-D243-F6CFBEF7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45" y="1017000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Forms response chart. Question title: Education. Number of responses: 44 responses.">
            <a:extLst>
              <a:ext uri="{FF2B5EF4-FFF2-40B4-BE49-F238E27FC236}">
                <a16:creationId xmlns:a16="http://schemas.microsoft.com/office/drawing/2014/main" id="{6D87C8AF-DF2A-9E6A-25A0-33E49A924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2" y="4111096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Forms response chart. Question title: Occupation . Number of responses: 44 responses.">
            <a:extLst>
              <a:ext uri="{FF2B5EF4-FFF2-40B4-BE49-F238E27FC236}">
                <a16:creationId xmlns:a16="http://schemas.microsoft.com/office/drawing/2014/main" id="{CB22CA2C-16BD-8B52-7F8F-89FF49F3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01" y="4111096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7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F299F-A1D4-6EAC-3313-1862147D8828}"/>
              </a:ext>
            </a:extLst>
          </p:cNvPr>
          <p:cNvSpPr txBox="1"/>
          <p:nvPr/>
        </p:nvSpPr>
        <p:spPr>
          <a:xfrm>
            <a:off x="111760" y="584775"/>
            <a:ext cx="49377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highlight>
                  <a:srgbClr val="FFFF00"/>
                </a:highlight>
              </a:rPr>
              <a:t>Dependent Variable :Response Variable: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Cyber Security Risk Perceived :&gt; Logistics Regression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Who lost Money ? : &gt; Probability  Analysis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Which Electronic Transaction ? :&gt; Graphical Representation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AI Technology Help ? :&gt; Graphical Representation</a:t>
            </a:r>
          </a:p>
          <a:p>
            <a:pPr marL="1257300" lvl="2" indent="-34290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3DC40-8E95-3843-B01A-FC5443254594}"/>
              </a:ext>
            </a:extLst>
          </p:cNvPr>
          <p:cNvSpPr txBox="1"/>
          <p:nvPr/>
        </p:nvSpPr>
        <p:spPr>
          <a:xfrm>
            <a:off x="4912360" y="215442"/>
            <a:ext cx="7416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2400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IN" sz="2400" dirty="0">
                <a:highlight>
                  <a:srgbClr val="FFFF00"/>
                </a:highlight>
              </a:rPr>
              <a:t>Independent Variables: Explanatory Variables: Predictor Variables:</a:t>
            </a:r>
          </a:p>
          <a:p>
            <a:pPr marL="800100" lvl="1" indent="-342900">
              <a:buFont typeface="+mj-lt"/>
              <a:buAutoNum type="arabicPeriod" startAt="2"/>
            </a:pPr>
            <a:endParaRPr lang="en-IN" sz="2400" dirty="0"/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Operating System Update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Public Network Connection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Knowledge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Back up of 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Network Security Software usage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Frequency of Software update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Loss of Money during Transaction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Two-Factor Authentication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Browsing through HTTPs websites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Awareness about third party cookies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Cyber Fraud experience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Digital Authentication Method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/>
              <a:t>Passcode entry Method</a:t>
            </a:r>
          </a:p>
        </p:txBody>
      </p:sp>
    </p:spTree>
    <p:extLst>
      <p:ext uri="{BB962C8B-B14F-4D97-AF65-F5344CB8AC3E}">
        <p14:creationId xmlns:p14="http://schemas.microsoft.com/office/powerpoint/2010/main" val="297387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Analysis Method and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466E2-0D00-625E-2553-27E83F49D050}"/>
              </a:ext>
            </a:extLst>
          </p:cNvPr>
          <p:cNvSpPr txBox="1"/>
          <p:nvPr/>
        </p:nvSpPr>
        <p:spPr>
          <a:xfrm>
            <a:off x="0" y="77216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Analysis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Multiple 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Logistics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Probability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Tools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 &amp; Python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Analysis and Creating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Tableu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Graphical Representation of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Creating Dash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88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Queries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466E2-0D00-625E-2553-27E83F49D050}"/>
              </a:ext>
            </a:extLst>
          </p:cNvPr>
          <p:cNvSpPr txBox="1"/>
          <p:nvPr/>
        </p:nvSpPr>
        <p:spPr>
          <a:xfrm>
            <a:off x="0" y="77216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Many Dependent Variables we should Analyse 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Sample size adequate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44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3586480"/>
            <a:ext cx="121920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2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Proposal : Group # 8 : Group Name: </a:t>
            </a:r>
            <a:r>
              <a:rPr lang="en-IN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eShield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98183-6D73-F8D5-6189-B6808A7B8BBB}"/>
              </a:ext>
            </a:extLst>
          </p:cNvPr>
          <p:cNvSpPr txBox="1"/>
          <p:nvPr/>
        </p:nvSpPr>
        <p:spPr>
          <a:xfrm>
            <a:off x="0" y="689922"/>
            <a:ext cx="1209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E97CE-6228-71B6-6469-B919D1D002C8}"/>
              </a:ext>
            </a:extLst>
          </p:cNvPr>
          <p:cNvSpPr txBox="1"/>
          <p:nvPr/>
        </p:nvSpPr>
        <p:spPr>
          <a:xfrm>
            <a:off x="-81280" y="1203092"/>
            <a:ext cx="12090400" cy="205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study is a part of Capstone Project for EPABA Batch 05 and it explores the factors influencing cyber security during online transactions related to digital payments, e-Services and related safety perceptions among consumers. By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analyzing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these factors, we can gain insights into patterns of adoption of digital payments and e-services, its associations with demographic variables and challenges for adoption of digital payments and other e-services.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49D7A-950B-755F-86E9-86BCAC851414}"/>
              </a:ext>
            </a:extLst>
          </p:cNvPr>
          <p:cNvSpPr txBox="1"/>
          <p:nvPr/>
        </p:nvSpPr>
        <p:spPr>
          <a:xfrm>
            <a:off x="-40640" y="3416259"/>
            <a:ext cx="12090400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Project Team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C62936-BABF-4363-3DB7-6B5C86FE6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46675"/>
              </p:ext>
            </p:extLst>
          </p:nvPr>
        </p:nvGraphicFramePr>
        <p:xfrm>
          <a:off x="0" y="4284712"/>
          <a:ext cx="12192000" cy="16897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8439">
                  <a:extLst>
                    <a:ext uri="{9D8B030D-6E8A-4147-A177-3AD203B41FA5}">
                      <a16:colId xmlns:a16="http://schemas.microsoft.com/office/drawing/2014/main" val="248517511"/>
                    </a:ext>
                  </a:extLst>
                </a:gridCol>
                <a:gridCol w="10313561">
                  <a:extLst>
                    <a:ext uri="{9D8B030D-6E8A-4147-A177-3AD203B41FA5}">
                      <a16:colId xmlns:a16="http://schemas.microsoft.com/office/drawing/2014/main" val="1874400616"/>
                    </a:ext>
                  </a:extLst>
                </a:gridCol>
              </a:tblGrid>
              <a:tr h="563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Chintal Joshi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Questionnaire Framing, Data Collection, Data Pre-Processing, Noise Reduction, Report Writing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86665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Rajiv Trivedi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Data Collection Strategies, Linear Regression, Report Writing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891829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Hardik </a:t>
                      </a:r>
                      <a:r>
                        <a:rPr lang="en-IN" sz="1800" kern="100" dirty="0" err="1">
                          <a:effectLst/>
                        </a:rPr>
                        <a:t>Raval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Linear Regression, Inference, Report Writing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38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6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6581E-0590-78CE-E00E-D563343B268B}"/>
              </a:ext>
            </a:extLst>
          </p:cNvPr>
          <p:cNvSpPr txBox="1"/>
          <p:nvPr/>
        </p:nvSpPr>
        <p:spPr>
          <a:xfrm>
            <a:off x="0" y="689922"/>
            <a:ext cx="1209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E070F-6551-6AD4-B644-C764D553A55C}"/>
              </a:ext>
            </a:extLst>
          </p:cNvPr>
          <p:cNvSpPr txBox="1"/>
          <p:nvPr/>
        </p:nvSpPr>
        <p:spPr>
          <a:xfrm>
            <a:off x="0" y="1482402"/>
            <a:ext cx="12090400" cy="514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Determine customer preferences for utilising e-services for various sectors including digital payments, online purchases and online learning platforms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Understanding customer’s perception of effectiveness of AI tools like Chatbot, ChatGPT for resolving their queries and understanding loss of privacy during online transactions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Assess perceived safety concerns and cyber security threats including but not limited to digital authentication like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FaceID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Soft Keyboard, Pin, Biometrics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Explore relationships between demographics and adoption of e-services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Analyze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demographic influence on safety perceptions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Understanding counter-measures by Government and private organisations to combat cyber security threat</a:t>
            </a:r>
          </a:p>
        </p:txBody>
      </p:sp>
    </p:spTree>
    <p:extLst>
      <p:ext uri="{BB962C8B-B14F-4D97-AF65-F5344CB8AC3E}">
        <p14:creationId xmlns:p14="http://schemas.microsoft.com/office/powerpoint/2010/main" val="26910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26DF5-7F1D-3E4C-83FA-7BE3D4D04B04}"/>
              </a:ext>
            </a:extLst>
          </p:cNvPr>
          <p:cNvSpPr txBox="1"/>
          <p:nvPr/>
        </p:nvSpPr>
        <p:spPr>
          <a:xfrm>
            <a:off x="0" y="801682"/>
            <a:ext cx="1209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2DEF8-175D-A2CE-36AF-DEA47487C232}"/>
              </a:ext>
            </a:extLst>
          </p:cNvPr>
          <p:cNvSpPr txBox="1"/>
          <p:nvPr/>
        </p:nvSpPr>
        <p:spPr>
          <a:xfrm>
            <a:off x="0" y="1480254"/>
            <a:ext cx="12090400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07000"/>
              </a:lnSpc>
              <a:buFont typeface="+mj-lt"/>
              <a:buAutoNum type="romanL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 a survey to collect data on e-services usage during digital payments, online purchases, online learning platforms and demographic data of respondents such as sex, age, profession, etc. </a:t>
            </a:r>
          </a:p>
          <a:p>
            <a:pPr marL="514350" lvl="0" indent="-514350">
              <a:lnSpc>
                <a:spcPct val="107000"/>
              </a:lnSpc>
              <a:buFont typeface="+mj-lt"/>
              <a:buAutoNum type="romanL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Apply data pre-processing: normalize variables, remove noise, and ensure data integrity</a:t>
            </a:r>
          </a:p>
          <a:p>
            <a:pPr marL="514350" lvl="0" indent="-514350">
              <a:lnSpc>
                <a:spcPct val="107000"/>
              </a:lnSpc>
              <a:buFont typeface="+mj-lt"/>
              <a:buAutoNum type="romanL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Explanatory variables: sex, age, profession , type of e-services, extent of cyber security threat, frequency of transactions, merchant type</a:t>
            </a:r>
          </a:p>
          <a:p>
            <a:pPr marL="514350" lvl="0" indent="-514350">
              <a:lnSpc>
                <a:spcPct val="107000"/>
              </a:lnSpc>
              <a:buFont typeface="+mj-lt"/>
              <a:buAutoNum type="romanL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Response variables: using of online services (Yes/No), safety perception (Likert scale)</a:t>
            </a:r>
          </a:p>
          <a:p>
            <a:pPr marL="514350" lvl="0" indent="-514350">
              <a:lnSpc>
                <a:spcPct val="107000"/>
              </a:lnSpc>
              <a:buFont typeface="+mj-lt"/>
              <a:buAutoNum type="romanLcPeriod"/>
            </a:pP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Analyze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using simple linear regression: relate age, transaction data to digital payment adoption likelihood</a:t>
            </a:r>
          </a:p>
          <a:p>
            <a:pPr marL="514350" lvl="0" indent="-514350">
              <a:lnSpc>
                <a:spcPct val="107000"/>
              </a:lnSpc>
              <a:buFont typeface="+mj-lt"/>
              <a:buAutoNum type="romanL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Employ inferential statistics (chi-square tests, t-tests) for relationships between other variables</a:t>
            </a: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Regression analysis for demographic impact on adoption and safety perception</a:t>
            </a:r>
          </a:p>
        </p:txBody>
      </p:sp>
    </p:spTree>
    <p:extLst>
      <p:ext uri="{BB962C8B-B14F-4D97-AF65-F5344CB8AC3E}">
        <p14:creationId xmlns:p14="http://schemas.microsoft.com/office/powerpoint/2010/main" val="223194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C7691-D128-73D2-D626-867F12A58C81}"/>
              </a:ext>
            </a:extLst>
          </p:cNvPr>
          <p:cNvSpPr txBox="1"/>
          <p:nvPr/>
        </p:nvSpPr>
        <p:spPr>
          <a:xfrm>
            <a:off x="30480" y="801682"/>
            <a:ext cx="12090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Project Inferences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2DCA0-B0C7-A829-E18E-546C91F6FF2A}"/>
              </a:ext>
            </a:extLst>
          </p:cNvPr>
          <p:cNvSpPr txBox="1"/>
          <p:nvPr/>
        </p:nvSpPr>
        <p:spPr>
          <a:xfrm>
            <a:off x="30480" y="1320959"/>
            <a:ext cx="12090400" cy="165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Understand safety perception variation by age groups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Uncover online services usage patterns (payment, purchases, learning)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Control measures against cyber security threat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Usage of advance technology for safe online transactions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90FF7-C632-1D57-2510-DA632BD0AE26}"/>
              </a:ext>
            </a:extLst>
          </p:cNvPr>
          <p:cNvSpPr txBox="1"/>
          <p:nvPr/>
        </p:nvSpPr>
        <p:spPr>
          <a:xfrm>
            <a:off x="0" y="3123085"/>
            <a:ext cx="12090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Expected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80916-F575-D3C2-702F-9B894737DEA5}"/>
              </a:ext>
            </a:extLst>
          </p:cNvPr>
          <p:cNvSpPr txBox="1"/>
          <p:nvPr/>
        </p:nvSpPr>
        <p:spPr>
          <a:xfrm>
            <a:off x="30480" y="3655291"/>
            <a:ext cx="12090400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Insights into online transaction adoption factors and safety perceptions of users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 strategies for e-services providers, network protecting tools and software providers, policymakers, and businesses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D5185-AD86-D434-3184-B031A2274FF0}"/>
              </a:ext>
            </a:extLst>
          </p:cNvPr>
          <p:cNvSpPr txBox="1"/>
          <p:nvPr/>
        </p:nvSpPr>
        <p:spPr>
          <a:xfrm>
            <a:off x="0" y="4987785"/>
            <a:ext cx="12090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Data Collection and Confidentiality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6021E-26BA-0658-3DCF-74A2D7367A41}"/>
              </a:ext>
            </a:extLst>
          </p:cNvPr>
          <p:cNvSpPr txBox="1"/>
          <p:nvPr/>
        </p:nvSpPr>
        <p:spPr>
          <a:xfrm>
            <a:off x="30480" y="5460045"/>
            <a:ext cx="12090400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Survey distributed with privacy and security considerations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Voluntary participation with informed consent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anonymized and aggregated for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418675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A9A5F-9C6E-E70F-0ADE-082C065F3BF6}"/>
              </a:ext>
            </a:extLst>
          </p:cNvPr>
          <p:cNvSpPr txBox="1"/>
          <p:nvPr/>
        </p:nvSpPr>
        <p:spPr>
          <a:xfrm>
            <a:off x="0" y="955040"/>
            <a:ext cx="12059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Data Collection Through Google Form ( Link is shared below)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 </a:t>
            </a:r>
            <a:r>
              <a:rPr lang="en-IN" sz="3600" dirty="0">
                <a:hlinkClick r:id="rId2"/>
              </a:rPr>
              <a:t>https://forms.gle/eidJ1KNXuTGur3NB9</a:t>
            </a: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Sample Size :  &gt; 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Target Sample : Students, Working Professionals, House makers , Senior Citizens</a:t>
            </a:r>
          </a:p>
        </p:txBody>
      </p:sp>
    </p:spTree>
    <p:extLst>
      <p:ext uri="{BB962C8B-B14F-4D97-AF65-F5344CB8AC3E}">
        <p14:creationId xmlns:p14="http://schemas.microsoft.com/office/powerpoint/2010/main" val="421526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Time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A9A5F-9C6E-E70F-0ADE-082C065F3BF6}"/>
              </a:ext>
            </a:extLst>
          </p:cNvPr>
          <p:cNvSpPr txBox="1"/>
          <p:nvPr/>
        </p:nvSpPr>
        <p:spPr>
          <a:xfrm>
            <a:off x="0" y="955040"/>
            <a:ext cx="12059920" cy="547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Data Collection : By 5</a:t>
            </a:r>
            <a:r>
              <a:rPr lang="en-US" sz="3600" baseline="30000" dirty="0"/>
              <a:t>th</a:t>
            </a:r>
            <a:r>
              <a:rPr lang="en-US" sz="3600" dirty="0"/>
              <a:t> Nov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Review and Cleaning of Data: By 7</a:t>
            </a:r>
            <a:r>
              <a:rPr lang="en-US" sz="3600" baseline="30000" dirty="0"/>
              <a:t>th</a:t>
            </a:r>
            <a:r>
              <a:rPr lang="en-US" sz="3600" dirty="0"/>
              <a:t> Nov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Data Analysis : By 10</a:t>
            </a:r>
            <a:r>
              <a:rPr lang="en-US" sz="3600" baseline="30000" dirty="0"/>
              <a:t>th</a:t>
            </a:r>
            <a:r>
              <a:rPr lang="en-US" sz="3600" dirty="0"/>
              <a:t> Nov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Review of Results and Correcting Analysis : By 20</a:t>
            </a:r>
            <a:r>
              <a:rPr lang="en-US" sz="3600" baseline="30000" dirty="0"/>
              <a:t>th</a:t>
            </a:r>
            <a:r>
              <a:rPr lang="en-US" sz="3600" dirty="0"/>
              <a:t> Nov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Final Report and Presentation : By 24th Nov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8039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Snapshot of Responses Received</a:t>
            </a:r>
          </a:p>
        </p:txBody>
      </p:sp>
      <p:pic>
        <p:nvPicPr>
          <p:cNvPr id="2050" name="Picture 2" descr="Forms response chart. Question title: Do you carry out online monetary transactions?. Number of responses: 41 responses.">
            <a:extLst>
              <a:ext uri="{FF2B5EF4-FFF2-40B4-BE49-F238E27FC236}">
                <a16:creationId xmlns:a16="http://schemas.microsoft.com/office/drawing/2014/main" id="{55ADD062-37BF-FB44-89C2-6EC15EAA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3" y="1017000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response chart. Question title: Which electronic transaction method do you prefer the most?. Number of responses: 39 responses.">
            <a:extLst>
              <a:ext uri="{FF2B5EF4-FFF2-40B4-BE49-F238E27FC236}">
                <a16:creationId xmlns:a16="http://schemas.microsoft.com/office/drawing/2014/main" id="{ADB2DE1A-0D99-9A9B-F0FF-0C5C1AC8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44" y="1017000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s response chart. Question title: Are you aware about cyber fraud in E-payments?&#10;. Number of responses: 39 responses.">
            <a:extLst>
              <a:ext uri="{FF2B5EF4-FFF2-40B4-BE49-F238E27FC236}">
                <a16:creationId xmlns:a16="http://schemas.microsoft.com/office/drawing/2014/main" id="{D1357FB3-764D-F43C-B128-FAF58916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4256340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orms response chart. Question title: How much concerned are you about security on the Internet?. Number of responses: 39 responses.">
            <a:extLst>
              <a:ext uri="{FF2B5EF4-FFF2-40B4-BE49-F238E27FC236}">
                <a16:creationId xmlns:a16="http://schemas.microsoft.com/office/drawing/2014/main" id="{B7C172D6-03ED-3ECF-02C2-20F9A8E96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6340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3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31BC1-7E43-6CD4-1FA8-75C0B308008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Snapshot of Responses Received</a:t>
            </a:r>
          </a:p>
        </p:txBody>
      </p:sp>
      <p:pic>
        <p:nvPicPr>
          <p:cNvPr id="6146" name="Picture 2" descr="Forms response chart. Question title: How often do you update your device’s operating system and applications?&#10;. Number of responses: 40 responses.">
            <a:extLst>
              <a:ext uri="{FF2B5EF4-FFF2-40B4-BE49-F238E27FC236}">
                <a16:creationId xmlns:a16="http://schemas.microsoft.com/office/drawing/2014/main" id="{A9BD9FFA-6A4C-9BC1-F982-D3781A70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2" y="866776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ms response chart. Question title: Do you connect your device with public network?. Number of responses: 40 responses.">
            <a:extLst>
              <a:ext uri="{FF2B5EF4-FFF2-40B4-BE49-F238E27FC236}">
                <a16:creationId xmlns:a16="http://schemas.microsoft.com/office/drawing/2014/main" id="{BC502BBB-DA93-BE8E-F4F0-69C52908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76" y="866776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orms response chart. Question title: Do you have prior knowledge about information security?. Number of responses: 40 responses.">
            <a:extLst>
              <a:ext uri="{FF2B5EF4-FFF2-40B4-BE49-F238E27FC236}">
                <a16:creationId xmlns:a16="http://schemas.microsoft.com/office/drawing/2014/main" id="{2315B911-495E-3054-F4EB-FB298168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" y="3923717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orms response chart. Question title: If you are having back up of your data then how often do you take back-up of your data?. Number of responses: 36 responses.">
            <a:extLst>
              <a:ext uri="{FF2B5EF4-FFF2-40B4-BE49-F238E27FC236}">
                <a16:creationId xmlns:a16="http://schemas.microsoft.com/office/drawing/2014/main" id="{B7428243-B16A-C210-5AFB-F3DFD984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68" y="3923717"/>
            <a:ext cx="5740359" cy="24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8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709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Understanding Cyber Security and Safety Perceptions for Digital Payments and E-Services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Cyber Security and Safety Perceptions for Digital Payments and E-Services :</dc:title>
  <dc:creator>Chintan Joshi</dc:creator>
  <cp:lastModifiedBy>Chintan Joshi</cp:lastModifiedBy>
  <cp:revision>2</cp:revision>
  <dcterms:created xsi:type="dcterms:W3CDTF">2023-10-29T17:14:40Z</dcterms:created>
  <dcterms:modified xsi:type="dcterms:W3CDTF">2023-11-06T17:10:06Z</dcterms:modified>
</cp:coreProperties>
</file>