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2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6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6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8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9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1F6D-A76D-4445-B5C6-374C17B6146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0535-3D6F-41BE-A6BC-EB16F0D7C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/>
          <a:lstStyle/>
          <a:p>
            <a:r>
              <a:rPr lang="en-US" dirty="0" smtClean="0"/>
              <a:t>EDA of Restaurant chains in USA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5791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9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Which US provinces has high Frequency of food chains</a:t>
            </a:r>
            <a:endParaRPr lang="en-US" sz="3200" dirty="0"/>
          </a:p>
        </p:txBody>
      </p:sp>
      <p:sp>
        <p:nvSpPr>
          <p:cNvPr id="4" name="AutoShape 2" descr="data:image/png;base64,iVBORw0KGgoAAAANSUhEUgAAAfgAAAFRCAYAAACYO79ZAAAABHNCSVQICAgIfAhkiAAAAAlwSFlzAAALEgAACxIB0t1+/AAAADl0RVh0U29mdHdhcmUAbWF0cGxvdGxpYiB2ZXJzaW9uIDIuMi4yLCBodHRwOi8vbWF0cGxvdGxpYi5vcmcvhp/UCwAAIABJREFUeJzt3Xm4JXV95/H3RxoXUEGgIaQB2wUx6KOCDWLQiCImEgUkopAFVKQzCS6YZEbMmAmZUUejCS5REEUBRQUVhBjUIIpBHcEGCYigtIjQgtAii8oO3/mjfjcUl9vd59L39O1b/X49Tz2n6le/qvM95y6fU3VqSVUhSZKG5SGzXYAkSZp5BrwkSQNkwEuSNEAGvCRJA2TAS5I0QAa8JEkDZMBLkjRABry0BiQ5Ikm14bjZrkfS8BnwmlOSvKoXlP3hziQ/S/L5JLvNdp26T5Jz289o+zGs+5lJjk5ySZJbktyW5IokX0pycJJHzvRzzrQkh7UPgEckWTjb9Wg44pXsNJckeRXw8RG6vqGqPjDmckaWZBtgmzZ5XVVdPpv1rClJtgKuAi6vqu1mcL3zgPcCh66i68uq6gsz9bzjkORK4LFt8vlVdfbsVaMhmTfbBUir6bntcWvgCOBJbfrdSU6qqutXtnCSR1bVr8dYHwBVdRVd0K1r9gECnDLD6/0QcEhv+mvAccAyYFO634s/m+HnlOaWqnJwmDMD8CqgJoZJ857fnwfsM8UyZwM7AWcCtwA39pZ/FPB3wAXAr4DbgSuAjwDb9vr9fm99l01R48d689/e2o7otR23gtdzNvAU4DTgZuA3wBnAE6d4jo2AtwLfbX3voPsA8Vlgu0l9dwY+DVwN3AncCHwV2GvE9/z/9mo8eor5S3vz95g072utfade258C57Q67gZuAC6mC+hdRqjn2ZN+zketoN/GwNaT2n4P+DxwTe+9OAd4LfCQSX2v7D3Hbr32hSv5HezXtT3wduCn7edzGfCnvb5HTOo/eTii9VsAfLj9Lt4B3NZ+lmcC/zDbf5MOa+8w6wU4OExnYOUBv8Okf5CvmGKZZcCtvembWp/fAn60kn+2vwFe2Po+pP3Tnpj3zF4NDwNuau33Ak9o7f1/5set4PVcA/x6iue+pB8+wOOAn6yk1n16ff8SuGclfd8xwnu+ba//DcBDe/N26c27clKdm9IF+FW9tlevItQOH6Geo3v9bwY2HPF352/az2RFz/1vwLxe/yt783brtS/sLzfpOfrrW9Hv07On+J2YMuCB9bn/B6jJw+2z/TfpsPYOHmSnQWjf9f7vSc0XTtF1AfBLut27LwL+V2v/EF2QAVwHvIZu9/I3W9sGwIlJNqyqe+m2Nif8SW/8D+m2rgG+UVU/nsbL2BL4IfBHwGHAXa19e2CPXr8T6UIGuj0Nfwf8Ad0u6c/SBTpJngJ8gO4Dyb3AO9pr/nO6LVeAtyR5wcqKqu54gf9ok5u055rwx73xj7f3ZsJewHrAqb22P+qNHwHsDrwM+Cvgy3Rbp6vyzN74t6vqN6taIMnTgX+k+7oA4BN0P6vD6bbkAfYE3jTC849qAd3r2hv4fq/9De3xY3RfJfx80rzntuFjwNOBJ7R5F9G9V3sABwHvowt/aWqz/QnDwWE6A5O24FcyHLeCZe4FnjZpnY/h/lu5+/bmbcb9t/j3a+0LuW9r8Bralivd7t+JvivaHbui2u4Efrs370u9ea9vbU+Z9DpXuJsdeE+v35nAc3rDsb15nx7hfT+w1/+k1rYeXThVe/+2mbTMv7Z5z+u1ndhbz/7AZg/id+Dy3jo+OeIy/9xb5qJJ897dm3dJr/3KXvtuvfaF/Z/BpHX1fzZ/02t/Za/9/EnLTPk8bV5/78lX6T7srT/bf4cOc2NwC15Ds5wuTA9ZwfylVXXRpLZtuf8poxNb7VTVL+i2qic8ubVfSff9MnRb3i9I8mi6rUDodtN/fpq1X1ZV1/Smb+iNb9Ie+6ea3UG3W3lF+n1fSPdd88Twmt68p4xQ2+fojlkAeGmSR7V1btHavlrdgYRAd/Bim7+c3vtJdzzDPW3808DyJL9McnaSv0mywQi13NQb33SE/tB+bs03J83rTz8pSZgZX+uNT/WzHMVSumCHbm/HJcBtSX6Y5Lgku6xmjRowj6LXXDdxFP1ddGHyk6qqlfS/doq2B/sP/Vi6f7rQ7abfGnh4m/5UVY2yu7nvl5Om7+6NZ9LjTHrUqjpU1a1JPgMsBh4B7Av0d+1/dNIie9K9F5+sqolAp6rOTrKIbs/FTnRnPWwGPK8Nu9Lthl6Z84FFbfzZSTaoqltXscyo71u/X//3qP+/cv6I6+r/PKf6Wa5SVVWSl9Ltkv99ug9tj6d7354E/HGS362qJaOuU+sOt+A1p1XVN9twblVdsYpwh/v/057wI7rd7RN2nRhJsinQP3/7st74Kdz3Xfa+3H+r+NhVFv/gXNIbfxj37TH4L70t0Et7zZ+uqkwe6P4HPHXE5+6/ptdyXxDfQHfkf9++7fF+p8clSVVdWFWHVdWuVTUfeCLdwYUAe4+wFX98b3wjuu/WHyDJRu3YDLj/e7HrpK796R/2fodu7LVv1Rt/6Srqm67+7979/ie39+v2qvpwVe1bVU8GNgTe37qsD7x8huvRQLgFr3VeVd2Y5DTuC6wPJtmIbgvsr+m2WKHbQ3BGb7k7kpwIvA54NN132wAXVtUFY6r1kiTfoTt6HeCTSd5Ft1W7KfASul3f/0p3IOBhdKFxQJJfAV+kO/1va7oDuPalO0jvuBGe+7wk36f7QPCc3qxPVNXEgWokmfjgcQtw1qTVHJnkCcC/053qdTOwI91BjNBt3T6M7riHFdXx/5J8hPu+hjk0yXbtNfyMbhf4rnRbva+lO3PihPZeBHhako8DJ7fX8obe6vvvw4/ozswAeFv7WuJxk/rPhBvaegEOSnIv3Rb/RcAGSb5F93XPxXR7oDbgvj0YcN9eI+n+ZvsgAAeH6Qys5DS5EZc5ewV9RjlNbo8plnvGFH1fN0W/I3rzjxulNrqw+a9Tpnrtj6c7531FtfZPkzuUlZ8mV8CrpvH+HzbF8k+d1OcPW/uJUyx/9CpqOW3EOuYBH1zFuia/F6OcJrd+r/+uK+h38Yp+Byf1W9hr363XfuWkZd6xgud5Dt3v5cpe313AzrP9d+mwdg7uopeAqvo53VbR39OdXncr3VHtV9Ltmt6hqs6cYrkL6S6MM+F2uiPFx1nrFcDTWq0X0O3evpNuS/UUerujq+qDdFv7J9J9KLiTbsv6h3Sn1B3I9K4y90nuO60M4Lyq+v6kPlPunm8+Tfd9/cV0W6730H14+h7dKYuvHKWIqrq7qg6l+5kdQ/eaf0134OGVdKfcHUJvD0JVvYfuYkin0B39fzfdHoRv0Z06+NKquqvX/1t0ewF+SBekVwH/B9hvlBqn4W10F7K5ngd+hXQT3R6Wf2/Pf1ur+5r2Op5bVefNcD0aCK9FL2nGJJk4dW5DYH6NcI66pPHwO3hJM2lTul3nVxnu0uxyC16SpAHyO3hJkgbIgJckaYDG9h18Oy/1pF7T4+mOkj2htS+kO9r1FdWdhxy6myfsSXcE86tqFecSb7bZZrVw4cIZr12SpLXR+eef/4vqLhC1SmvkO/h2ZO3PgGfRnZf7y6p6Z5LDgcdU1ZuT7Am8ni7gnwW8r6qetbL1Llq0qJYs8QqNkqR1Q5Lzq2rRqnuuuV30uwM/rqqf0t06ceJSk8fT3ZKT1n5Cdb4DbJxkyzVUnyRJg7KmAn5/ugtcAGxRVdcCtMfNW/sCuktXTljW2iRJ0jSNPeCTPBTYi+6qWSvtOkXbA74/SLI4yZIkS5YvXz4TJUqSNDhrYgv+xcAFVXVdm75uYtd7e7y+tS+juwHGhK3oLsd4P1V1TFUtqqpF8+ePetdGSZLWLWsi4A/gvt3zAKfTXd+Z9nhar/3AdHYBbp7YlS9JkqZnrJeqbfd13oPuRg4T3gmcnORgupsnTNy44Qy6I+iX0p0m9+px1iZJ0pCNNeCr6la6a1P3226gO6p+ct+iO4VOkiStJq9kJ0nSABnwkiQNkAEvSdIAGfCSJA3QWA+yWxvstNcrZ7uEtdZ3Tz9p1Z0kSXOSW/CSJA2QAS9J0gAZ8JIkDZABL0nSABnwkiQNkAEvSdIAGfCSJA2QAS9J0gAZ8JIkDZABL0nSABnwkiQNkAEvSdIAGfCSJA2QAS9J0gAZ8JIkDdDg7wev8dv5L/7nbJewVjvvqLfPdgmS1kFuwUuSNEAGvCRJA2TAS5I0QAa8JEkDZMBLkjRABrwkSQNkwEuSNEAGvCRJAzTWgE+ycZLPJbksyaVJnp1kkyRnJrm8PT6m9U2S9ydZmuSiJDuOszZJkoZs3Fvw7wO+XFVPBp4OXAocDpxVVdsCZ7VpgBcD27ZhMXDUmGuTJGmwxhbwSR4N/B5wLEBV3VlVNwF7A8e3bscD+7TxvYETqvMdYOMkW46rPkmShmycW/CPB5YDH0/yvSQfTbIhsEVVXQvQHjdv/RcAV/eWX9baJEnSNI0z4OcBOwJHVdUOwG+4b3f8VDJFWz2gU7I4yZIkS5YvXz4zlUqSNDDjDPhlwLKqOrdNf44u8K+b2PXeHq/v9d+6t/xWwDWTV1pVx1TVoqpaNH/+/LEVL0nSXDa2gK+qnwNXJ9muNe0O/AA4HTiotR0EnNbGTwcObEfT7wLcPLErX5IkTc+47wf/euDEJA8FrgBeTfeh4uQkBwNXAfu1vmcAewJLgVtbX0mS9CCMNeCr6kJg0RSzdp+ibwGHjrMeSZLWFV7JTpKkATLgJUkaIANekqQBMuAlSRogA16SpAEy4CVJGiADXpKkATLgJUkaIANekqQBMuAlSRogA16SpAEy4CVJGiADXpKkATLgJUkaIANekqQBMuAlSRogA16SpAGaN9sFSBrNs972sdkuYa117ltfM9slSGsdt+AlSRogA16SpAEy4CVJGiADXpKkATLgJUkaIANekqQBMuAlSRogA16SpAEy4CVJGiADXpKkATLgJUkaIANekqQBGmvAJ7kyycVJLkyypLVtkuTMJJe3x8e09iR5f5KlSS5KsuM4a5MkacjWxBb886vqGVW1qE0fDpxVVdsCZ7VpgBcD27ZhMXDUGqhNkqRBmo1d9HsDx7fx44F9eu0nVOc7wMZJtpyF+iRJmvPGHfAF/HuS85Msbm1bVNW1AO1x89a+ALi6t+yy1nY/SRYnWZJkyfLly8dYuiRJc9e8Ma9/16q6JsnmwJlJLltJ30zRVg9oqDoGOAZg0aJFD5gvSZLGvAVfVde0x+uBU4Gdgesmdr23x+tb92XA1r3FtwKuGWd9kiQN1dgCPsmGSR41MQ68CPg+cDpwUOt2EHBaGz8dOLAdTb8LcPPErnxJkjQ949xFvwVwapKJ5/lUVX05yXeBk5McDFwF7Nf6nwHsCSwFbgVePcbaJEkatLEFfFVdATx9ivYbgN2naC/g0HHVI0nSusQr2UmSNEAGvCRJA2TAS5I0QAa8JEkDZMBLkjRA476SnSTNGQcfc/psl7DWOnbxXrNdgqbJLXhJkgbIgJckaYAMeEmSBsiAlyRpgAx4SZIGyICXJGmADHhJkgbIgJckaYAMeEmSBsiAlyRpgAx4SZIGyICXJGmADHhJkgbIgJckaYAMeEmSBsiAlyRpgAx4SZIGyICXJGmADHhJkgZopIBP8tRxFyJJkmbOqFvwRyc5L8lfJtl4rBVJkqTVNlLAV9VzgD8BtgaWJPlUkj3GWpkkSXrQRv4OvqouB94KvBl4HvD+JJcl2XdcxUmSpAdn1O/gn5bkSOBS4AXAS6vqd9r4katYdr0k30vyxTb9uCTnJrk8yUlJHtraH9aml7b5C1fjdUmStE4bdQv+X4ALgKdX1aFVdQFAVV1Dt1W/Mm+k+2Aw4V3AkVW1LXAjcHBrPxi4saqeSPeh4V0j1iZJkiYZNeD3BD5VVbcBJHlIkg0AquoTK1ooyVbAHwIfbdOh2+r/XOtyPLBPG9+7TdPm7976S5KkaRo14L8KPKI3vUFrW5X3Av8DuLdNbwrcVFV3t+llwII2vgC4GqDNv7n1lyRJ0zRqwD+8qn49MdHGN1jZAkleAlxfVef3m6foWiPM6693cZIlSZYsX7581ZVLkrQOGjXgf5Nkx4mJJM8EblvFMrsCeyW5EvgM3a759wIbJ5nX+mwFXNPGl9GdhkebvxHwy8krrapjqmpRVS2aP3/+iOVLkrRuGTXgDwM+m+ScJOcAJwGvW9kCVfWWqtqqqhYC+wNfq6o/Ab4OvLx1Owg4rY2f3qZp879WVQ/YgpckSas2b9VdoKq+m+TJwHZ0u9Ivq6q7HuRzvhn4TJK3Ad8Djm3txwKfSLKUbst9/we5fkmS1nkjBXyzE7CwLbNDEqrqhFEWrKqzgbPb+BXAzlP0uR3Ybxr1SJKkFRgp4JN8AngCcCFwT2suYKSAlyRJa9aoW/CLgO39TlySpLlh1IPsvg/81jgLkSRJM2fULfjNgB8kOQ+4Y6KxqvYaS1WSpEE68gvfnu0S1mpv2ud3Z2xdowb8ETP2jJIkaexGPU3uG0keC2xbVV9t16Ffb7ylSZKkB2vU28UeQncDmA+3pgXAF8ZVlCRJWj2jHmR3KN2lZ28BqKrLgc3HVZQkSVo9owb8HVV158REu1a8p8xJkrSWGjXgv5Hkb4FHJNkD+Czwr+MrS5IkrY5RA/5wYDlwMfDnwBnAW8dVlCRJWj2jHkV/L/CRNkiSpLXcqNei/wlTfOdeVY+f8YokSdJqm8616Cc8nO6ub5vMfDmSJGkmjPQdfFXd0Bt+VlXvBV4w5tokSdKDNOou+h17kw+h26J/1FgqkiRJq23UXfT/1Bu/G7gSeMWMVyNJkmbEqEfRP3/chUiSpJkz6i76v1rZ/Kr655kpR5IkzYTpHEW/E3B6m34p8B/A1eMoSpIkrZ5RA34zYMeq+hVAkiOAz1bVa8dVmCRJevBGvVTtNsCdvek7gYUzXo0kSZoRo27BfwI4L8mpdFe0exlwwtiqkiRJq2XUo+jfnuRLwHNb06ur6nvjK0uSJK2OUXfRA2wA3FJV7wOWJXncmGqSJEmraaSAT/L3wJuBt7Sm9YFPjqsoSZK0ekbdgn8ZsBfwG4CqugYvVStJ0lpr1IC/s6qKdsvYJBuOryRJkrS6Rg34k5N8GNg4ySHAV4GPjK8sSZK0Oka9Xex7gM8Bnwe2A/5XVX1gZcskeXiS85L8Z5JLkvxDa39cknOTXJ7kpCQPbe0Pa9NL2/yFq/PCJElal63yNLkk6wFfqaoXAmdOY913AC+oql8nWR/4ZjvV7q+AI6vqM0mOBg4GjmqPN1bVE5PsD7wLeOU0X48kSWKELfiquge4NclG01lxdX7dJtdvQwEvoNsbAHA8sE8b37tN0+bvniTTeU5JktQZ9Up2twMXJzmTdiQ9QFW9YWULta3/84EnAh8EfgzcVFV3ty7LgAVtfAHt5jVVdXeSm4FNgV+MWKMkSWpGDfh/a8O0tK3/ZyTZGDgV+J2purXHqbbWa3JDksXAYoBtttlmuiVJkrROWGnAJ9mmqq6qquNX1m9VquqmJGcDu9AdiT+vbcVvBVzTui0Dtqa7St48YCPgl1Os6xjgGIBFixY94AOAJEla9XfwX5gYSfL56aw4yfy25U6SRwAvBC4Fvg68vHU7CDitjZ/epmnzv9bOvZckSdO0ql30/d3mj5/murcEjm/fwz8EOLmqvpjkB8BnkrwN+B5wbOt/LPCJJEvpttz3n+bzSZKkZlUBXysYX6WqugjYYYr2K4Cdp2i/HdhvOs8hSZKmtqqAf3qSW+i25B/RxmnTVVWPHmt1kiTpQVlpwFfVemuqEEmSNHOmcz94SZI0RxjwkiQNkAEvSdIAGfCSJA2QAS9J0gAZ8JIkDZABL0nSABnwkiQNkAEvSdIAGfCSJA2QAS9J0gAZ8JIkDZABL0nSABnwkiQNkAEvSdIAGfCSJA2QAS9J0gAZ8JIkDZABL0nSABnwkiQNkAEvSdIAGfCSJA2QAS9J0gAZ8JIkDZABL0nSABnwkiQNkAEvSdIAjS3gk2yd5OtJLk1ySZI3tvZNkpyZ5PL2+JjWniTvT7I0yUVJdhxXbZIkDd04t+DvBv66qn4H2AU4NMn2wOHAWVW1LXBWmwZ4MbBtGxYDR42xNkmSBm1sAV9V11bVBW38V8ClwAJgb+D41u14YJ82vjdwQnW+A2ycZMtx1SdJ0pCtke/gkywEdgDOBbaoqmuh+xAAbN66LQCu7i22rLVJkqRpGnvAJ3kk8HngsKq6ZWVdp2irKda3OMmSJEuWL18+U2VKkjQoYw34JOvThfuJVXVKa75uYtd7e7y+tS8Dtu4tvhVwzeR1VtUxVbWoqhbNnz9/fMVLkjSHjfMo+gDHApdW1T/3Zp0OHNTGDwJO67Uf2I6m3wW4eWJXviRJmp55Y1z3rsCfARcnubC1/S3wTuDkJAcDVwH7tXlnAHsCS4FbgVePsTZJkgZtbAFfVd9k6u/VAXafon8Bh46rHkmS1iVeyU6SpAEy4CVJGiADXpKkATLgJUkaIANekqQBMuAlSRogA16SpAEy4CVJGiADXpKkATLgJUkaIANekqQBMuAlSRogA16SpAEy4CVJGiADXpKkATLgJUkaIANekqQBMuAlSRogA16SpAEy4CVJGiADXpKkATLgJUkaIANekqQBMuAlSRogA16SpAEy4CVJGiADXpKkATLgJUkaIANekqQBMuAlSRqgsQV8ko8luT7J93ttmyQ5M8nl7fExrT1J3p9kaZKLkuw4rrokSVoXjHML/jjgDya1HQ6cVVXbAme1aYAXA9u2YTFw1BjrkiRp8MYW8FX1H8AvJzXvDRzfxo8H9um1n1Cd7wAbJ9lyXLVJkjR0a/o7+C2q6lqA9rh5a18AXN3rt6y1SZKkB2FtOcguU7TVlB2TxUmWJFmyfPnyMZclSdLctKYD/rqJXe/t8frWvgzYutdvK+CaqVZQVcdU1aKqWjR//vyxFitJ0ly1pgP+dOCgNn4QcFqv/cB2NP0uwM0Tu/IlSdL0zRvXipN8GtgN2CzJMuDvgXcCJyc5GLgK2K91PwPYE1gK3Aq8elx1SZK0LhhbwFfVASuYtfsUfQs4dFy1SJK0rllbDrKTJEkzyICXJGmADHhJkgbIgJckaYAMeEmSBsiAlyRpgAx4SZIGyICXJGmADHhJkgbIgJckaYAMeEmSBsiAlyRpgAx4SZIGyICXJGmADHhJkgbIgJckaYAMeEmSBsiAlyRpgAx4SZIGyICXJGmADHhJkgbIgJckaYAMeEmSBsiAlyRpgAx4SZIGyICXJGmADHhJkgbIgJckaYAMeEmSBmitCvgkf5Dkh0mWJjl8tuuRJGmuWmsCPsl6wAeBFwPbAwck2X52q5IkaW5aawIe2BlYWlVXVNWdwGeAvWe5JkmS5qS1KeAXAFf3ppe1NkmSNE2pqtmuAYAk+wG/X1WvbdN/BuxcVa+f1G8xsLhNbgf8cI0Wuvo2A34x20UMnO/x+Pkerxm+z+M3197jx1bV/FE6zht3JdOwDNi6N70VcM3kTlV1DHDMmipqpiVZUlWLZruOIfM9Hj/f4zXD93n8hvwer0276L8LbJvkcUkeCuwPnD7LNUmSNCetNVvwVXV3ktcBXwHWAz5WVZfMclmSJM1Ja03AA1TVGcAZs13HmM3ZrxfmEN/j8fM9XjN8n8dvsO/xWnOQnSRJmjlr03fwkiRphhjwY5Lkt5J8JsmPk/wgyRlJntTmvSnJ7Uk2mu0656okmya5sA0/T/KzNv7jJD9Jsknr95g2/djZrnkuSrJVktOSXN7e2/cleWiS3ZJ8cVLf45K8fLZqneuS3NP7nb4wycKp3metniS/bo8Lk1SS1/fm/UuSV81acTPMgB+DJAFOBc6uqidU1fbA3wJbtC4H0J018LJZKnHOq6obquoZVfUM4GjgyDb9BOAo4J2t6zuBY6rqp7NV61zVfo9PAb5QVdsCTwIeCbx9VgsbrtsmfqfbcOVsF7QOuB54Yztza3AM+PF4PnBXVR090VBVF1bVOUmeQPdP8q10Qa+ZdySwS5LDgOcA/zTL9cxVLwBur6qPA1TVPcCbgNcAG8xmYdIMWQ6cBRw024WMw1p1FP2APBU4fwXzDgA+DZwDbJdk86q6fo1Vtg6oqruS/Hfgy8CL2r0NNH1PYdLvcVXdkuQq4InAc5Nc2Ju9DeDu5AfvEb338ydV5R6+NeOdwJeSfGy2C5lpBvyatz/wsqq6N8kpwH50d9HTzHoxcC3dh60zZ7mWuSrAVKfZTLSfU1Uv+a/G5Lg1VNdQ3da+ctIaVFU/SXIe8MezXctMcxf9eFwCPHNyY5KnAdsCZya5ki7s3U0/w5I8A9gD2AV4U5ItZ7mkueoS4H6X8EzyaLpLSv94ViqSxuMdwJsZWCYO6sWsRb4GPCzJIRMNSXYC3gccUVUL2/DbwAKP8J457cCwo4DDquoq4N3Ae2a3qjnrLGCDJAcCJFmP7niG44BbZ7EuaUZV1WXAD4CXrKrvXGLAj0F1Vw96GbBHO7XoEuAIYDe6o+v7TqXbktfMOAS4qqomdst/CHhykufNYk1zUu/3eL8klwM/Am6nOyNEa87uSZb1hmfPdkED9Xa6m5wNhleykyRpgNyClyRpgAx4SZIGyICXJGmADHhJkgbIgJckaYAMeGkd0LtT2feTfDbJjFxLPsm3Z2I9kmaeAS+tGybuVPZU4E7gv/VnpjPt/wdV9bszVaCkmWXAS+uec4AntvthX5rkQ8AFwNZJDkhycdvSfxdAkr9I8o8TCyd5VZIPtPGJe2vvluTsJJ9LclmSE9tVBUmyU5JvJ/nPJOcleVSS9ZK8O8l3k1yU5M/X+LsgDZwBL61DksyjuxHPxa1pO+CEqtoBuAt4F91tYp8B7JRkH+BzwL691bwSOGmK1e8AHAZsDzwe2LXdZ/sk4I1V9XTghcBtwMHAzVW1E7ATcEiSx83ka5XWdQa8tG6YuBXpEuAq4NjW/tOq+k4b3wk4u6qWV9XdwInA71XVcuCKJLsk2ZTuQ8G3pngKnEpoAAABBUlEQVSO86pqWVXdC1wILGx9r62q70J3u9m27hcBB7aazgU2pbsRk6QZ4u1ipXXDA25F2vag/6bftJLlTwJeAVwGnFpTX+P6jt74PXT/X1Z2y9nXV9VXVl26pAfDLXhJE84Fnpdks3bnuAOAb7R5pwD7tLapds+vyGXAb7e7KdK+f58HfAX4iyTrt/YnJdlwhl6HJNyCl9RU1bVJ3gJ8nW4L+4yqOq3NuzHJD4Dtq+q8aazzziSvBD6Q5BF037+/EPgo3S78C9rBeMvpPkBImiHeTU6SpAFyF70kSQNkwEuSNEAGvCRJA2TAS5I0QAa8JEkDZMBLkjRABrwkSQNkwEuSNED/H2V99kNdoWvr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fgAAAFRCAYAAACYO79ZAAAABHNCSVQICAgIfAhkiAAAAAlwSFlzAAALEgAACxIB0t1+/AAAADl0RVh0U29mdHdhcmUAbWF0cGxvdGxpYiB2ZXJzaW9uIDIuMi4yLCBodHRwOi8vbWF0cGxvdGxpYi5vcmcvhp/UCwAAIABJREFUeJzt3Xm4JXV95/H3RxoXUEGgIaQB2wUx6KOCDWLQiCImEgUkopAFVKQzCS6YZEbMmAmZUUejCS5REEUBRQUVhBjUIIpBHcEGCYigtIjQgtAii8oO3/mjfjcUl9vd59L39O1b/X49Tz2n6le/qvM95y6fU3VqSVUhSZKG5SGzXYAkSZp5BrwkSQNkwEuSNEAGvCRJA2TAS5I0QAa8JEkDZMBLkjRABry0BiQ5Ikm14bjZrkfS8BnwmlOSvKoXlP3hziQ/S/L5JLvNdp26T5Jz289o+zGs+5lJjk5ySZJbktyW5IokX0pycJJHzvRzzrQkh7UPgEckWTjb9Wg44pXsNJckeRXw8RG6vqGqPjDmckaWZBtgmzZ5XVVdPpv1rClJtgKuAi6vqu1mcL3zgPcCh66i68uq6gsz9bzjkORK4LFt8vlVdfbsVaMhmTfbBUir6bntcWvgCOBJbfrdSU6qqutXtnCSR1bVr8dYHwBVdRVd0K1r9gECnDLD6/0QcEhv+mvAccAyYFO634s/m+HnlOaWqnJwmDMD8CqgJoZJ857fnwfsM8UyZwM7AWcCtwA39pZ/FPB3wAXAr4DbgSuAjwDb9vr9fm99l01R48d689/e2o7otR23gtdzNvAU4DTgZuA3wBnAE6d4jo2AtwLfbX3voPsA8Vlgu0l9dwY+DVwN3AncCHwV2GvE9/z/9mo8eor5S3vz95g072utfade258C57Q67gZuAC6mC+hdRqjn2ZN+zketoN/GwNaT2n4P+DxwTe+9OAd4LfCQSX2v7D3Hbr32hSv5HezXtT3wduCn7edzGfCnvb5HTOo/eTii9VsAfLj9Lt4B3NZ+lmcC/zDbf5MOa+8w6wU4OExnYOUBv8Okf5CvmGKZZcCtvembWp/fAn60kn+2vwFe2Po+pP3Tnpj3zF4NDwNuau33Ak9o7f1/5set4PVcA/x6iue+pB8+wOOAn6yk1n16ff8SuGclfd8xwnu+ba//DcBDe/N26c27clKdm9IF+FW9tlevItQOH6Geo3v9bwY2HPF352/az2RFz/1vwLxe/yt783brtS/sLzfpOfrrW9Hv07On+J2YMuCB9bn/B6jJw+2z/TfpsPYOHmSnQWjf9f7vSc0XTtF1AfBLut27LwL+V2v/EF2QAVwHvIZu9/I3W9sGwIlJNqyqe+m2Nif8SW/8D+m2rgG+UVU/nsbL2BL4IfBHwGHAXa19e2CPXr8T6UIGuj0Nfwf8Ad0u6c/SBTpJngJ8gO4Dyb3AO9pr/nO6LVeAtyR5wcqKqu54gf9ok5u055rwx73xj7f3ZsJewHrAqb22P+qNHwHsDrwM+Cvgy3Rbp6vyzN74t6vqN6taIMnTgX+k+7oA4BN0P6vD6bbkAfYE3jTC849qAd3r2hv4fq/9De3xY3RfJfx80rzntuFjwNOBJ7R5F9G9V3sABwHvowt/aWqz/QnDwWE6A5O24FcyHLeCZe4FnjZpnY/h/lu5+/bmbcb9t/j3a+0LuW9r8Bralivd7t+JvivaHbui2u4Efrs370u9ea9vbU+Z9DpXuJsdeE+v35nAc3rDsb15nx7hfT+w1/+k1rYeXThVe/+2mbTMv7Z5z+u1ndhbz/7AZg/id+Dy3jo+OeIy/9xb5qJJ897dm3dJr/3KXvtuvfaF/Z/BpHX1fzZ/02t/Za/9/EnLTPk8bV5/78lX6T7srT/bf4cOc2NwC15Ds5wuTA9ZwfylVXXRpLZtuf8poxNb7VTVL+i2qic8ubVfSff9MnRb3i9I8mi6rUDodtN/fpq1X1ZV1/Smb+iNb9Ie+6ea3UG3W3lF+n1fSPdd88Twmt68p4xQ2+fojlkAeGmSR7V1btHavlrdgYRAd/Bim7+c3vtJdzzDPW3808DyJL9McnaSv0mywQi13NQb33SE/tB+bs03J83rTz8pSZgZX+uNT/WzHMVSumCHbm/HJcBtSX6Y5Lgku6xmjRowj6LXXDdxFP1ddGHyk6qqlfS/doq2B/sP/Vi6f7rQ7abfGnh4m/5UVY2yu7nvl5Om7+6NZ9LjTHrUqjpU1a1JPgMsBh4B7Av0d+1/dNIie9K9F5+sqolAp6rOTrKIbs/FTnRnPWwGPK8Nu9Lthl6Z84FFbfzZSTaoqltXscyo71u/X//3qP+/cv6I6+r/PKf6Wa5SVVWSl9Ltkv99ug9tj6d7354E/HGS362qJaOuU+sOt+A1p1XVN9twblVdsYpwh/v/057wI7rd7RN2nRhJsinQP3/7st74Kdz3Xfa+3H+r+NhVFv/gXNIbfxj37TH4L70t0Et7zZ+uqkwe6P4HPHXE5+6/ptdyXxDfQHfkf9++7fF+p8clSVVdWFWHVdWuVTUfeCLdwYUAe4+wFX98b3wjuu/WHyDJRu3YDLj/e7HrpK796R/2fodu7LVv1Rt/6Srqm67+7979/ie39+v2qvpwVe1bVU8GNgTe37qsD7x8huvRQLgFr3VeVd2Y5DTuC6wPJtmIbgvsr+m2WKHbQ3BGb7k7kpwIvA54NN132wAXVtUFY6r1kiTfoTt6HeCTSd5Ft1W7KfASul3f/0p3IOBhdKFxQJJfAV+kO/1va7oDuPalO0jvuBGe+7wk36f7QPCc3qxPVNXEgWokmfjgcQtw1qTVHJnkCcC/053qdTOwI91BjNBt3T6M7riHFdXx/5J8hPu+hjk0yXbtNfyMbhf4rnRbva+lO3PihPZeBHhako8DJ7fX8obe6vvvw4/ozswAeFv7WuJxk/rPhBvaegEOSnIv3Rb/RcAGSb5F93XPxXR7oDbgvj0YcN9eI+n+ZvsgAAeH6Qys5DS5EZc5ewV9RjlNbo8plnvGFH1fN0W/I3rzjxulNrqw+a9Tpnrtj6c7531FtfZPkzuUlZ8mV8CrpvH+HzbF8k+d1OcPW/uJUyx/9CpqOW3EOuYBH1zFuia/F6OcJrd+r/+uK+h38Yp+Byf1W9hr363XfuWkZd6xgud5Dt3v5cpe313AzrP9d+mwdg7uopeAqvo53VbR39OdXncr3VHtV9Ltmt6hqs6cYrkL6S6MM+F2uiPFx1nrFcDTWq0X0O3evpNuS/UUerujq+qDdFv7J9J9KLiTbsv6h3Sn1B3I9K4y90nuO60M4Lyq+v6kPlPunm8+Tfd9/cV0W6730H14+h7dKYuvHKWIqrq7qg6l+5kdQ/eaf0134OGVdKfcHUJvD0JVvYfuYkin0B39fzfdHoRv0Z06+NKquqvX/1t0ewF+SBekVwH/B9hvlBqn4W10F7K5ngd+hXQT3R6Wf2/Pf1ur+5r2Op5bVefNcD0aCK9FL2nGJJk4dW5DYH6NcI66pPHwO3hJM2lTul3nVxnu0uxyC16SpAHyO3hJkgbIgJckaYDG9h18Oy/1pF7T4+mOkj2htS+kO9r1FdWdhxy6myfsSXcE86tqFecSb7bZZrVw4cIZr12SpLXR+eef/4vqLhC1SmvkO/h2ZO3PgGfRnZf7y6p6Z5LDgcdU1ZuT7Am8ni7gnwW8r6qetbL1Llq0qJYs8QqNkqR1Q5Lzq2rRqnuuuV30uwM/rqqf0t06ceJSk8fT3ZKT1n5Cdb4DbJxkyzVUnyRJg7KmAn5/ugtcAGxRVdcCtMfNW/sCuktXTljW2iRJ0jSNPeCTPBTYi+6qWSvtOkXbA74/SLI4yZIkS5YvXz4TJUqSNDhrYgv+xcAFVXVdm75uYtd7e7y+tS+juwHGhK3oLsd4P1V1TFUtqqpF8+ePetdGSZLWLWsi4A/gvt3zAKfTXd+Z9nhar/3AdHYBbp7YlS9JkqZnrJeqbfd13oPuRg4T3gmcnORgupsnTNy44Qy6I+iX0p0m9+px1iZJ0pCNNeCr6la6a1P3226gO6p+ct+iO4VOkiStJq9kJ0nSABnwkiQNkAEvSdIAGfCSJA3QWA+yWxvstNcrZ7uEtdZ3Tz9p1Z0kSXOSW/CSJA2QAS9J0gAZ8JIkDZABL0nSABnwkiQNkAEvSdIAGfCSJA2QAS9J0gAZ8JIkDZABL0nSABnwkiQNkAEvSdIAGfCSJA2QAS9J0gAZ8JIkDdDg7wev8dv5L/7nbJewVjvvqLfPdgmS1kFuwUuSNEAGvCRJA2TAS5I0QAa8JEkDZMBLkjRABrwkSQNkwEuSNEAGvCRJAzTWgE+ycZLPJbksyaVJnp1kkyRnJrm8PT6m9U2S9ydZmuSiJDuOszZJkoZs3Fvw7wO+XFVPBp4OXAocDpxVVdsCZ7VpgBcD27ZhMXDUmGuTJGmwxhbwSR4N/B5wLEBV3VlVNwF7A8e3bscD+7TxvYETqvMdYOMkW46rPkmShmycW/CPB5YDH0/yvSQfTbIhsEVVXQvQHjdv/RcAV/eWX9baJEnSNI0z4OcBOwJHVdUOwG+4b3f8VDJFWz2gU7I4yZIkS5YvXz4zlUqSNDDjDPhlwLKqOrdNf44u8K+b2PXeHq/v9d+6t/xWwDWTV1pVx1TVoqpaNH/+/LEVL0nSXDa2gK+qnwNXJ9muNe0O/AA4HTiotR0EnNbGTwcObEfT7wLcPLErX5IkTc+47wf/euDEJA8FrgBeTfeh4uQkBwNXAfu1vmcAewJLgVtbX0mS9CCMNeCr6kJg0RSzdp+ibwGHjrMeSZLWFV7JTpKkATLgJUkaIANekqQBMuAlSRogA16SpAEy4CVJGiADXpKkATLgJUkaIANekqQBMuAlSRogA16SpAEy4CVJGiADXpKkATLgJUkaIANekqQBMuAlSRogA16SpAGaN9sFSBrNs972sdkuYa117ltfM9slSGsdt+AlSRogA16SpAEy4CVJGiADXpKkATLgJUkaIANekqQBMuAlSRogA16SpAEy4CVJGiADXpKkATLgJUkaIANekqQBGmvAJ7kyycVJLkyypLVtkuTMJJe3x8e09iR5f5KlSS5KsuM4a5MkacjWxBb886vqGVW1qE0fDpxVVdsCZ7VpgBcD27ZhMXDUGqhNkqRBmo1d9HsDx7fx44F9eu0nVOc7wMZJtpyF+iRJmvPGHfAF/HuS85Msbm1bVNW1AO1x89a+ALi6t+yy1nY/SRYnWZJkyfLly8dYuiRJc9e8Ma9/16q6JsnmwJlJLltJ30zRVg9oqDoGOAZg0aJFD5gvSZLGvAVfVde0x+uBU4Gdgesmdr23x+tb92XA1r3FtwKuGWd9kiQN1dgCPsmGSR41MQ68CPg+cDpwUOt2EHBaGz8dOLAdTb8LcPPErnxJkjQ949xFvwVwapKJ5/lUVX05yXeBk5McDFwF7Nf6nwHsCSwFbgVePcbaJEkatLEFfFVdATx9ivYbgN2naC/g0HHVI0nSusQr2UmSNEAGvCRJA2TAS5I0QAa8JEkDZMBLkjRA476SnSTNGQcfc/psl7DWOnbxXrNdgqbJLXhJkgbIgJckaYAMeEmSBsiAlyRpgAx4SZIGyICXJGmADHhJkgbIgJckaYAMeEmSBsiAlyRpgAx4SZIGyICXJGmADHhJkgbIgJckaYAMeEmSBsiAlyRpgAx4SZIGyICXJGmADHhJkgZopIBP8tRxFyJJkmbOqFvwRyc5L8lfJtl4rBVJkqTVNlLAV9VzgD8BtgaWJPlUkj3GWpkkSXrQRv4OvqouB94KvBl4HvD+JJcl2XdcxUmSpAdn1O/gn5bkSOBS4AXAS6vqd9r4katYdr0k30vyxTb9uCTnJrk8yUlJHtraH9aml7b5C1fjdUmStE4bdQv+X4ALgKdX1aFVdQFAVV1Dt1W/Mm+k+2Aw4V3AkVW1LXAjcHBrPxi4saqeSPeh4V0j1iZJkiYZNeD3BD5VVbcBJHlIkg0AquoTK1ooyVbAHwIfbdOh2+r/XOtyPLBPG9+7TdPm7976S5KkaRo14L8KPKI3vUFrW5X3Av8DuLdNbwrcVFV3t+llwII2vgC4GqDNv7n1lyRJ0zRqwD+8qn49MdHGN1jZAkleAlxfVef3m6foWiPM6693cZIlSZYsX7581ZVLkrQOGjXgf5Nkx4mJJM8EblvFMrsCeyW5EvgM3a759wIbJ5nX+mwFXNPGl9GdhkebvxHwy8krrapjqmpRVS2aP3/+iOVLkrRuGTXgDwM+m+ScJOcAJwGvW9kCVfWWqtqqqhYC+wNfq6o/Ab4OvLx1Owg4rY2f3qZp879WVQ/YgpckSas2b9VdoKq+m+TJwHZ0u9Ivq6q7HuRzvhn4TJK3Ad8Djm3txwKfSLKUbst9/we5fkmS1nkjBXyzE7CwLbNDEqrqhFEWrKqzgbPb+BXAzlP0uR3Ybxr1SJKkFRgp4JN8AngCcCFwT2suYKSAlyRJa9aoW/CLgO39TlySpLlh1IPsvg/81jgLkSRJM2fULfjNgB8kOQ+4Y6KxqvYaS1WSpEE68gvfnu0S1mpv2ud3Z2xdowb8ETP2jJIkaexGPU3uG0keC2xbVV9t16Ffb7ylSZKkB2vU28UeQncDmA+3pgXAF8ZVlCRJWj2jHmR3KN2lZ28BqKrLgc3HVZQkSVo9owb8HVV158REu1a8p8xJkrSWGjXgv5Hkb4FHJNkD+Czwr+MrS5IkrY5RA/5wYDlwMfDnwBnAW8dVlCRJWj2jHkV/L/CRNkiSpLXcqNei/wlTfOdeVY+f8YokSdJqm8616Cc8nO6ub5vMfDmSJGkmjPQdfFXd0Bt+VlXvBV4w5tokSdKDNOou+h17kw+h26J/1FgqkiRJq23UXfT/1Bu/G7gSeMWMVyNJkmbEqEfRP3/chUiSpJkz6i76v1rZ/Kr655kpR5IkzYTpHEW/E3B6m34p8B/A1eMoSpIkrZ5RA34zYMeq+hVAkiOAz1bVa8dVmCRJevBGvVTtNsCdvek7gYUzXo0kSZoRo27BfwI4L8mpdFe0exlwwtiqkiRJq2XUo+jfnuRLwHNb06ur6nvjK0uSJK2OUXfRA2wA3FJV7wOWJXncmGqSJEmraaSAT/L3wJuBt7Sm9YFPjqsoSZK0ekbdgn8ZsBfwG4CqugYvVStJ0lpr1IC/s6qKdsvYJBuOryRJkrS6Rg34k5N8GNg4ySHAV4GPjK8sSZK0Oka9Xex7gM8Bnwe2A/5XVX1gZcskeXiS85L8Z5JLkvxDa39cknOTXJ7kpCQPbe0Pa9NL2/yFq/PCJElal63yNLkk6wFfqaoXAmdOY913AC+oql8nWR/4ZjvV7q+AI6vqM0mOBg4GjmqPN1bVE5PsD7wLeOU0X48kSWKELfiquge4NclG01lxdX7dJtdvQwEvoNsbAHA8sE8b37tN0+bvniTTeU5JktQZ9Up2twMXJzmTdiQ9QFW9YWULta3/84EnAh8EfgzcVFV3ty7LgAVtfAHt5jVVdXeSm4FNgV+MWKMkSWpGDfh/a8O0tK3/ZyTZGDgV+J2purXHqbbWa3JDksXAYoBtttlmuiVJkrROWGnAJ9mmqq6qquNX1m9VquqmJGcDu9AdiT+vbcVvBVzTui0Dtqa7St48YCPgl1Os6xjgGIBFixY94AOAJEla9XfwX5gYSfL56aw4yfy25U6SRwAvBC4Fvg68vHU7CDitjZ/epmnzv9bOvZckSdO0ql30/d3mj5/murcEjm/fwz8EOLmqvpjkB8BnkrwN+B5wbOt/LPCJJEvpttz3n+bzSZKkZlUBXysYX6WqugjYYYr2K4Cdp2i/HdhvOs8hSZKmtqqAf3qSW+i25B/RxmnTVVWPHmt1kiTpQVlpwFfVemuqEEmSNHOmcz94SZI0RxjwkiQNkAEvSdIAGfCSJA2QAS9J0gAZ8JIkDZABL0nSABnwkiQNkAEvSdIAGfCSJA2QAS9J0gAZ8JIkDZABL0nSABnwkiQNkAEvSdIAGfCSJA2QAS9J0gAZ8JIkDZABL0nSABnwkiQNkAEvSdIAGfCSJA2QAS9J0gAZ8JIkDZABL0nSABnwkiQNkAEvSdIAjS3gk2yd5OtJLk1ySZI3tvZNkpyZ5PL2+JjWniTvT7I0yUVJdhxXbZIkDd04t+DvBv66qn4H2AU4NMn2wOHAWVW1LXBWmwZ4MbBtGxYDR42xNkmSBm1sAV9V11bVBW38V8ClwAJgb+D41u14YJ82vjdwQnW+A2ycZMtx1SdJ0pCtke/gkywEdgDOBbaoqmuh+xAAbN66LQCu7i22rLVJkqRpGnvAJ3kk8HngsKq6ZWVdp2irKda3OMmSJEuWL18+U2VKkjQoYw34JOvThfuJVXVKa75uYtd7e7y+tS8Dtu4tvhVwzeR1VtUxVbWoqhbNnz9/fMVLkjSHjfMo+gDHApdW1T/3Zp0OHNTGDwJO67Uf2I6m3wW4eWJXviRJmp55Y1z3rsCfARcnubC1/S3wTuDkJAcDVwH7tXlnAHsCS4FbgVePsTZJkgZtbAFfVd9k6u/VAXafon8Bh46rHkmS1iVeyU6SpAEy4CVJGiADXpKkATLgJUkaIANekqQBMuAlSRogA16SpAEy4CVJGiADXpKkATLgJUkaIANekqQBMuAlSRogA16SpAEy4CVJGiADXpKkATLgJUkaIANekqQBMuAlSRogA16SpAEy4CVJGiADXpKkATLgJUkaIANekqQBMuAlSRogA16SpAEy4CVJGiADXpKkATLgJUkaIANekqQBMuAlSRqgsQV8ko8luT7J93ttmyQ5M8nl7fExrT1J3p9kaZKLkuw4rrokSVoXjHML/jjgDya1HQ6cVVXbAme1aYAXA9u2YTFw1BjrkiRp8MYW8FX1H8AvJzXvDRzfxo8H9um1n1Cd7wAbJ9lyXLVJkjR0a/o7+C2q6lqA9rh5a18AXN3rt6y1SZKkB2FtOcguU7TVlB2TxUmWJFmyfPnyMZclSdLctKYD/rqJXe/t8frWvgzYutdvK+CaqVZQVcdU1aKqWjR//vyxFitJ0ly1pgP+dOCgNn4QcFqv/cB2NP0uwM0Tu/IlSdL0zRvXipN8GtgN2CzJMuDvgXcCJyc5GLgK2K91PwPYE1gK3Aq8elx1SZK0LhhbwFfVASuYtfsUfQs4dFy1SJK0rllbDrKTJEkzyICXJGmADHhJkgbIgJckaYAMeEmSBsiAlyRpgAx4SZIGyICXJGmADHhJkgbIgJckaYAMeEmSBsiAlyRpgAx4SZIGyICXJGmADHhJkgbIgJckaYAMeEmSBsiAlyRpgAx4SZIGyICXJGmADHhJkgbIgJckaYAMeEmSBsiAlyRpgAx4SZIGyICXJGmADHhJkgbIgJckaYAMeEmSBmitCvgkf5Dkh0mWJjl8tuuRJGmuWmsCPsl6wAeBFwPbAwck2X52q5IkaW5aawIe2BlYWlVXVNWdwGeAvWe5JkmS5qS1KeAXAFf3ppe1NkmSNE2pqtmuAYAk+wG/X1WvbdN/BuxcVa+f1G8xsLhNbgf8cI0Wuvo2A34x20UMnO/x+Pkerxm+z+M3197jx1bV/FE6zht3JdOwDNi6N70VcM3kTlV1DHDMmipqpiVZUlWLZruOIfM9Hj/f4zXD93n8hvwer0276L8LbJvkcUkeCuwPnD7LNUmSNCetNVvwVXV3ktcBXwHWAz5WVZfMclmSJM1Ja03AA1TVGcAZs13HmM3ZrxfmEN/j8fM9XjN8n8dvsO/xWnOQnSRJmjlr03fwkiRphhjwY5Lkt5J8JsmPk/wgyRlJntTmvSnJ7Uk2mu0656okmya5sA0/T/KzNv7jJD9Jsknr95g2/djZrnkuSrJVktOSXN7e2/cleWiS3ZJ8cVLf45K8fLZqneuS3NP7nb4wycKp3metniS/bo8Lk1SS1/fm/UuSV81acTPMgB+DJAFOBc6uqidU1fbA3wJbtC4H0J018LJZKnHOq6obquoZVfUM4GjgyDb9BOAo4J2t6zuBY6rqp7NV61zVfo9PAb5QVdsCTwIeCbx9VgsbrtsmfqfbcOVsF7QOuB54Yztza3AM+PF4PnBXVR090VBVF1bVOUmeQPdP8q10Qa+ZdySwS5LDgOcA/zTL9cxVLwBur6qPA1TVPcCbgNcAG8xmYdIMWQ6cBRw024WMw1p1FP2APBU4fwXzDgA+DZwDbJdk86q6fo1Vtg6oqruS/Hfgy8CL2r0NNH1PYdLvcVXdkuQq4InAc5Nc2Ju9DeDu5AfvEb338ydV5R6+NeOdwJeSfGy2C5lpBvyatz/wsqq6N8kpwH50d9HTzHoxcC3dh60zZ7mWuSrAVKfZTLSfU1Uv+a/G5Lg1VNdQ3da+ctIaVFU/SXIe8MezXctMcxf9eFwCPHNyY5KnAdsCZya5ki7s3U0/w5I8A9gD2AV4U5ItZ7mkueoS4H6X8EzyaLpLSv94ViqSxuMdwJsZWCYO6sWsRb4GPCzJIRMNSXYC3gccUVUL2/DbwAKP8J457cCwo4DDquoq4N3Ae2a3qjnrLGCDJAcCJFmP7niG44BbZ7EuaUZV1WXAD4CXrKrvXGLAj0F1Vw96GbBHO7XoEuAIYDe6o+v7TqXbktfMOAS4qqomdst/CHhykufNYk1zUu/3eL8klwM/Am6nOyNEa87uSZb1hmfPdkED9Xa6m5wNhleykyRpgNyClyRpgAx4SZIGyICXJGmADHhJkgbIgJckaYAMeGkd0LtT2feTfDbJjFxLPsm3Z2I9kmaeAS+tGybuVPZU4E7gv/VnpjPt/wdV9bszVaCkmWXAS+uec4AntvthX5rkQ8AFwNZJDkhycdvSfxdAkr9I8o8TCyd5VZIPtPGJe2vvluTsJJ9LclmSE9tVBUmyU5JvJ/nPJOcleVSS9ZK8O8l3k1yU5M/X+LsgDZwBL61DksyjuxHPxa1pO+CEqtoBuAt4F91tYp8B7JRkH+BzwL691bwSOGmK1e8AHAZsDzwe2LXdZ/sk4I1V9XTghcBtwMHAzVW1E7ATcEiSx83ka5XWdQa8tG6YuBXpEuAq4NjW/tOq+k4b3wk4u6qWV9XdwInA71XVcuCKJLsk2ZTuQ8G3pngKnEpoAAABBUlEQVSO86pqWVXdC1wILGx9r62q70J3u9m27hcBB7aazgU2pbsRk6QZ4u1ipXXDA25F2vag/6bftJLlTwJeAVwGnFpTX+P6jt74PXT/X1Z2y9nXV9VXVl26pAfDLXhJE84Fnpdks3bnuAOAb7R5pwD7tLapds+vyGXAb7e7KdK+f58HfAX4iyTrt/YnJdlwhl6HJNyCl9RU1bVJ3gJ8nW4L+4yqOq3NuzHJD4Dtq+q8aazzziSvBD6Q5BF037+/EPgo3S78C9rBeMvpPkBImiHeTU6SpAFyF70kSQNkwEuSNEAGvCRJA2TAS5I0QAa8JEkDZMBLkjRABrwkSQNkwEuSNED/H2V99kNdoWvrAAAAAElFTkSuQmCC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45" y="1600201"/>
            <a:ext cx="7620000" cy="41147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09600" y="5715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CA, TX, OH, FL are the province with high frequency of chains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64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Which Restaurants has high frequency of food chains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320950" cy="3810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5715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McDonald's has highest frequency followed by Burger King and Taco Bell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799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Distribution of top 3 restaurants in top 4 province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029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TX has Taco Bell at  second position and Burger king at third position.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FL has Burger king at first position and McDonald's at second position.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CA has Taco Bell at second position and Burger King at third position.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7010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5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Which US provinces has high Frequency of food chains</a:t>
            </a:r>
            <a:endParaRPr lang="en-US" sz="3200" dirty="0"/>
          </a:p>
        </p:txBody>
      </p:sp>
      <p:sp>
        <p:nvSpPr>
          <p:cNvPr id="5" name="AutoShape 2" descr="data:image/png;base64,iVBORw0KGgoAAAANSUhEUgAAAfgAAAFRCAYAAACYO79ZAAAABHNCSVQICAgIfAhkiAAAAAlwSFlzAAALEgAACxIB0t1+/AAAADl0RVh0U29mdHdhcmUAbWF0cGxvdGxpYiB2ZXJzaW9uIDIuMi4yLCBodHRwOi8vbWF0cGxvdGxpYi5vcmcvhp/UCwAAIABJREFUeJzt3Xm4JXV95/H3RxoXUEGgIaQB2wUx6KOCDWLQiCImEgUkopAFVKQzCS6YZEbMmAmZUUejCS5REEUBRQUVhBjUIIpBHcEGCYigtIjQgtAii8oO3/mjfjcUl9vd59L39O1b/X49Tz2n6le/qvM95y6fU3VqSVUhSZKG5SGzXYAkSZp5BrwkSQNkwEuSNEAGvCRJA2TAS5I0QAa8JEkDZMBLkjRABry0BiQ5Ikm14bjZrkfS8BnwmlOSvKoXlP3hziQ/S/L5JLvNdp26T5Jz289o+zGs+5lJjk5ySZJbktyW5IokX0pycJJHzvRzzrQkh7UPgEckWTjb9Wg44pXsNJckeRXw8RG6vqGqPjDmckaWZBtgmzZ5XVVdPpv1rClJtgKuAi6vqu1mcL3zgPcCh66i68uq6gsz9bzjkORK4LFt8vlVdfbsVaMhmTfbBUir6bntcWvgCOBJbfrdSU6qqutXtnCSR1bVr8dYHwBVdRVd0K1r9gECnDLD6/0QcEhv+mvAccAyYFO634s/m+HnlOaWqnJwmDMD8CqgJoZJ857fnwfsM8UyZwM7AWcCtwA39pZ/FPB3wAXAr4DbgSuAjwDb9vr9fm99l01R48d689/e2o7otR23gtdzNvAU4DTgZuA3wBnAE6d4jo2AtwLfbX3voPsA8Vlgu0l9dwY+DVwN3AncCHwV2GvE9/z/9mo8eor5S3vz95g072utfade258C57Q67gZuAC6mC+hdRqjn2ZN+zketoN/GwNaT2n4P+DxwTe+9OAd4LfCQSX2v7D3Hbr32hSv5HezXtT3wduCn7edzGfCnvb5HTOo/eTii9VsAfLj9Lt4B3NZ+lmcC/zDbf5MOa+8w6wU4OExnYOUBv8Okf5CvmGKZZcCtvembWp/fAn60kn+2vwFe2Po+pP3Tnpj3zF4NDwNuau33Ak9o7f1/5set4PVcA/x6iue+pB8+wOOAn6yk1n16ff8SuGclfd8xwnu+ba//DcBDe/N26c27clKdm9IF+FW9tlevItQOH6Geo3v9bwY2HPF352/az2RFz/1vwLxe/yt783brtS/sLzfpOfrrW9Hv07On+J2YMuCB9bn/B6jJw+2z/TfpsPYOHmSnQWjf9f7vSc0XTtF1AfBLut27LwL+V2v/EF2QAVwHvIZu9/I3W9sGwIlJNqyqe+m2Nif8SW/8D+m2rgG+UVU/nsbL2BL4IfBHwGHAXa19e2CPXr8T6UIGuj0Nfwf8Ad0u6c/SBTpJngJ8gO4Dyb3AO9pr/nO6LVeAtyR5wcqKqu54gf9ok5u055rwx73xj7f3ZsJewHrAqb22P+qNHwHsDrwM+Cvgy3Rbp6vyzN74t6vqN6taIMnTgX+k+7oA4BN0P6vD6bbkAfYE3jTC849qAd3r2hv4fq/9De3xY3RfJfx80rzntuFjwNOBJ7R5F9G9V3sABwHvowt/aWqz/QnDwWE6A5O24FcyHLeCZe4FnjZpnY/h/lu5+/bmbcb9t/j3a+0LuW9r8Bralivd7t+JvivaHbui2u4Efrs370u9ea9vbU+Z9DpXuJsdeE+v35nAc3rDsb15nx7hfT+w1/+k1rYeXThVe/+2mbTMv7Z5z+u1ndhbz/7AZg/id+Dy3jo+OeIy/9xb5qJJ897dm3dJr/3KXvtuvfaF/Z/BpHX1fzZ/02t/Za/9/EnLTPk8bV5/78lX6T7srT/bf4cOc2NwC15Ds5wuTA9ZwfylVXXRpLZtuf8poxNb7VTVL+i2qic8ubVfSff9MnRb3i9I8mi6rUDodtN/fpq1X1ZV1/Smb+iNb9Ie+6ea3UG3W3lF+n1fSPdd88Twmt68p4xQ2+fojlkAeGmSR7V1btHavlrdgYRAd/Bim7+c3vtJdzzDPW3808DyJL9McnaSv0mywQi13NQb33SE/tB+bs03J83rTz8pSZgZX+uNT/WzHMVSumCHbm/HJcBtSX6Y5Lgku6xmjRowj6LXXDdxFP1ddGHyk6qqlfS/doq2B/sP/Vi6f7rQ7abfGnh4m/5UVY2yu7nvl5Om7+6NZ9LjTHrUqjpU1a1JPgMsBh4B7Av0d+1/dNIie9K9F5+sqolAp6rOTrKIbs/FTnRnPWwGPK8Nu9Lthl6Z84FFbfzZSTaoqltXscyo71u/X//3qP+/cv6I6+r/PKf6Wa5SVVWSl9Ltkv99ug9tj6d7354E/HGS362qJaOuU+sOt+A1p1XVN9twblVdsYpwh/v/057wI7rd7RN2nRhJsinQP3/7st74Kdz3Xfa+3H+r+NhVFv/gXNIbfxj37TH4L70t0Et7zZ+uqkwe6P4HPHXE5+6/ptdyXxDfQHfkf9++7fF+p8clSVVdWFWHVdWuVTUfeCLdwYUAe4+wFX98b3wjuu/WHyDJRu3YDLj/e7HrpK796R/2fodu7LVv1Rt/6Srqm67+7979/ie39+v2qvpwVe1bVU8GNgTe37qsD7x8huvRQLgFr3VeVd2Y5DTuC6wPJtmIbgvsr+m2WKHbQ3BGb7k7kpwIvA54NN132wAXVtUFY6r1kiTfoTt6HeCTSd5Ft1W7KfASul3f/0p3IOBhdKFxQJJfAV+kO/1va7oDuPalO0jvuBGe+7wk36f7QPCc3qxPVNXEgWokmfjgcQtw1qTVHJnkCcC/053qdTOwI91BjNBt3T6M7riHFdXx/5J8hPu+hjk0yXbtNfyMbhf4rnRbva+lO3PihPZeBHhako8DJ7fX8obe6vvvw4/ozswAeFv7WuJxk/rPhBvaegEOSnIv3Rb/RcAGSb5F93XPxXR7oDbgvj0YcN9eI+n+ZvsgAAeH6Qys5DS5EZc5ewV9RjlNbo8plnvGFH1fN0W/I3rzjxulNrqw+a9Tpnrtj6c7531FtfZPkzuUlZ8mV8CrpvH+HzbF8k+d1OcPW/uJUyx/9CpqOW3EOuYBH1zFuia/F6OcJrd+r/+uK+h38Yp+Byf1W9hr363XfuWkZd6xgud5Dt3v5cpe313AzrP9d+mwdg7uopeAqvo53VbR39OdXncr3VHtV9Ltmt6hqs6cYrkL6S6MM+F2uiPFx1nrFcDTWq0X0O3evpNuS/UUerujq+qDdFv7J9J9KLiTbsv6h3Sn1B3I9K4y90nuO60M4Lyq+v6kPlPunm8+Tfd9/cV0W6730H14+h7dKYuvHKWIqrq7qg6l+5kdQ/eaf0134OGVdKfcHUJvD0JVvYfuYkin0B39fzfdHoRv0Z06+NKquqvX/1t0ewF+SBekVwH/B9hvlBqn4W10F7K5ngd+hXQT3R6Wf2/Pf1ur+5r2Op5bVefNcD0aCK9FL2nGJJk4dW5DYH6NcI66pPHwO3hJM2lTul3nVxnu0uxyC16SpAHyO3hJkgbIgJckaYDG9h18Oy/1pF7T4+mOkj2htS+kO9r1FdWdhxy6myfsSXcE86tqFecSb7bZZrVw4cIZr12SpLXR+eef/4vqLhC1SmvkO/h2ZO3PgGfRnZf7y6p6Z5LDgcdU1ZuT7Am8ni7gnwW8r6qetbL1Llq0qJYs8QqNkqR1Q5Lzq2rRqnuuuV30uwM/rqqf0t06ceJSk8fT3ZKT1n5Cdb4DbJxkyzVUnyRJg7KmAn5/ugtcAGxRVdcCtMfNW/sCuktXTljW2iRJ0jSNPeCTPBTYi+6qWSvtOkXbA74/SLI4yZIkS5YvXz4TJUqSNDhrYgv+xcAFVXVdm75uYtd7e7y+tS+juwHGhK3oLsd4P1V1TFUtqqpF8+ePetdGSZLWLWsi4A/gvt3zAKfTXd+Z9nhar/3AdHYBbp7YlS9JkqZnrJeqbfd13oPuRg4T3gmcnORgupsnTNy44Qy6I+iX0p0m9+px1iZJ0pCNNeCr6la6a1P3226gO6p+ct+iO4VOkiStJq9kJ0nSABnwkiQNkAEvSdIAGfCSJA3QWA+yWxvstNcrZ7uEtdZ3Tz9p1Z0kSXOSW/CSJA2QAS9J0gAZ8JIkDZABL0nSABnwkiQNkAEvSdIAGfCSJA2QAS9J0gAZ8JIkDZABL0nSABnwkiQNkAEvSdIAGfCSJA2QAS9J0gAZ8JIkDdDg7wev8dv5L/7nbJewVjvvqLfPdgmS1kFuwUuSNEAGvCRJA2TAS5I0QAa8JEkDZMBLkjRABrwkSQNkwEuSNEAGvCRJAzTWgE+ycZLPJbksyaVJnp1kkyRnJrm8PT6m9U2S9ydZmuSiJDuOszZJkoZs3Fvw7wO+XFVPBp4OXAocDpxVVdsCZ7VpgBcD27ZhMXDUmGuTJGmwxhbwSR4N/B5wLEBV3VlVNwF7A8e3bscD+7TxvYETqvMdYOMkW46rPkmShmycW/CPB5YDH0/yvSQfTbIhsEVVXQvQHjdv/RcAV/eWX9baJEnSNI0z4OcBOwJHVdUOwG+4b3f8VDJFWz2gU7I4yZIkS5YvXz4zlUqSNDDjDPhlwLKqOrdNf44u8K+b2PXeHq/v9d+6t/xWwDWTV1pVx1TVoqpaNH/+/LEVL0nSXDa2gK+qnwNXJ9muNe0O/AA4HTiotR0EnNbGTwcObEfT7wLcPLErX5IkTc+47wf/euDEJA8FrgBeTfeh4uQkBwNXAfu1vmcAewJLgVtbX0mS9CCMNeCr6kJg0RSzdp+ibwGHjrMeSZLWFV7JTpKkATLgJUkaIANekqQBMuAlSRogA16SpAEy4CVJGiADXpKkATLgJUkaIANekqQBMuAlSRogA16SpAEy4CVJGiADXpKkATLgJUkaIANekqQBMuAlSRogA16SpAGaN9sFSBrNs972sdkuYa117ltfM9slSGsdt+AlSRogA16SpAEy4CVJGiADXpKkATLgJUkaIANekqQBMuAlSRogA16SpAEy4CVJGiADXpKkATLgJUkaIANekqQBGmvAJ7kyycVJLkyypLVtkuTMJJe3x8e09iR5f5KlSS5KsuM4a5MkacjWxBb886vqGVW1qE0fDpxVVdsCZ7VpgBcD27ZhMXDUGqhNkqRBmo1d9HsDx7fx44F9eu0nVOc7wMZJtpyF+iRJmvPGHfAF/HuS85Msbm1bVNW1AO1x89a+ALi6t+yy1nY/SRYnWZJkyfLly8dYuiRJc9e8Ma9/16q6JsnmwJlJLltJ30zRVg9oqDoGOAZg0aJFD5gvSZLGvAVfVde0x+uBU4Gdgesmdr23x+tb92XA1r3FtwKuGWd9kiQN1dgCPsmGSR41MQ68CPg+cDpwUOt2EHBaGz8dOLAdTb8LcPPErnxJkjQ949xFvwVwapKJ5/lUVX05yXeBk5McDFwF7Nf6nwHsCSwFbgVePcbaJEkatLEFfFVdATx9ivYbgN2naC/g0HHVI0nSusQr2UmSNEAGvCRJA2TAS5I0QAa8JEkDZMBLkjRA476SnSTNGQcfc/psl7DWOnbxXrNdgqbJLXhJkgbIgJckaYAMeEmSBsiAlyRpgAx4SZIGyICXJGmADHhJkgbIgJckaYAMeEmSBsiAlyRpgAx4SZIGyICXJGmADHhJkgbIgJckaYAMeEmSBsiAlyRpgAx4SZIGyICXJGmADHhJkgZopIBP8tRxFyJJkmbOqFvwRyc5L8lfJtl4rBVJkqTVNlLAV9VzgD8BtgaWJPlUkj3GWpkkSXrQRv4OvqouB94KvBl4HvD+JJcl2XdcxUmSpAdn1O/gn5bkSOBS4AXAS6vqd9r4katYdr0k30vyxTb9uCTnJrk8yUlJHtraH9aml7b5C1fjdUmStE4bdQv+X4ALgKdX1aFVdQFAVV1Dt1W/Mm+k+2Aw4V3AkVW1LXAjcHBrPxi4saqeSPeh4V0j1iZJkiYZNeD3BD5VVbcBJHlIkg0AquoTK1ooyVbAHwIfbdOh2+r/XOtyPLBPG9+7TdPm7976S5KkaRo14L8KPKI3vUFrW5X3Av8DuLdNbwrcVFV3t+llwII2vgC4GqDNv7n1lyRJ0zRqwD+8qn49MdHGN1jZAkleAlxfVef3m6foWiPM6693cZIlSZYsX7581ZVLkrQOGjXgf5Nkx4mJJM8EblvFMrsCeyW5EvgM3a759wIbJ5nX+mwFXNPGl9GdhkebvxHwy8krrapjqmpRVS2aP3/+iOVLkrRuGTXgDwM+m+ScJOcAJwGvW9kCVfWWqtqqqhYC+wNfq6o/Ab4OvLx1Owg4rY2f3qZp879WVQ/YgpckSas2b9VdoKq+m+TJwHZ0u9Ivq6q7HuRzvhn4TJK3Ad8Djm3txwKfSLKUbst9/we5fkmS1nkjBXyzE7CwLbNDEqrqhFEWrKqzgbPb+BXAzlP0uR3Ybxr1SJKkFRgp4JN8AngCcCFwT2suYKSAlyRJa9aoW/CLgO39TlySpLlh1IPsvg/81jgLkSRJM2fULfjNgB8kOQ+4Y6KxqvYaS1WSpEE68gvfnu0S1mpv2ud3Z2xdowb8ETP2jJIkaexGPU3uG0keC2xbVV9t16Ffb7ylSZKkB2vU28UeQncDmA+3pgXAF8ZVlCRJWj2jHmR3KN2lZ28BqKrLgc3HVZQkSVo9owb8HVV158REu1a8p8xJkrSWGjXgv5Hkb4FHJNkD+Czwr+MrS5IkrY5RA/5wYDlwMfDnwBnAW8dVlCRJWj2jHkV/L/CRNkiSpLXcqNei/wlTfOdeVY+f8YokSdJqm8616Cc8nO6ub5vMfDmSJGkmjPQdfFXd0Bt+VlXvBV4w5tokSdKDNOou+h17kw+h26J/1FgqkiRJq23UXfT/1Bu/G7gSeMWMVyNJkmbEqEfRP3/chUiSpJkz6i76v1rZ/Kr655kpR5IkzYTpHEW/E3B6m34p8B/A1eMoSpIkrZ5RA34zYMeq+hVAkiOAz1bVa8dVmCRJevBGvVTtNsCdvek7gYUzXo0kSZoRo27BfwI4L8mpdFe0exlwwtiqkiRJq2XUo+jfnuRLwHNb06ur6nvjK0uSJK2OUXfRA2wA3FJV7wOWJXncmGqSJEmraaSAT/L3wJuBt7Sm9YFPjqsoSZK0ekbdgn8ZsBfwG4CqugYvVStJ0lpr1IC/s6qKdsvYJBuOryRJkrS6Rg34k5N8GNg4ySHAV4GPjK8sSZK0Oka9Xex7gM8Bnwe2A/5XVX1gZcskeXiS85L8Z5JLkvxDa39cknOTXJ7kpCQPbe0Pa9NL2/yFq/PCJElal63yNLkk6wFfqaoXAmdOY913AC+oql8nWR/4ZjvV7q+AI6vqM0mOBg4GjmqPN1bVE5PsD7wLeOU0X48kSWKELfiquge4NclG01lxdX7dJtdvQwEvoNsbAHA8sE8b37tN0+bvniTTeU5JktQZ9Up2twMXJzmTdiQ9QFW9YWULta3/84EnAh8EfgzcVFV3ty7LgAVtfAHt5jVVdXeSm4FNgV+MWKMkSWpGDfh/a8O0tK3/ZyTZGDgV+J2purXHqbbWa3JDksXAYoBtttlmuiVJkrROWGnAJ9mmqq6qquNX1m9VquqmJGcDu9AdiT+vbcVvBVzTui0Dtqa7St48YCPgl1Os6xjgGIBFixY94AOAJEla9XfwX5gYSfL56aw4yfy25U6SRwAvBC4Fvg68vHU7CDitjZ/epmnzv9bOvZckSdO0ql30/d3mj5/murcEjm/fwz8EOLmqvpjkB8BnkrwN+B5wbOt/LPCJJEvpttz3n+bzSZKkZlUBXysYX6WqugjYYYr2K4Cdp2i/HdhvOs8hSZKmtqqAf3qSW+i25B/RxmnTVVWPHmt1kiTpQVlpwFfVemuqEEmSNHOmcz94SZI0RxjwkiQNkAEvSdIAGfCSJA2QAS9J0gAZ8JIkDZABL0nSABnwkiQNkAEvSdIAGfCSJA2QAS9J0gAZ8JIkDZABL0nSABnwkiQNkAEvSdIAGfCSJA2QAS9J0gAZ8JIkDZABL0nSABnwkiQNkAEvSdIAGfCSJA2QAS9J0gAZ8JIkDZABL0nSABnwkiQNkAEvSdIAjS3gk2yd5OtJLk1ySZI3tvZNkpyZ5PL2+JjWniTvT7I0yUVJdhxXbZIkDd04t+DvBv66qn4H2AU4NMn2wOHAWVW1LXBWmwZ4MbBtGxYDR42xNkmSBm1sAV9V11bVBW38V8ClwAJgb+D41u14YJ82vjdwQnW+A2ycZMtx1SdJ0pCtke/gkywEdgDOBbaoqmuh+xAAbN66LQCu7i22rLVJkqRpGnvAJ3kk8HngsKq6ZWVdp2irKda3OMmSJEuWL18+U2VKkjQoYw34JOvThfuJVXVKa75uYtd7e7y+tS8Dtu4tvhVwzeR1VtUxVbWoqhbNnz9/fMVLkjSHjfMo+gDHApdW1T/3Zp0OHNTGDwJO67Uf2I6m3wW4eWJXviRJmp55Y1z3rsCfARcnubC1/S3wTuDkJAcDVwH7tXlnAHsCS4FbgVePsTZJkgZtbAFfVd9k6u/VAXafon8Bh46rHkmS1iVeyU6SpAEy4CVJGiADXpKkATLgJUkaIANekqQBMuAlSRogA16SpAEy4CVJGiADXpKkATLgJUkaIANekqQBMuAlSRogA16SpAEy4CVJGiADXpKkATLgJUkaIANekqQBMuAlSRogA16SpAEy4CVJGiADXpKkATLgJUkaIANekqQBMuAlSRogA16SpAEy4CVJGiADXpKkATLgJUkaIANekqQBMuAlSRqgsQV8ko8luT7J93ttmyQ5M8nl7fExrT1J3p9kaZKLkuw4rrokSVoXjHML/jjgDya1HQ6cVVXbAme1aYAXA9u2YTFw1BjrkiRp8MYW8FX1H8AvJzXvDRzfxo8H9um1n1Cd7wAbJ9lyXLVJkjR0a/o7+C2q6lqA9rh5a18AXN3rt6y1SZKkB2FtOcguU7TVlB2TxUmWJFmyfPnyMZclSdLctKYD/rqJXe/t8frWvgzYutdvK+CaqVZQVcdU1aKqWjR//vyxFitJ0ly1pgP+dOCgNn4QcFqv/cB2NP0uwM0Tu/IlSdL0zRvXipN8GtgN2CzJMuDvgXcCJyc5GLgK2K91PwPYE1gK3Aq8elx1SZK0LhhbwFfVASuYtfsUfQs4dFy1SJK0rllbDrKTJEkzyICXJGmADHhJkgbIgJckaYAMeEmSBsiAlyRpgAx4SZIGyICXJGmADHhJkgbIgJckaYAMeEmSBsiAlyRpgAx4SZIGyICXJGmADHhJkgbIgJckaYAMeEmSBsiAlyRpgAx4SZIGyICXJGmADHhJkgbIgJckaYAMeEmSBsiAlyRpgAx4SZIGyICXJGmADHhJkgbIgJckaYAMeEmSBmitCvgkf5Dkh0mWJjl8tuuRJGmuWmsCPsl6wAeBFwPbAwck2X52q5IkaW5aawIe2BlYWlVXVNWdwGeAvWe5JkmS5qS1KeAXAFf3ppe1NkmSNE2pqtmuAYAk+wG/X1WvbdN/BuxcVa+f1G8xsLhNbgf8cI0Wuvo2A34x20UMnO/x+Pkerxm+z+M3197jx1bV/FE6zht3JdOwDNi6N70VcM3kTlV1DHDMmipqpiVZUlWLZruOIfM9Hj/f4zXD93n8hvwer0276L8LbJvkcUkeCuwPnD7LNUmSNCetNVvwVXV3ktcBXwHWAz5WVZfMclmSJM1Ja03AA1TVGcAZs13HmM3ZrxfmEN/j8fM9XjN8n8dvsO/xWnOQnSRJmjlr03fwkiRphhjwY5Lkt5J8JsmPk/wgyRlJntTmvSnJ7Uk2mu0656okmya5sA0/T/KzNv7jJD9Jsknr95g2/djZrnkuSrJVktOSXN7e2/cleWiS3ZJ8cVLf45K8fLZqneuS3NP7nb4wycKp3metniS/bo8Lk1SS1/fm/UuSV81acTPMgB+DJAFOBc6uqidU1fbA3wJbtC4H0J018LJZKnHOq6obquoZVfUM4GjgyDb9BOAo4J2t6zuBY6rqp7NV61zVfo9PAb5QVdsCTwIeCbx9VgsbrtsmfqfbcOVsF7QOuB54Yztza3AM+PF4PnBXVR090VBVF1bVOUmeQPdP8q10Qa+ZdySwS5LDgOcA/zTL9cxVLwBur6qPA1TVPcCbgNcAG8xmYdIMWQ6cBRw024WMw1p1FP2APBU4fwXzDgA+DZwDbJdk86q6fo1Vtg6oqruS/Hfgy8CL2r0NNH1PYdLvcVXdkuQq4InAc5Nc2Ju9DeDu5AfvEb338ydV5R6+NeOdwJeSfGy2C5lpBvyatz/wsqq6N8kpwH50d9HTzHoxcC3dh60zZ7mWuSrAVKfZTLSfU1Uv+a/G5Lg1VNdQ3da+ctIaVFU/SXIe8MezXctMcxf9eFwCPHNyY5KnAdsCZya5ki7s3U0/w5I8A9gD2AV4U5ItZ7mkueoS4H6X8EzyaLpLSv94ViqSxuMdwJsZWCYO6sWsRb4GPCzJIRMNSXYC3gccUVUL2/DbwAKP8J457cCwo4DDquoq4N3Ae2a3qjnrLGCDJAcCJFmP7niG44BbZ7EuaUZV1WXAD4CXrKrvXGLAj0F1Vw96GbBHO7XoEuAIYDe6o+v7TqXbktfMOAS4qqomdst/CHhykufNYk1zUu/3eL8klwM/Am6nOyNEa87uSZb1hmfPdkED9Xa6m5wNhleykyRpgNyClyRpgAx4SZIGyICXJGmADHhJkgbIgJckaYAMeGkd0LtT2feTfDbJjFxLPsm3Z2I9kmaeAS+tGybuVPZU4E7gv/VnpjPt/wdV9bszVaCkmWXAS+uec4AntvthX5rkQ8AFwNZJDkhycdvSfxdAkr9I8o8TCyd5VZIPtPGJe2vvluTsJJ9LclmSE9tVBUmyU5JvJ/nPJOcleVSS9ZK8O8l3k1yU5M/X+LsgDZwBL61DksyjuxHPxa1pO+CEqtoBuAt4F91tYp8B7JRkH+BzwL691bwSOGmK1e8AHAZsDzwe2LXdZ/sk4I1V9XTghcBtwMHAzVW1E7ATcEiSx83ka5XWdQa8tG6YuBXpEuAq4NjW/tOq+k4b3wk4u6qWV9XdwInA71XVcuCKJLsk2ZTuQ8G3pngKnEpoAAABBUlEQVSO86pqWVXdC1wILGx9r62q70J3u9m27hcBB7aazgU2pbsRk6QZ4u1ipXXDA25F2vag/6bftJLlTwJeAVwGnFpTX+P6jt74PXT/X1Z2y9nXV9VXVl26pAfDLXhJE84Fnpdks3bnuAOAb7R5pwD7tLapds+vyGXAb7e7KdK+f58HfAX4iyTrt/YnJdlwhl6HJNyCl9RU1bVJ3gJ8nW4L+4yqOq3NuzHJD4Dtq+q8aazzziSvBD6Q5BF037+/EPgo3S78C9rBeMvpPkBImiHeTU6SpAFyF70kSQNkwEuSNEAGvCRJA2TAS5I0QAa8JEkDZMBLkjRABrwkSQNkwEuSNED/H2V99kNdoWvrAAAAAElFTkSuQmCC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png;base64,iVBORw0KGgoAAAANSUhEUgAAAfgAAAFRCAYAAACYO79ZAAAABHNCSVQICAgIfAhkiAAAAAlwSFlzAAALEgAACxIB0t1+/AAAADl0RVh0U29mdHdhcmUAbWF0cGxvdGxpYiB2ZXJzaW9uIDIuMi4yLCBodHRwOi8vbWF0cGxvdGxpYi5vcmcvhp/UCwAAIABJREFUeJzt3Xm4JXV95/H3RxoXUEGgIaQB2wUx6KOCDWLQiCImEgUkopAFVKQzCS6YZEbMmAmZUUejCS5REEUBRQUVhBjUIIpBHcEGCYigtIjQgtAii8oO3/mjfjcUl9vd59L39O1b/X49Tz2n6le/qvM95y6fU3VqSVUhSZKG5SGzXYAkSZp5BrwkSQNkwEuSNEAGvCRJA2TAS5I0QAa8JEkDZMBLkjRABry0BiQ5Ikm14bjZrkfS8BnwmlOSvKoXlP3hziQ/S/L5JLvNdp26T5Jz289o+zGs+5lJjk5ySZJbktyW5IokX0pycJJHzvRzzrQkh7UPgEckWTjb9Wg44pXsNJckeRXw8RG6vqGqPjDmckaWZBtgmzZ5XVVdPpv1rClJtgKuAi6vqu1mcL3zgPcCh66i68uq6gsz9bzjkORK4LFt8vlVdfbsVaMhmTfbBUir6bntcWvgCOBJbfrdSU6qqutXtnCSR1bVr8dYHwBVdRVd0K1r9gECnDLD6/0QcEhv+mvAccAyYFO634s/m+HnlOaWqnJwmDMD8CqgJoZJ857fnwfsM8UyZwM7AWcCtwA39pZ/FPB3wAXAr4DbgSuAjwDb9vr9fm99l01R48d689/e2o7otR23gtdzNvAU4DTgZuA3wBnAE6d4jo2AtwLfbX3voPsA8Vlgu0l9dwY+DVwN3AncCHwV2GvE9/z/9mo8eor5S3vz95g072utfade258C57Q67gZuAC6mC+hdRqjn2ZN+zketoN/GwNaT2n4P+DxwTe+9OAd4LfCQSX2v7D3Hbr32hSv5HezXtT3wduCn7edzGfCnvb5HTOo/eTii9VsAfLj9Lt4B3NZ+lmcC/zDbf5MOa+8w6wU4OExnYOUBv8Okf5CvmGKZZcCtvembWp/fAn60kn+2vwFe2Po+pP3Tnpj3zF4NDwNuau33Ak9o7f1/5set4PVcA/x6iue+pB8+wOOAn6yk1n16ff8SuGclfd8xwnu+ba//DcBDe/N26c27clKdm9IF+FW9tlevItQOH6Geo3v9bwY2HPF352/az2RFz/1vwLxe/yt783brtS/sLzfpOfrrW9Hv07On+J2YMuCB9bn/B6jJw+2z/TfpsPYOHmSnQWjf9f7vSc0XTtF1AfBLut27LwL+V2v/EF2QAVwHvIZu9/I3W9sGwIlJNqyqe+m2Nif8SW/8D+m2rgG+UVU/nsbL2BL4IfBHwGHAXa19e2CPXr8T6UIGuj0Nfwf8Ad0u6c/SBTpJngJ8gO4Dyb3AO9pr/nO6LVeAtyR5wcqKqu54gf9ok5u055rwx73xj7f3ZsJewHrAqb22P+qNHwHsDrwM+Cvgy3Rbp6vyzN74t6vqN6taIMnTgX+k+7oA4BN0P6vD6bbkAfYE3jTC849qAd3r2hv4fq/9De3xY3RfJfx80rzntuFjwNOBJ7R5F9G9V3sABwHvowt/aWqz/QnDwWE6A5O24FcyHLeCZe4FnjZpnY/h/lu5+/bmbcb9t/j3a+0LuW9r8Bralivd7t+JvivaHbui2u4Efrs370u9ea9vbU+Z9DpXuJsdeE+v35nAc3rDsb15nx7hfT+w1/+k1rYeXThVe/+2mbTMv7Z5z+u1ndhbz/7AZg/id+Dy3jo+OeIy/9xb5qJJ897dm3dJr/3KXvtuvfaF/Z/BpHX1fzZ/02t/Za/9/EnLTPk8bV5/78lX6T7srT/bf4cOc2NwC15Ds5wuTA9ZwfylVXXRpLZtuf8poxNb7VTVL+i2qic8ubVfSff9MnRb3i9I8mi6rUDodtN/fpq1X1ZV1/Smb+iNb9Ie+6ea3UG3W3lF+n1fSPdd88Twmt68p4xQ2+fojlkAeGmSR7V1btHavlrdgYRAd/Bim7+c3vtJdzzDPW3808DyJL9McnaSv0mywQi13NQb33SE/tB+bs03J83rTz8pSZgZX+uNT/WzHMVSumCHbm/HJcBtSX6Y5Lgku6xmjRowj6LXXDdxFP1ddGHyk6qqlfS/doq2B/sP/Vi6f7rQ7abfGnh4m/5UVY2yu7nvl5Om7+6NZ9LjTHrUqjpU1a1JPgMsBh4B7Av0d+1/dNIie9K9F5+sqolAp6rOTrKIbs/FTnRnPWwGPK8Nu9Lthl6Z84FFbfzZSTaoqltXscyo71u/X//3qP+/cv6I6+r/PKf6Wa5SVVWSl9Ltkv99ug9tj6d7354E/HGS362qJaOuU+sOt+A1p1XVN9twblVdsYpwh/v/057wI7rd7RN2nRhJsinQP3/7st74Kdz3Xfa+3H+r+NhVFv/gXNIbfxj37TH4L70t0Et7zZ+uqkwe6P4HPHXE5+6/ptdyXxDfQHfkf9++7fF+p8clSVVdWFWHVdWuVTUfeCLdwYUAe4+wFX98b3wjuu/WHyDJRu3YDLj/e7HrpK796R/2fodu7LVv1Rt/6Srqm67+7979/ie39+v2qvpwVe1bVU8GNgTe37qsD7x8huvRQLgFr3VeVd2Y5DTuC6wPJtmIbgvsr+m2WKHbQ3BGb7k7kpwIvA54NN132wAXVtUFY6r1kiTfoTt6HeCTSd5Ft1W7KfASul3f/0p3IOBhdKFxQJJfAV+kO/1va7oDuPalO0jvuBGe+7wk36f7QPCc3qxPVNXEgWokmfjgcQtw1qTVHJnkCcC/053qdTOwI91BjNBt3T6M7riHFdXx/5J8hPu+hjk0yXbtNfyMbhf4rnRbva+lO3PihPZeBHhako8DJ7fX8obe6vvvw4/ozswAeFv7WuJxk/rPhBvaegEOSnIv3Rb/RcAGSb5F93XPxXR7oDbgvj0YcN9eI+n+ZvsgAAeH6Qys5DS5EZc5ewV9RjlNbo8plnvGFH1fN0W/I3rzjxulNrqw+a9Tpnrtj6c7531FtfZPkzuUlZ8mV8CrpvH+HzbF8k+d1OcPW/uJUyx/9CpqOW3EOuYBH1zFuia/F6OcJrd+r/+uK+h38Yp+Byf1W9hr363XfuWkZd6xgud5Dt3v5cpe313AzrP9d+mwdg7uopeAqvo53VbR39OdXncr3VHtV9Ltmt6hqs6cYrkL6S6MM+F2uiPFx1nrFcDTWq0X0O3evpNuS/UUerujq+qDdFv7J9J9KLiTbsv6h3Sn1B3I9K4y90nuO60M4Lyq+v6kPlPunm8+Tfd9/cV0W6730H14+h7dKYuvHKWIqrq7qg6l+5kdQ/eaf0134OGVdKfcHUJvD0JVvYfuYkin0B39fzfdHoRv0Z06+NKquqvX/1t0ewF+SBekVwH/B9hvlBqn4W10F7K5ngd+hXQT3R6Wf2/Pf1ur+5r2Op5bVefNcD0aCK9FL2nGJJk4dW5DYH6NcI66pPHwO3hJM2lTul3nVxnu0uxyC16SpAHyO3hJkgbIgJckaYDG9h18Oy/1pF7T4+mOkj2htS+kO9r1FdWdhxy6myfsSXcE86tqFecSb7bZZrVw4cIZr12SpLXR+eef/4vqLhC1SmvkO/h2ZO3PgGfRnZf7y6p6Z5LDgcdU1ZuT7Am8ni7gnwW8r6qetbL1Llq0qJYs8QqNkqR1Q5Lzq2rRqnuuuV30uwM/rqqf0t06ceJSk8fT3ZKT1n5Cdb4DbJxkyzVUnyRJg7KmAn5/ugtcAGxRVdcCtMfNW/sCuktXTljW2iRJ0jSNPeCTPBTYi+6qWSvtOkXbA74/SLI4yZIkS5YvXz4TJUqSNDhrYgv+xcAFVXVdm75uYtd7e7y+tS+juwHGhK3oLsd4P1V1TFUtqqpF8+ePetdGSZLWLWsi4A/gvt3zAKfTXd+Z9nhar/3AdHYBbp7YlS9JkqZnrJeqbfd13oPuRg4T3gmcnORgupsnTNy44Qy6I+iX0p0m9+px1iZJ0pCNNeCr6la6a1P3226gO6p+ct+iO4VOkiStJq9kJ0nSABnwkiQNkAEvSdIAGfCSJA3QWA+yWxvstNcrZ7uEtdZ3Tz9p1Z0kSXOSW/CSJA2QAS9J0gAZ8JIkDZABL0nSABnwkiQNkAEvSdIAGfCSJA2QAS9J0gAZ8JIkDZABL0nSABnwkiQNkAEvSdIAGfCSJA2QAS9J0gAZ8JIkDdDg7wev8dv5L/7nbJewVjvvqLfPdgmS1kFuwUuSNEAGvCRJA2TAS5I0QAa8JEkDZMBLkjRABrwkSQNkwEuSNEAGvCRJAzTWgE+ycZLPJbksyaVJnp1kkyRnJrm8PT6m9U2S9ydZmuSiJDuOszZJkoZs3Fvw7wO+XFVPBp4OXAocDpxVVdsCZ7VpgBcD27ZhMXDUmGuTJGmwxhbwSR4N/B5wLEBV3VlVNwF7A8e3bscD+7TxvYETqvMdYOMkW46rPkmShmycW/CPB5YDH0/yvSQfTbIhsEVVXQvQHjdv/RcAV/eWX9baJEnSNI0z4OcBOwJHVdUOwG+4b3f8VDJFWz2gU7I4yZIkS5YvXz4zlUqSNDDjDPhlwLKqOrdNf44u8K+b2PXeHq/v9d+6t/xWwDWTV1pVx1TVoqpaNH/+/LEVL0nSXDa2gK+qnwNXJ9muNe0O/AA4HTiotR0EnNbGTwcObEfT7wLcPLErX5IkTc+47wf/euDEJA8FrgBeTfeh4uQkBwNXAfu1vmcAewJLgVtbX0mS9CCMNeCr6kJg0RSzdp+ibwGHjrMeSZLWFV7JTpKkATLgJUkaIANekqQBMuAlSRogA16SpAEy4CVJGiADXpKkATLgJUkaIANekqQBMuAlSRogA16SpAEy4CVJGiADXpKkATLgJUkaIANekqQBMuAlSRogA16SpAGaN9sFSBrNs972sdkuYa117ltfM9slSGsdt+AlSRogA16SpAEy4CVJGiADXpKkATLgJUkaIANekqQBMuAlSRogA16SpAEy4CVJGiADXpKkATLgJUkaIANekqQBGmvAJ7kyycVJLkyypLVtkuTMJJe3x8e09iR5f5KlSS5KsuM4a5MkacjWxBb886vqGVW1qE0fDpxVVdsCZ7VpgBcD27ZhMXDUGqhNkqRBmo1d9HsDx7fx44F9eu0nVOc7wMZJtpyF+iRJmvPGHfAF/HuS85Msbm1bVNW1AO1x89a+ALi6t+yy1nY/SRYnWZJkyfLly8dYuiRJc9e8Ma9/16q6JsnmwJlJLltJ30zRVg9oqDoGOAZg0aJFD5gvSZLGvAVfVde0x+uBU4Gdgesmdr23x+tb92XA1r3FtwKuGWd9kiQN1dgCPsmGSR41MQ68CPg+cDpwUOt2EHBaGz8dOLAdTb8LcPPErnxJkjQ949xFvwVwapKJ5/lUVX05yXeBk5McDFwF7Nf6nwHsCSwFbgVePcbaJEkatLEFfFVdATx9ivYbgN2naC/g0HHVI0nSusQr2UmSNEAGvCRJA2TAS5I0QAa8JEkDZMBLkjRA476SnSTNGQcfc/psl7DWOnbxXrNdgqbJLXhJkgbIgJckaYAMeEmSBsiAlyRpgAx4SZIGyICXJGmADHhJkgbIgJckaYAMeEmSBsiAlyRpgAx4SZIGyICXJGmADHhJkgbIgJckaYAMeEmSBsiAlyRpgAx4SZIGyICXJGmADHhJkgZopIBP8tRxFyJJkmbOqFvwRyc5L8lfJtl4rBVJkqTVNlLAV9VzgD8BtgaWJPlUkj3GWpkkSXrQRv4OvqouB94KvBl4HvD+JJcl2XdcxUmSpAdn1O/gn5bkSOBS4AXAS6vqd9r4katYdr0k30vyxTb9uCTnJrk8yUlJHtraH9aml7b5C1fjdUmStE4bdQv+X4ALgKdX1aFVdQFAVV1Dt1W/Mm+k+2Aw4V3AkVW1LXAjcHBrPxi4saqeSPeh4V0j1iZJkiYZNeD3BD5VVbcBJHlIkg0AquoTK1ooyVbAHwIfbdOh2+r/XOtyPLBPG9+7TdPm7976S5KkaRo14L8KPKI3vUFrW5X3Av8DuLdNbwrcVFV3t+llwII2vgC4GqDNv7n1lyRJ0zRqwD+8qn49MdHGN1jZAkleAlxfVef3m6foWiPM6693cZIlSZYsX7581ZVLkrQOGjXgf5Nkx4mJJM8EblvFMrsCeyW5EvgM3a759wIbJ5nX+mwFXNPGl9GdhkebvxHwy8krrapjqmpRVS2aP3/+iOVLkrRuGTXgDwM+m+ScJOcAJwGvW9kCVfWWqtqqqhYC+wNfq6o/Ab4OvLx1Owg4rY2f3qZp879WVQ/YgpckSas2b9VdoKq+m+TJwHZ0u9Ivq6q7HuRzvhn4TJK3Ad8Djm3txwKfSLKUbst9/we5fkmS1nkjBXyzE7CwLbNDEqrqhFEWrKqzgbPb+BXAzlP0uR3Ybxr1SJKkFRgp4JN8AngCcCFwT2suYKSAlyRJa9aoW/CLgO39TlySpLlh1IPsvg/81jgLkSRJM2fULfjNgB8kOQ+4Y6KxqvYaS1WSpEE68gvfnu0S1mpv2ud3Z2xdowb8ETP2jJIkaexGPU3uG0keC2xbVV9t16Ffb7ylSZKkB2vU28UeQncDmA+3pgXAF8ZVlCRJWj2jHmR3KN2lZ28BqKrLgc3HVZQkSVo9owb8HVV158REu1a8p8xJkrSWGjXgv5Hkb4FHJNkD+Czwr+MrS5IkrY5RA/5wYDlwMfDnwBnAW8dVlCRJWj2jHkV/L/CRNkiSpLXcqNei/wlTfOdeVY+f8YokSdJqm8616Cc8nO6ub5vMfDmSJGkmjPQdfFXd0Bt+VlXvBV4w5tokSdKDNOou+h17kw+h26J/1FgqkiRJq23UXfT/1Bu/G7gSeMWMVyNJkmbEqEfRP3/chUiSpJkz6i76v1rZ/Kr655kpR5IkzYTpHEW/E3B6m34p8B/A1eMoSpIkrZ5RA34zYMeq+hVAkiOAz1bVa8dVmCRJevBGvVTtNsCdvek7gYUzXo0kSZoRo27BfwI4L8mpdFe0exlwwtiqkiRJq2XUo+jfnuRLwHNb06ur6nvjK0uSJK2OUXfRA2wA3FJV7wOWJXncmGqSJEmraaSAT/L3wJuBt7Sm9YFPjqsoSZK0ekbdgn8ZsBfwG4CqugYvVStJ0lpr1IC/s6qKdsvYJBuOryRJkrS6Rg34k5N8GNg4ySHAV4GPjK8sSZK0Oka9Xex7gM8Bnwe2A/5XVX1gZcskeXiS85L8Z5JLkvxDa39cknOTXJ7kpCQPbe0Pa9NL2/yFq/PCJElal63yNLkk6wFfqaoXAmdOY913AC+oql8nWR/4ZjvV7q+AI6vqM0mOBg4GjmqPN1bVE5PsD7wLeOU0X48kSWKELfiquge4NclG01lxdX7dJtdvQwEvoNsbAHA8sE8b37tN0+bvniTTeU5JktQZ9Up2twMXJzmTdiQ9QFW9YWULta3/84EnAh8EfgzcVFV3ty7LgAVtfAHt5jVVdXeSm4FNgV+MWKMkSWpGDfh/a8O0tK3/ZyTZGDgV+J2purXHqbbWa3JDksXAYoBtttlmuiVJkrROWGnAJ9mmqq6qquNX1m9VquqmJGcDu9AdiT+vbcVvBVzTui0Dtqa7St48YCPgl1Os6xjgGIBFixY94AOAJEla9XfwX5gYSfL56aw4yfy25U6SRwAvBC4Fvg68vHU7CDitjZ/epmnzv9bOvZckSdO0ql30/d3mj5/murcEjm/fwz8EOLmqvpjkB8BnkrwN+B5wbOt/LPCJJEvpttz3n+bzSZKkZlUBXysYX6WqugjYYYr2K4Cdp2i/HdhvOs8hSZKmtqqAf3qSW+i25B/RxmnTVVWPHmt1kiTpQVlpwFfVemuqEEmSNHOmcz94SZI0RxjwkiQNkAEvSdIAGfCSJA2QAS9J0gAZ8JIkDZABL0nSABnwkiQNkAEvSdIAGfCSJA2QAS9J0gAZ8JIkDZABL0nSABnwkiQNkAEvSdIAGfCSJA2QAS9J0gAZ8JIkDZABL0nSABnwkiQNkAEvSdIAGfCSJA2QAS9J0gAZ8JIkDZABL0nSABnwkiQNkAEvSdIAjS3gk2yd5OtJLk1ySZI3tvZNkpyZ5PL2+JjWniTvT7I0yUVJdhxXbZIkDd04t+DvBv66qn4H2AU4NMn2wOHAWVW1LXBWmwZ4MbBtGxYDR42xNkmSBm1sAV9V11bVBW38V8ClwAJgb+D41u14YJ82vjdwQnW+A2ycZMtx1SdJ0pCtke/gkywEdgDOBbaoqmuh+xAAbN66LQCu7i22rLVJkqRpGnvAJ3kk8HngsKq6ZWVdp2irKda3OMmSJEuWL18+U2VKkjQoYw34JOvThfuJVXVKa75uYtd7e7y+tS8Dtu4tvhVwzeR1VtUxVbWoqhbNnz9/fMVLkjSHjfMo+gDHApdW1T/3Zp0OHNTGDwJO67Uf2I6m3wW4eWJXviRJmp55Y1z3rsCfARcnubC1/S3wTuDkJAcDVwH7tXlnAHsCS4FbgVePsTZJkgZtbAFfVd9k6u/VAXafon8Bh46rHkmS1iVeyU6SpAEy4CVJGiADXpKkATLgJUkaIANekqQBMuAlSRogA16SpAEy4CVJGiADXpKkATLgJUkaIANekqQBMuAlSRogA16SpAEy4CVJGiADXpKkATLgJUkaIANekqQBMuAlSRogA16SpAEy4CVJGiADXpKkATLgJUkaIANekqQBMuAlSRogA16SpAEy4CVJGiADXpKkATLgJUkaIANekqQBMuAlSRqgsQV8ko8luT7J93ttmyQ5M8nl7fExrT1J3p9kaZKLkuw4rrokSVoXjHML/jjgDya1HQ6cVVXbAme1aYAXA9u2YTFw1BjrkiRp8MYW8FX1H8AvJzXvDRzfxo8H9um1n1Cd7wAbJ9lyXLVJkjR0a/o7+C2q6lqA9rh5a18AXN3rt6y1SZKkB2FtOcguU7TVlB2TxUmWJFmyfPnyMZclSdLctKYD/rqJXe/t8frWvgzYutdvK+CaqVZQVcdU1aKqWjR//vyxFitJ0ly1pgP+dOCgNn4QcFqv/cB2NP0uwM0Tu/IlSdL0zRvXipN8GtgN2CzJMuDvgXcCJyc5GLgK2K91PwPYE1gK3Aq8elx1SZK0LhhbwFfVASuYtfsUfQs4dFy1SJK0rllbDrKTJEkzyICXJGmADHhJkgbIgJckaYAMeEmSBsiAlyRpgAx4SZIGyICXJGmADHhJkgbIgJckaYAMeEmSBsiAlyRpgAx4SZIGyICXJGmADHhJkgbIgJckaYAMeEmSBsiAlyRpgAx4SZIGyICXJGmADHhJkgbIgJckaYAMeEmSBsiAlyRpgAx4SZIGyICXJGmADHhJkgbIgJckaYAMeEmSBmitCvgkf5Dkh0mWJjl8tuuRJGmuWmsCPsl6wAeBFwPbAwck2X52q5IkaW5aawIe2BlYWlVXVNWdwGeAvWe5JkmS5qS1KeAXAFf3ppe1NkmSNE2pqtmuAYAk+wG/X1WvbdN/BuxcVa+f1G8xsLhNbgf8cI0Wuvo2A34x20UMnO/x+Pkerxm+z+M3197jx1bV/FE6zht3JdOwDNi6N70VcM3kTlV1DHDMmipqpiVZUlWLZruOIfM9Hj/f4zXD93n8hvwer0276L8LbJvkcUkeCuwPnD7LNUmSNCetNVvwVXV3ktcBXwHWAz5WVZfMclmSJM1Ja03AA1TVGcAZs13HmM3ZrxfmEN/j8fM9XjN8n8dvsO/xWnOQnSRJmjlr03fwkiRphhjwY5Lkt5J8JsmPk/wgyRlJntTmvSnJ7Uk2mu0656okmya5sA0/T/KzNv7jJD9Jsknr95g2/djZrnkuSrJVktOSXN7e2/cleWiS3ZJ8cVLf45K8fLZqneuS3NP7nb4wycKp3metniS/bo8Lk1SS1/fm/UuSV81acTPMgB+DJAFOBc6uqidU1fbA3wJbtC4H0J018LJZKnHOq6obquoZVfUM4GjgyDb9BOAo4J2t6zuBY6rqp7NV61zVfo9PAb5QVdsCTwIeCbx9VgsbrtsmfqfbcOVsF7QOuB54Yztza3AM+PF4PnBXVR090VBVF1bVOUmeQPdP8q10Qa+ZdySwS5LDgOcA/zTL9cxVLwBur6qPA1TVPcCbgNcAG8xmYdIMWQ6cBRw024WMw1p1FP2APBU4fwXzDgA+DZwDbJdk86q6fo1Vtg6oqruS/Hfgy8CL2r0NNH1PYdLvcVXdkuQq4InAc5Nc2Ju9DeDu5AfvEb338ydV5R6+NeOdwJeSfGy2C5lpBvyatz/wsqq6N8kpwH50d9HTzHoxcC3dh60zZ7mWuSrAVKfZTLSfU1Uv+a/G5Lg1VNdQ3da+ctIaVFU/SXIe8MezXctMcxf9eFwCPHNyY5KnAdsCZya5ki7s3U0/w5I8A9gD2AV4U5ItZ7mkueoS4H6X8EzyaLpLSv94ViqSxuMdwJsZWCYO6sWsRb4GPCzJIRMNSXYC3gccUVUL2/DbwAKP8J457cCwo4DDquoq4N3Ae2a3qjnrLGCDJAcCJFmP7niG44BbZ7EuaUZV1WXAD4CXrKrvXGLAj0F1Vw96GbBHO7XoEuAIYDe6o+v7TqXbktfMOAS4qqomdst/CHhykufNYk1zUu/3eL8klwM/Am6nOyNEa87uSZb1hmfPdkED9Xa6m5wNhleykyRpgNyClyRpgAx4SZIGyICXJGmADHhJkgbIgJckaYAMeGkd0LtT2feTfDbJjFxLPsm3Z2I9kmaeAS+tGybuVPZU4E7gv/VnpjPt/wdV9bszVaCkmWXAS+uec4AntvthX5rkQ8AFwNZJDkhycdvSfxdAkr9I8o8TCyd5VZIPtPGJe2vvluTsJJ9LclmSE9tVBUmyU5JvJ/nPJOcleVSS9ZK8O8l3k1yU5M/X+LsgDZwBL61DksyjuxHPxa1pO+CEqtoBuAt4F91tYp8B7JRkH+BzwL691bwSOGmK1e8AHAZsDzwe2LXdZ/sk4I1V9XTghcBtwMHAzVW1E7ATcEiSx83ka5XWdQa8tG6YuBXpEuAq4NjW/tOq+k4b3wk4u6qWV9XdwInA71XVcuCKJLsk2ZTuQ8G3pngKnEpoAAABBUlEQVSO86pqWVXdC1wILGx9r62q70J3u9m27hcBB7aazgU2pbsRk6QZ4u1ipXXDA25F2vag/6bftJLlTwJeAVwGnFpTX+P6jt74PXT/X1Z2y9nXV9VXVl26pAfDLXhJE84Fnpdks3bnuAOAb7R5pwD7tLapds+vyGXAb7e7KdK+f58HfAX4iyTrt/YnJdlwhl6HJNyCl9RU1bVJ3gJ8nW4L+4yqOq3NuzHJD4Dtq+q8aazzziSvBD6Q5BF037+/EPgo3S78C9rBeMvpPkBImiHeTU6SpAFyF70kSQNkwEuSNEAGvCRJA2TAS5I0QAa8JEkDZMBLkjRABrwkSQNkwEuSNED/H2V99kNdoWvrAAAAAElFTkSuQmCC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57150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Cincinnati </a:t>
            </a:r>
            <a:r>
              <a:rPr lang="en-US" sz="1800" dirty="0"/>
              <a:t>has largest number of food chains followed by Las Vegas, </a:t>
            </a:r>
            <a:r>
              <a:rPr lang="en-US" sz="1800" dirty="0" smtClean="0"/>
              <a:t>Houston and Miami</a:t>
            </a: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371601"/>
            <a:ext cx="7404100" cy="3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Distribution of top 3 restaurants in top 4 cities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5029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Miami has Burger King at top followed by McDonalds and Taco Bell.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Cincinnati has Taco Bell at second followed by Burger King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Las Vegas has Burger King and Taco Bell at same frequency.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5438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168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EDA of Restaurant chains in USA</vt:lpstr>
      <vt:lpstr>Which US provinces has high Frequency of food chains</vt:lpstr>
      <vt:lpstr>Which Restaurants has high frequency of food chains</vt:lpstr>
      <vt:lpstr>Distribution of top 3 restaurants in top 4 province</vt:lpstr>
      <vt:lpstr>Which US provinces has high Frequency of food chains</vt:lpstr>
      <vt:lpstr>Distribution of top 3 restaurants in top 4 cities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sony</cp:lastModifiedBy>
  <cp:revision>7</cp:revision>
  <dcterms:created xsi:type="dcterms:W3CDTF">2019-05-05T07:57:52Z</dcterms:created>
  <dcterms:modified xsi:type="dcterms:W3CDTF">2019-05-05T09:13:28Z</dcterms:modified>
</cp:coreProperties>
</file>