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Tahoma Bold" charset="1" panose="020B0804030504040204"/>
      <p:regular r:id="rId13"/>
    </p:embeddedFont>
    <p:embeddedFont>
      <p:font typeface="Calibri (MS) Bold" charset="1" panose="020F0702030404030204"/>
      <p:regular r:id="rId14"/>
    </p:embeddedFont>
    <p:embeddedFont>
      <p:font typeface="Calibri (MS)" charset="1" panose="020F0502020204030204"/>
      <p:regular r:id="rId15"/>
    </p:embeddedFont>
    <p:embeddedFont>
      <p:font typeface="IBM Plex Sans" charset="1" panose="020B0503050203000203"/>
      <p:regular r:id="rId16"/>
    </p:embeddedFont>
    <p:embeddedFont>
      <p:font typeface="Montserrat Bold" charset="1" panose="00000600000000000000"/>
      <p:regular r:id="rId17"/>
    </p:embeddedFont>
    <p:embeddedFont>
      <p:font typeface="IBM Plex Sans Italics" charset="1" panose="020B05030502030002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15.png" Type="http://schemas.openxmlformats.org/officeDocument/2006/relationships/image"/><Relationship Id="rId14" Target="../media/image16.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jpe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11" Target="../media/image37.png" Type="http://schemas.openxmlformats.org/officeDocument/2006/relationships/image"/><Relationship Id="rId12" Target="../media/image38.jpeg" Type="http://schemas.openxmlformats.org/officeDocument/2006/relationships/image"/><Relationship Id="rId13" Target="../media/image39.png" Type="http://schemas.openxmlformats.org/officeDocument/2006/relationships/image"/><Relationship Id="rId14" Target="../media/image40.svg" Type="http://schemas.openxmlformats.org/officeDocument/2006/relationships/image"/><Relationship Id="rId15" Target="../media/image41.png" Type="http://schemas.openxmlformats.org/officeDocument/2006/relationships/image"/><Relationship Id="rId16" Target="../media/image42.jpeg" Type="http://schemas.openxmlformats.org/officeDocument/2006/relationships/image"/><Relationship Id="rId17" Target="../media/image43.png" Type="http://schemas.openxmlformats.org/officeDocument/2006/relationships/image"/><Relationship Id="rId18" Target="../media/image44.sv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png" Type="http://schemas.openxmlformats.org/officeDocument/2006/relationships/image"/><Relationship Id="rId12" Target="../media/image55.svg" Type="http://schemas.openxmlformats.org/officeDocument/2006/relationships/image"/><Relationship Id="rId13" Target="../media/image56.png" Type="http://schemas.openxmlformats.org/officeDocument/2006/relationships/image"/><Relationship Id="rId14" Target="../media/image57.svg" Type="http://schemas.openxmlformats.org/officeDocument/2006/relationships/image"/><Relationship Id="rId15" Target="../media/image58.png" Type="http://schemas.openxmlformats.org/officeDocument/2006/relationships/image"/><Relationship Id="rId16" Target="../media/image59.svg" Type="http://schemas.openxmlformats.org/officeDocument/2006/relationships/image"/><Relationship Id="rId17" Target="https://bit.ly/40Hr2Si" TargetMode="External" Type="http://schemas.openxmlformats.org/officeDocument/2006/relationships/hyperlink"/><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pn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8.svg" Type="http://schemas.openxmlformats.org/officeDocument/2006/relationships/image"/><Relationship Id="rId11" Target="../media/image69.png" Type="http://schemas.openxmlformats.org/officeDocument/2006/relationships/image"/><Relationship Id="rId12" Target="../media/image70.svg" Type="http://schemas.openxmlformats.org/officeDocument/2006/relationships/image"/><Relationship Id="rId13" Target="../media/image71.png" Type="http://schemas.openxmlformats.org/officeDocument/2006/relationships/image"/><Relationship Id="rId14" Target="../media/image72.png" Type="http://schemas.openxmlformats.org/officeDocument/2006/relationships/image"/><Relationship Id="rId15" Target="../media/image73.png" Type="http://schemas.openxmlformats.org/officeDocument/2006/relationships/image"/><Relationship Id="rId16" Target="../media/image74.svg" Type="http://schemas.openxmlformats.org/officeDocument/2006/relationships/image"/><Relationship Id="rId17" Target="../media/image19.png" Type="http://schemas.openxmlformats.org/officeDocument/2006/relationships/image"/><Relationship Id="rId18" Target="../media/image75.png" Type="http://schemas.openxmlformats.org/officeDocument/2006/relationships/image"/><Relationship Id="rId19" Target="../media/image76.png" Type="http://schemas.openxmlformats.org/officeDocument/2006/relationships/image"/><Relationship Id="rId2" Target="../media/image60.png" Type="http://schemas.openxmlformats.org/officeDocument/2006/relationships/image"/><Relationship Id="rId20" Target="../media/image77.png" Type="http://schemas.openxmlformats.org/officeDocument/2006/relationships/image"/><Relationship Id="rId21" Target="../media/image78.png" Type="http://schemas.openxmlformats.org/officeDocument/2006/relationships/image"/><Relationship Id="rId22" Target="../media/image79.png" Type="http://schemas.openxmlformats.org/officeDocument/2006/relationships/image"/><Relationship Id="rId23" Target="../media/image28.png" Type="http://schemas.openxmlformats.org/officeDocument/2006/relationships/image"/><Relationship Id="rId24" Target="../media/image80.svg" Type="http://schemas.openxmlformats.org/officeDocument/2006/relationships/image"/><Relationship Id="rId25" Target="../media/image81.png" Type="http://schemas.openxmlformats.org/officeDocument/2006/relationships/image"/><Relationship Id="rId26" Target="../media/image82.svg" Type="http://schemas.openxmlformats.org/officeDocument/2006/relationships/image"/><Relationship Id="rId27" Target="../media/image83.png" Type="http://schemas.openxmlformats.org/officeDocument/2006/relationships/image"/><Relationship Id="rId28" Target="../media/image84.svg" Type="http://schemas.openxmlformats.org/officeDocument/2006/relationships/image"/><Relationship Id="rId29" Target="../media/image85.png" Type="http://schemas.openxmlformats.org/officeDocument/2006/relationships/image"/><Relationship Id="rId3" Target="../media/image61.svg" Type="http://schemas.openxmlformats.org/officeDocument/2006/relationships/image"/><Relationship Id="rId30" Target="../media/image86.svg" Type="http://schemas.openxmlformats.org/officeDocument/2006/relationships/image"/><Relationship Id="rId31" Target="../media/image87.png" Type="http://schemas.openxmlformats.org/officeDocument/2006/relationships/image"/><Relationship Id="rId32" Target="../media/image88.svg" Type="http://schemas.openxmlformats.org/officeDocument/2006/relationships/image"/><Relationship Id="rId33" Target="../media/image89.png" Type="http://schemas.openxmlformats.org/officeDocument/2006/relationships/image"/><Relationship Id="rId34" Target="../media/image90.svg" Type="http://schemas.openxmlformats.org/officeDocument/2006/relationships/image"/><Relationship Id="rId35" Target="../media/image91.png" Type="http://schemas.openxmlformats.org/officeDocument/2006/relationships/image"/><Relationship Id="rId36" Target="../media/image92.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64.png" Type="http://schemas.openxmlformats.org/officeDocument/2006/relationships/image"/><Relationship Id="rId7" Target="../media/image65.svg" Type="http://schemas.openxmlformats.org/officeDocument/2006/relationships/image"/><Relationship Id="rId8" Target="../media/image66.png" Type="http://schemas.openxmlformats.org/officeDocument/2006/relationships/image"/><Relationship Id="rId9" Target="../media/image6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7.png" Type="http://schemas.openxmlformats.org/officeDocument/2006/relationships/image"/><Relationship Id="rId11" Target="../media/image98.svg" Type="http://schemas.openxmlformats.org/officeDocument/2006/relationships/image"/><Relationship Id="rId12" Target="../media/image99.png" Type="http://schemas.openxmlformats.org/officeDocument/2006/relationships/image"/><Relationship Id="rId13" Target="../media/image100.svg" Type="http://schemas.openxmlformats.org/officeDocument/2006/relationships/image"/><Relationship Id="rId14" Target="https://aws.amazon.com/whitepapers" TargetMode="External" Type="http://schemas.openxmlformats.org/officeDocument/2006/relationships/hyperlink"/><Relationship Id="rId15" Target="https://aws.amazon.com/whitepapers" TargetMode="External" Type="http://schemas.openxmlformats.org/officeDocument/2006/relationships/hyperlink"/><Relationship Id="rId16" Target="https://www.researchgate.net/" TargetMode="External" Type="http://schemas.openxmlformats.org/officeDocument/2006/relationships/hyperlink"/><Relationship Id="rId17" Target="https://www.researchgate.net/" TargetMode="External" Type="http://schemas.openxmlformats.org/officeDocument/2006/relationships/hyperlink"/><Relationship Id="rId2" Target="../media/image4.png" Type="http://schemas.openxmlformats.org/officeDocument/2006/relationships/image"/><Relationship Id="rId3" Target="../media/image5.svg" Type="http://schemas.openxmlformats.org/officeDocument/2006/relationships/image"/><Relationship Id="rId4" Target="../media/image93.png" Type="http://schemas.openxmlformats.org/officeDocument/2006/relationships/image"/><Relationship Id="rId5" Target="../media/image94.svg" Type="http://schemas.openxmlformats.org/officeDocument/2006/relationships/image"/><Relationship Id="rId6" Target="../media/image95.png" Type="http://schemas.openxmlformats.org/officeDocument/2006/relationships/image"/><Relationship Id="rId7" Target="../media/image96.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6800" y="2645664"/>
            <a:ext cx="9906000" cy="5492496"/>
          </a:xfrm>
          <a:custGeom>
            <a:avLst/>
            <a:gdLst/>
            <a:ahLst/>
            <a:cxnLst/>
            <a:rect r="r" b="b" t="t" l="l"/>
            <a:pathLst>
              <a:path h="5492496" w="9906000">
                <a:moveTo>
                  <a:pt x="0" y="0"/>
                </a:moveTo>
                <a:lnTo>
                  <a:pt x="9906000" y="0"/>
                </a:lnTo>
                <a:lnTo>
                  <a:pt x="9906000" y="5492496"/>
                </a:lnTo>
                <a:lnTo>
                  <a:pt x="0" y="5492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597640" y="2508504"/>
            <a:ext cx="5987034" cy="6067806"/>
          </a:xfrm>
          <a:custGeom>
            <a:avLst/>
            <a:gdLst/>
            <a:ahLst/>
            <a:cxnLst/>
            <a:rect r="r" b="b" t="t" l="l"/>
            <a:pathLst>
              <a:path h="6067806" w="5987034">
                <a:moveTo>
                  <a:pt x="0" y="0"/>
                </a:moveTo>
                <a:lnTo>
                  <a:pt x="5987034" y="0"/>
                </a:lnTo>
                <a:lnTo>
                  <a:pt x="5987034" y="6067806"/>
                </a:lnTo>
                <a:lnTo>
                  <a:pt x="0" y="6067806"/>
                </a:lnTo>
                <a:lnTo>
                  <a:pt x="0" y="0"/>
                </a:lnTo>
                <a:close/>
              </a:path>
            </a:pathLst>
          </a:custGeom>
          <a:blipFill>
            <a:blip r:embed="rId4"/>
            <a:stretch>
              <a:fillRect l="0" t="0" r="0" b="0"/>
            </a:stretch>
          </a:blipFill>
        </p:spPr>
      </p:sp>
      <p:sp>
        <p:nvSpPr>
          <p:cNvPr name="TextBox 4" id="4"/>
          <p:cNvSpPr txBox="true"/>
          <p:nvPr/>
        </p:nvSpPr>
        <p:spPr>
          <a:xfrm rot="0">
            <a:off x="2890142" y="411309"/>
            <a:ext cx="12729677" cy="1710928"/>
          </a:xfrm>
          <a:prstGeom prst="rect">
            <a:avLst/>
          </a:prstGeom>
        </p:spPr>
        <p:txBody>
          <a:bodyPr anchor="t" rtlCol="false" tIns="0" lIns="0" bIns="0" rIns="0">
            <a:spAutoFit/>
          </a:bodyPr>
          <a:lstStyle/>
          <a:p>
            <a:pPr algn="ctr">
              <a:lnSpc>
                <a:spcPts val="7563"/>
              </a:lnSpc>
            </a:pPr>
            <a:r>
              <a:rPr lang="en-US" b="true" sz="5402" spc="151">
                <a:solidFill>
                  <a:srgbClr val="1F497D"/>
                </a:solidFill>
                <a:latin typeface="Tahoma Bold"/>
                <a:ea typeface="Tahoma Bold"/>
                <a:cs typeface="Tahoma Bold"/>
                <a:sym typeface="Tahoma Bold"/>
              </a:rPr>
              <a:t>i-Hack: India's Premier Hackathon E-Summit'25</a:t>
            </a:r>
          </a:p>
        </p:txBody>
      </p:sp>
      <p:sp>
        <p:nvSpPr>
          <p:cNvPr name="TextBox 5" id="5"/>
          <p:cNvSpPr txBox="true"/>
          <p:nvPr/>
        </p:nvSpPr>
        <p:spPr>
          <a:xfrm rot="0">
            <a:off x="1078992" y="2846918"/>
            <a:ext cx="9305373" cy="3382928"/>
          </a:xfrm>
          <a:prstGeom prst="rect">
            <a:avLst/>
          </a:prstGeom>
        </p:spPr>
        <p:txBody>
          <a:bodyPr anchor="t" rtlCol="false" tIns="0" lIns="0" bIns="0" rIns="0">
            <a:spAutoFit/>
          </a:bodyPr>
          <a:lstStyle/>
          <a:p>
            <a:pPr algn="l">
              <a:lnSpc>
                <a:spcPts val="3841"/>
              </a:lnSpc>
            </a:pPr>
            <a:r>
              <a:rPr lang="en-US" b="true" sz="3204">
                <a:solidFill>
                  <a:srgbClr val="000000"/>
                </a:solidFill>
                <a:latin typeface="Calibri (MS) Bold"/>
                <a:ea typeface="Calibri (MS) Bold"/>
                <a:cs typeface="Calibri (MS) Bold"/>
                <a:sym typeface="Calibri (MS) Bold"/>
              </a:rPr>
              <a:t>Problem Statement : </a:t>
            </a:r>
            <a:r>
              <a:rPr lang="en-US" sz="3204">
                <a:solidFill>
                  <a:srgbClr val="000000"/>
                </a:solidFill>
                <a:latin typeface="Calibri (MS)"/>
                <a:ea typeface="Calibri (MS)"/>
                <a:cs typeface="Calibri (MS)"/>
                <a:sym typeface="Calibri (MS)"/>
              </a:rPr>
              <a:t>Combating Spam Calls, Deepfake Fraud, and VKYC Exploitation in Financial Services.</a:t>
            </a:r>
          </a:p>
          <a:p>
            <a:pPr algn="l">
              <a:lnSpc>
                <a:spcPts val="6026"/>
              </a:lnSpc>
            </a:pPr>
            <a:r>
              <a:rPr lang="en-US" b="true" sz="3204">
                <a:solidFill>
                  <a:srgbClr val="000000"/>
                </a:solidFill>
                <a:latin typeface="Calibri (MS) Bold"/>
                <a:ea typeface="Calibri (MS) Bold"/>
                <a:cs typeface="Calibri (MS) Bold"/>
                <a:sym typeface="Calibri (MS) Bold"/>
              </a:rPr>
              <a:t>Track : </a:t>
            </a:r>
            <a:r>
              <a:rPr lang="en-US" sz="3204">
                <a:solidFill>
                  <a:srgbClr val="000000"/>
                </a:solidFill>
                <a:latin typeface="Calibri (MS)"/>
                <a:ea typeface="Calibri (MS)"/>
                <a:cs typeface="Calibri (MS)"/>
                <a:sym typeface="Calibri (MS)"/>
              </a:rPr>
              <a:t>&lt;i-Hack&gt; Financial Security Track</a:t>
            </a:r>
          </a:p>
          <a:p>
            <a:pPr algn="l">
              <a:lnSpc>
                <a:spcPts val="3860"/>
              </a:lnSpc>
            </a:pPr>
            <a:r>
              <a:rPr lang="en-US" b="true" sz="3204">
                <a:solidFill>
                  <a:srgbClr val="000000"/>
                </a:solidFill>
                <a:latin typeface="Calibri (MS) Bold"/>
                <a:ea typeface="Calibri (MS) Bold"/>
                <a:cs typeface="Calibri (MS) Bold"/>
                <a:sym typeface="Calibri (MS) Bold"/>
              </a:rPr>
              <a:t>Organizers: </a:t>
            </a:r>
            <a:r>
              <a:rPr lang="en-US" sz="3204">
                <a:solidFill>
                  <a:srgbClr val="000000"/>
                </a:solidFill>
                <a:latin typeface="Calibri (MS)"/>
                <a:ea typeface="Calibri (MS)"/>
                <a:cs typeface="Calibri (MS)"/>
                <a:sym typeface="Calibri (MS)"/>
              </a:rPr>
              <a:t>E-cell, IIT-Bombay</a:t>
            </a:r>
          </a:p>
          <a:p>
            <a:pPr algn="l">
              <a:lnSpc>
                <a:spcPts val="6026"/>
              </a:lnSpc>
            </a:pPr>
            <a:r>
              <a:rPr lang="en-US" b="true" sz="3204">
                <a:solidFill>
                  <a:srgbClr val="000000"/>
                </a:solidFill>
                <a:latin typeface="Calibri (MS) Bold"/>
                <a:ea typeface="Calibri (MS) Bold"/>
                <a:cs typeface="Calibri (MS) Bold"/>
                <a:sym typeface="Calibri (MS) Bold"/>
              </a:rPr>
              <a:t>Team Name : </a:t>
            </a:r>
            <a:r>
              <a:rPr lang="en-US" sz="3204">
                <a:solidFill>
                  <a:srgbClr val="000000"/>
                </a:solidFill>
                <a:latin typeface="Calibri (MS)"/>
                <a:ea typeface="Calibri (MS)"/>
                <a:cs typeface="Calibri (MS)"/>
                <a:sym typeface="Calibri (MS)"/>
              </a:rPr>
              <a:t>Innovators </a:t>
            </a:r>
          </a:p>
          <a:p>
            <a:pPr algn="l">
              <a:lnSpc>
                <a:spcPts val="1648"/>
              </a:lnSpc>
            </a:pPr>
            <a:r>
              <a:rPr lang="en-US" b="true" sz="3206">
                <a:solidFill>
                  <a:srgbClr val="000000"/>
                </a:solidFill>
                <a:latin typeface="Calibri (MS) Bold"/>
                <a:ea typeface="Calibri (MS) Bold"/>
                <a:cs typeface="Calibri (MS) Bold"/>
                <a:sym typeface="Calibri (MS) Bold"/>
              </a:rPr>
              <a:t>Team Members : </a:t>
            </a:r>
            <a:r>
              <a:rPr lang="en-US" sz="3206">
                <a:solidFill>
                  <a:srgbClr val="000000"/>
                </a:solidFill>
                <a:latin typeface="Calibri (MS)"/>
                <a:ea typeface="Calibri (MS)"/>
                <a:cs typeface="Calibri (MS)"/>
                <a:sym typeface="Calibri (MS)"/>
              </a:rPr>
              <a:t>1) Ajinkya Wagh</a:t>
            </a:r>
          </a:p>
        </p:txBody>
      </p:sp>
      <p:sp>
        <p:nvSpPr>
          <p:cNvPr name="TextBox 6" id="6"/>
          <p:cNvSpPr txBox="true"/>
          <p:nvPr/>
        </p:nvSpPr>
        <p:spPr>
          <a:xfrm rot="0">
            <a:off x="4025141" y="5931246"/>
            <a:ext cx="2784548" cy="1553032"/>
          </a:xfrm>
          <a:prstGeom prst="rect">
            <a:avLst/>
          </a:prstGeom>
        </p:spPr>
        <p:txBody>
          <a:bodyPr anchor="t" rtlCol="false" tIns="0" lIns="0" bIns="0" rIns="0">
            <a:spAutoFit/>
          </a:bodyPr>
          <a:lstStyle/>
          <a:p>
            <a:pPr algn="l">
              <a:lnSpc>
                <a:spcPts val="8010"/>
              </a:lnSpc>
            </a:pPr>
            <a:r>
              <a:rPr lang="en-US" sz="3204">
                <a:solidFill>
                  <a:srgbClr val="000000"/>
                </a:solidFill>
                <a:latin typeface="Calibri (MS)"/>
                <a:ea typeface="Calibri (MS)"/>
                <a:cs typeface="Calibri (MS)"/>
                <a:sym typeface="Calibri (MS)"/>
              </a:rPr>
              <a:t>2) Bhavesh Patil</a:t>
            </a:r>
          </a:p>
          <a:p>
            <a:pPr algn="l">
              <a:lnSpc>
                <a:spcPts val="1877"/>
              </a:lnSpc>
            </a:pPr>
            <a:r>
              <a:rPr lang="en-US" sz="3204" spc="3">
                <a:solidFill>
                  <a:srgbClr val="000000"/>
                </a:solidFill>
                <a:latin typeface="Calibri (MS)"/>
                <a:ea typeface="Calibri (MS)"/>
                <a:cs typeface="Calibri (MS)"/>
                <a:sym typeface="Calibri (MS)"/>
              </a:rPr>
              <a:t>3) Shivani Pawar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937" y="140589"/>
            <a:ext cx="2446782" cy="1024385"/>
          </a:xfrm>
          <a:custGeom>
            <a:avLst/>
            <a:gdLst/>
            <a:ahLst/>
            <a:cxnLst/>
            <a:rect r="r" b="b" t="t" l="l"/>
            <a:pathLst>
              <a:path h="1024385" w="2446782">
                <a:moveTo>
                  <a:pt x="0" y="0"/>
                </a:moveTo>
                <a:lnTo>
                  <a:pt x="2446782" y="0"/>
                </a:lnTo>
                <a:lnTo>
                  <a:pt x="2446782" y="1024385"/>
                </a:lnTo>
                <a:lnTo>
                  <a:pt x="0" y="1024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1209" y="1515361"/>
            <a:ext cx="8292084" cy="911476"/>
          </a:xfrm>
          <a:custGeom>
            <a:avLst/>
            <a:gdLst/>
            <a:ahLst/>
            <a:cxnLst/>
            <a:rect r="r" b="b" t="t" l="l"/>
            <a:pathLst>
              <a:path h="911476" w="8292084">
                <a:moveTo>
                  <a:pt x="0" y="0"/>
                </a:moveTo>
                <a:lnTo>
                  <a:pt x="8292084" y="0"/>
                </a:lnTo>
                <a:lnTo>
                  <a:pt x="8292084" y="911476"/>
                </a:lnTo>
                <a:lnTo>
                  <a:pt x="0" y="9114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831324"/>
            <a:ext cx="18288000" cy="455362"/>
          </a:xfrm>
          <a:custGeom>
            <a:avLst/>
            <a:gdLst/>
            <a:ahLst/>
            <a:cxnLst/>
            <a:rect r="r" b="b" t="t" l="l"/>
            <a:pathLst>
              <a:path h="455362" w="18288000">
                <a:moveTo>
                  <a:pt x="0" y="0"/>
                </a:moveTo>
                <a:lnTo>
                  <a:pt x="18288000" y="0"/>
                </a:lnTo>
                <a:lnTo>
                  <a:pt x="18288000" y="455362"/>
                </a:lnTo>
                <a:lnTo>
                  <a:pt x="0" y="4553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2050" y="2464432"/>
            <a:ext cx="16426177" cy="6690246"/>
          </a:xfrm>
          <a:custGeom>
            <a:avLst/>
            <a:gdLst/>
            <a:ahLst/>
            <a:cxnLst/>
            <a:rect r="r" b="b" t="t" l="l"/>
            <a:pathLst>
              <a:path h="6690246" w="16426177">
                <a:moveTo>
                  <a:pt x="0" y="0"/>
                </a:moveTo>
                <a:lnTo>
                  <a:pt x="16426177" y="0"/>
                </a:lnTo>
                <a:lnTo>
                  <a:pt x="16426177" y="6690246"/>
                </a:lnTo>
                <a:lnTo>
                  <a:pt x="0" y="66902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85900" y="2168652"/>
            <a:ext cx="146304" cy="96012"/>
          </a:xfrm>
          <a:custGeom>
            <a:avLst/>
            <a:gdLst/>
            <a:ahLst/>
            <a:cxnLst/>
            <a:rect r="r" b="b" t="t" l="l"/>
            <a:pathLst>
              <a:path h="96012" w="146304">
                <a:moveTo>
                  <a:pt x="0" y="0"/>
                </a:moveTo>
                <a:lnTo>
                  <a:pt x="146304" y="0"/>
                </a:lnTo>
                <a:lnTo>
                  <a:pt x="146304" y="96012"/>
                </a:lnTo>
                <a:lnTo>
                  <a:pt x="0" y="96012"/>
                </a:lnTo>
                <a:lnTo>
                  <a:pt x="0" y="0"/>
                </a:lnTo>
                <a:close/>
              </a:path>
            </a:pathLst>
          </a:custGeom>
          <a:blipFill>
            <a:blip r:embed="rId10"/>
            <a:stretch>
              <a:fillRect l="0" t="0" r="0" b="0"/>
            </a:stretch>
          </a:blipFill>
        </p:spPr>
      </p:sp>
      <p:sp>
        <p:nvSpPr>
          <p:cNvPr name="Freeform 7" id="7"/>
          <p:cNvSpPr/>
          <p:nvPr/>
        </p:nvSpPr>
        <p:spPr>
          <a:xfrm flipH="false" flipV="false" rot="0">
            <a:off x="1164841" y="1564129"/>
            <a:ext cx="789689" cy="765553"/>
          </a:xfrm>
          <a:custGeom>
            <a:avLst/>
            <a:gdLst/>
            <a:ahLst/>
            <a:cxnLst/>
            <a:rect r="r" b="b" t="t" l="l"/>
            <a:pathLst>
              <a:path h="765553" w="789689">
                <a:moveTo>
                  <a:pt x="0" y="0"/>
                </a:moveTo>
                <a:lnTo>
                  <a:pt x="789689" y="0"/>
                </a:lnTo>
                <a:lnTo>
                  <a:pt x="789689" y="765553"/>
                </a:lnTo>
                <a:lnTo>
                  <a:pt x="0" y="76555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9487405" y="1472689"/>
            <a:ext cx="7903721" cy="939165"/>
          </a:xfrm>
          <a:custGeom>
            <a:avLst/>
            <a:gdLst/>
            <a:ahLst/>
            <a:cxnLst/>
            <a:rect r="r" b="b" t="t" l="l"/>
            <a:pathLst>
              <a:path h="939165" w="7903721">
                <a:moveTo>
                  <a:pt x="0" y="0"/>
                </a:moveTo>
                <a:lnTo>
                  <a:pt x="7903721" y="0"/>
                </a:lnTo>
                <a:lnTo>
                  <a:pt x="7903721" y="939165"/>
                </a:lnTo>
                <a:lnTo>
                  <a:pt x="0" y="93916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670255" y="3887991"/>
            <a:ext cx="68275" cy="312544"/>
          </a:xfrm>
          <a:prstGeom prst="rect">
            <a:avLst/>
          </a:prstGeom>
        </p:spPr>
        <p:txBody>
          <a:bodyPr anchor="t" rtlCol="false" tIns="0" lIns="0" bIns="0" rIns="0">
            <a:spAutoFit/>
          </a:bodyPr>
          <a:lstStyle/>
          <a:p>
            <a:pPr algn="l">
              <a:lnSpc>
                <a:spcPts val="2654"/>
              </a:lnSpc>
            </a:pPr>
            <a:r>
              <a:rPr lang="en-US" sz="1895" spc="-20">
                <a:solidFill>
                  <a:srgbClr val="000000"/>
                </a:solidFill>
                <a:latin typeface="IBM Plex Sans"/>
                <a:ea typeface="IBM Plex Sans"/>
                <a:cs typeface="IBM Plex Sans"/>
                <a:sym typeface="IBM Plex Sans"/>
              </a:rPr>
              <a:t>.</a:t>
            </a:r>
          </a:p>
        </p:txBody>
      </p:sp>
      <p:sp>
        <p:nvSpPr>
          <p:cNvPr name="TextBox 10" id="10"/>
          <p:cNvSpPr txBox="true"/>
          <p:nvPr/>
        </p:nvSpPr>
        <p:spPr>
          <a:xfrm rot="0">
            <a:off x="4889630" y="230010"/>
            <a:ext cx="9437922" cy="828208"/>
          </a:xfrm>
          <a:prstGeom prst="rect">
            <a:avLst/>
          </a:prstGeom>
        </p:spPr>
        <p:txBody>
          <a:bodyPr anchor="t" rtlCol="false" tIns="0" lIns="0" bIns="0" rIns="0">
            <a:spAutoFit/>
          </a:bodyPr>
          <a:lstStyle/>
          <a:p>
            <a:pPr algn="l">
              <a:lnSpc>
                <a:spcPts val="6723"/>
              </a:lnSpc>
            </a:pPr>
            <a:r>
              <a:rPr lang="en-US" b="true" sz="4802">
                <a:solidFill>
                  <a:srgbClr val="000000"/>
                </a:solidFill>
                <a:latin typeface="Tahoma Bold"/>
                <a:ea typeface="Tahoma Bold"/>
                <a:cs typeface="Tahoma Bold"/>
                <a:sym typeface="Tahoma Bold"/>
              </a:rPr>
              <a:t>IDEA &amp; SOLUTION APPROACH</a:t>
            </a:r>
          </a:p>
        </p:txBody>
      </p:sp>
      <p:sp>
        <p:nvSpPr>
          <p:cNvPr name="TextBox 11" id="11"/>
          <p:cNvSpPr txBox="true"/>
          <p:nvPr/>
        </p:nvSpPr>
        <p:spPr>
          <a:xfrm rot="0">
            <a:off x="1074420" y="227238"/>
            <a:ext cx="985228" cy="413918"/>
          </a:xfrm>
          <a:prstGeom prst="rect">
            <a:avLst/>
          </a:prstGeom>
        </p:spPr>
        <p:txBody>
          <a:bodyPr anchor="t" rtlCol="false" tIns="0" lIns="0" bIns="0" rIns="0">
            <a:spAutoFit/>
          </a:bodyPr>
          <a:lstStyle/>
          <a:p>
            <a:pPr algn="l">
              <a:lnSpc>
                <a:spcPts val="3359"/>
              </a:lnSpc>
            </a:pPr>
            <a:r>
              <a:rPr lang="en-US" b="true" sz="2400" spc="69">
                <a:solidFill>
                  <a:srgbClr val="000000"/>
                </a:solidFill>
                <a:latin typeface="Tahoma Bold"/>
                <a:ea typeface="Tahoma Bold"/>
                <a:cs typeface="Tahoma Bold"/>
                <a:sym typeface="Tahoma Bold"/>
              </a:rPr>
              <a:t>Team </a:t>
            </a:r>
          </a:p>
        </p:txBody>
      </p:sp>
      <p:sp>
        <p:nvSpPr>
          <p:cNvPr name="TextBox 12" id="12"/>
          <p:cNvSpPr txBox="true"/>
          <p:nvPr/>
        </p:nvSpPr>
        <p:spPr>
          <a:xfrm rot="0">
            <a:off x="594360" y="595741"/>
            <a:ext cx="1903028" cy="414290"/>
          </a:xfrm>
          <a:prstGeom prst="rect">
            <a:avLst/>
          </a:prstGeom>
        </p:spPr>
        <p:txBody>
          <a:bodyPr anchor="t" rtlCol="false" tIns="0" lIns="0" bIns="0" rIns="0">
            <a:spAutoFit/>
          </a:bodyPr>
          <a:lstStyle/>
          <a:p>
            <a:pPr algn="l">
              <a:lnSpc>
                <a:spcPts val="3363"/>
              </a:lnSpc>
            </a:pPr>
            <a:r>
              <a:rPr lang="en-US" b="true" sz="2402" spc="67">
                <a:solidFill>
                  <a:srgbClr val="000000"/>
                </a:solidFill>
                <a:latin typeface="Tahoma Bold"/>
                <a:ea typeface="Tahoma Bold"/>
                <a:cs typeface="Tahoma Bold"/>
                <a:sym typeface="Tahoma Bold"/>
              </a:rPr>
              <a:t>Innovators </a:t>
            </a:r>
          </a:p>
        </p:txBody>
      </p:sp>
      <p:sp>
        <p:nvSpPr>
          <p:cNvPr name="TextBox 13" id="13"/>
          <p:cNvSpPr txBox="true"/>
          <p:nvPr/>
        </p:nvSpPr>
        <p:spPr>
          <a:xfrm rot="0">
            <a:off x="1248461" y="4848073"/>
            <a:ext cx="8012773" cy="3996157"/>
          </a:xfrm>
          <a:prstGeom prst="rect">
            <a:avLst/>
          </a:prstGeom>
        </p:spPr>
        <p:txBody>
          <a:bodyPr anchor="t" rtlCol="false" tIns="0" lIns="0" bIns="0" rIns="0">
            <a:spAutoFit/>
          </a:bodyPr>
          <a:lstStyle/>
          <a:p>
            <a:pPr algn="l">
              <a:lnSpc>
                <a:spcPts val="2805"/>
              </a:lnSpc>
            </a:pPr>
            <a:r>
              <a:rPr lang="en-US" sz="2004" spc="-14">
                <a:solidFill>
                  <a:srgbClr val="000000"/>
                </a:solidFill>
                <a:latin typeface="IBM Plex Sans"/>
                <a:ea typeface="IBM Plex Sans"/>
                <a:cs typeface="IBM Plex Sans"/>
                <a:sym typeface="IBM Plex Sans"/>
              </a:rPr>
              <a:t>Prototype : </a:t>
            </a:r>
          </a:p>
          <a:p>
            <a:pPr algn="l">
              <a:lnSpc>
                <a:spcPts val="2398"/>
              </a:lnSpc>
            </a:pPr>
            <a:r>
              <a:rPr lang="en-US" sz="2004" spc="-22">
                <a:solidFill>
                  <a:srgbClr val="000000"/>
                </a:solidFill>
                <a:latin typeface="IBM Plex Sans"/>
                <a:ea typeface="IBM Plex Sans"/>
                <a:cs typeface="IBM Plex Sans"/>
                <a:sym typeface="IBM Plex Sans"/>
              </a:rPr>
              <a:t>The architecture integrates multiple AWS components for seamless fraud management: •Data Storage:Amazon S3 for storing transcripts, video records, and transaction data. •Serverless Execution:AWS Lambda for triggering real-time fraud checks. •NLP and Language Analysis:AWS Transcribe and Comprehend. •Face and Deepfake Detection:Amazon Recognition. •Machine Learning Deployment:Sage Maker for training fraud- detection models. •Alerts and Feedback:AWS SNS and Amplify to notify users and </a:t>
            </a:r>
          </a:p>
          <a:p>
            <a:pPr algn="l">
              <a:lnSpc>
                <a:spcPts val="2808"/>
              </a:lnSpc>
            </a:pPr>
            <a:r>
              <a:rPr lang="en-US" sz="2006" spc="-22">
                <a:solidFill>
                  <a:srgbClr val="000000"/>
                </a:solidFill>
                <a:latin typeface="IBM Plex Sans"/>
                <a:ea typeface="IBM Plex Sans"/>
                <a:cs typeface="IBM Plex Sans"/>
                <a:sym typeface="IBM Plex Sans"/>
              </a:rPr>
              <a:t>collect reports for iterative learning.</a:t>
            </a:r>
          </a:p>
        </p:txBody>
      </p:sp>
      <p:sp>
        <p:nvSpPr>
          <p:cNvPr name="TextBox 14" id="14"/>
          <p:cNvSpPr txBox="true"/>
          <p:nvPr/>
        </p:nvSpPr>
        <p:spPr>
          <a:xfrm rot="0">
            <a:off x="9697469" y="2808322"/>
            <a:ext cx="3524126" cy="338242"/>
          </a:xfrm>
          <a:prstGeom prst="rect">
            <a:avLst/>
          </a:prstGeom>
        </p:spPr>
        <p:txBody>
          <a:bodyPr anchor="t" rtlCol="false" tIns="0" lIns="0" bIns="0" rIns="0">
            <a:spAutoFit/>
          </a:bodyPr>
          <a:lstStyle/>
          <a:p>
            <a:pPr algn="l">
              <a:lnSpc>
                <a:spcPts val="2805"/>
              </a:lnSpc>
            </a:pPr>
            <a:r>
              <a:rPr lang="en-US" sz="2004" spc="-14">
                <a:solidFill>
                  <a:srgbClr val="000000"/>
                </a:solidFill>
                <a:latin typeface="IBM Plex Sans"/>
                <a:ea typeface="IBM Plex Sans"/>
                <a:cs typeface="IBM Plex Sans"/>
                <a:sym typeface="IBM Plex Sans"/>
              </a:rPr>
              <a:t>1.Data Storage and Security:</a:t>
            </a:r>
          </a:p>
        </p:txBody>
      </p:sp>
      <p:sp>
        <p:nvSpPr>
          <p:cNvPr name="TextBox 15" id="15"/>
          <p:cNvSpPr txBox="true"/>
          <p:nvPr/>
        </p:nvSpPr>
        <p:spPr>
          <a:xfrm rot="0">
            <a:off x="15266546" y="3456022"/>
            <a:ext cx="1396117" cy="300142"/>
          </a:xfrm>
          <a:prstGeom prst="rect">
            <a:avLst/>
          </a:prstGeom>
        </p:spPr>
        <p:txBody>
          <a:bodyPr anchor="t" rtlCol="false" tIns="0" lIns="0" bIns="0" rIns="0">
            <a:spAutoFit/>
          </a:bodyPr>
          <a:lstStyle/>
          <a:p>
            <a:pPr algn="l">
              <a:lnSpc>
                <a:spcPts val="2400"/>
              </a:lnSpc>
            </a:pPr>
            <a:r>
              <a:rPr lang="en-US" sz="2004" spc="-14">
                <a:solidFill>
                  <a:srgbClr val="000000"/>
                </a:solidFill>
                <a:latin typeface="IBM Plex Sans"/>
                <a:ea typeface="IBM Plex Sans"/>
                <a:cs typeface="IBM Plex Sans"/>
                <a:sym typeface="IBM Plex Sans"/>
              </a:rPr>
              <a:t>Amazon S3</a:t>
            </a:r>
          </a:p>
        </p:txBody>
      </p:sp>
      <p:sp>
        <p:nvSpPr>
          <p:cNvPr name="TextBox 16" id="16"/>
          <p:cNvSpPr txBox="true"/>
          <p:nvPr/>
        </p:nvSpPr>
        <p:spPr>
          <a:xfrm rot="0">
            <a:off x="9697469" y="3760822"/>
            <a:ext cx="3167444" cy="300142"/>
          </a:xfrm>
          <a:prstGeom prst="rect">
            <a:avLst/>
          </a:prstGeom>
        </p:spPr>
        <p:txBody>
          <a:bodyPr anchor="t" rtlCol="false" tIns="0" lIns="0" bIns="0" rIns="0">
            <a:spAutoFit/>
          </a:bodyPr>
          <a:lstStyle/>
          <a:p>
            <a:pPr algn="l">
              <a:lnSpc>
                <a:spcPts val="2400"/>
              </a:lnSpc>
            </a:pPr>
            <a:r>
              <a:rPr lang="en-US" sz="2004" spc="-14">
                <a:solidFill>
                  <a:srgbClr val="000000"/>
                </a:solidFill>
                <a:latin typeface="IBM Plex Sans"/>
                <a:ea typeface="IBM Plex Sans"/>
                <a:cs typeface="IBM Plex Sans"/>
                <a:sym typeface="IBM Plex Sans"/>
              </a:rPr>
              <a:t>2.Preprocessing Pipeline:</a:t>
            </a:r>
          </a:p>
        </p:txBody>
      </p:sp>
      <p:sp>
        <p:nvSpPr>
          <p:cNvPr name="TextBox 17" id="17"/>
          <p:cNvSpPr txBox="true"/>
          <p:nvPr/>
        </p:nvSpPr>
        <p:spPr>
          <a:xfrm rot="0">
            <a:off x="10154669" y="4065622"/>
            <a:ext cx="1545326" cy="300142"/>
          </a:xfrm>
          <a:prstGeom prst="rect">
            <a:avLst/>
          </a:prstGeom>
        </p:spPr>
        <p:txBody>
          <a:bodyPr anchor="t" rtlCol="false" tIns="0" lIns="0" bIns="0" rIns="0">
            <a:spAutoFit/>
          </a:bodyPr>
          <a:lstStyle/>
          <a:p>
            <a:pPr algn="l">
              <a:lnSpc>
                <a:spcPts val="2400"/>
              </a:lnSpc>
            </a:pPr>
            <a:r>
              <a:rPr lang="en-US" sz="2004" spc="-14">
                <a:solidFill>
                  <a:srgbClr val="000000"/>
                </a:solidFill>
                <a:latin typeface="IBM Plex Sans"/>
                <a:ea typeface="IBM Plex Sans"/>
                <a:cs typeface="IBM Plex Sans"/>
                <a:sym typeface="IBM Plex Sans"/>
              </a:rPr>
              <a:t>1.AWS Glue</a:t>
            </a:r>
          </a:p>
        </p:txBody>
      </p:sp>
      <p:sp>
        <p:nvSpPr>
          <p:cNvPr name="TextBox 18" id="18"/>
          <p:cNvSpPr txBox="true"/>
          <p:nvPr/>
        </p:nvSpPr>
        <p:spPr>
          <a:xfrm rot="0">
            <a:off x="10441181" y="4360612"/>
            <a:ext cx="4998568" cy="310029"/>
          </a:xfrm>
          <a:prstGeom prst="rect">
            <a:avLst/>
          </a:prstGeom>
        </p:spPr>
        <p:txBody>
          <a:bodyPr anchor="t" rtlCol="false" tIns="0" lIns="0" bIns="0" rIns="0">
            <a:spAutoFit/>
          </a:bodyPr>
          <a:lstStyle/>
          <a:p>
            <a:pPr algn="l">
              <a:lnSpc>
                <a:spcPts val="2403"/>
              </a:lnSpc>
            </a:pPr>
            <a:r>
              <a:rPr lang="en-US" sz="2006" spc="-22">
                <a:solidFill>
                  <a:srgbClr val="000000"/>
                </a:solidFill>
                <a:latin typeface="IBM Plex Sans"/>
                <a:ea typeface="IBM Plex Sans"/>
                <a:cs typeface="IBM Plex Sans"/>
                <a:sym typeface="IBM Plex Sans"/>
              </a:rPr>
              <a:t>optimal analysis by downstream processes.</a:t>
            </a:r>
          </a:p>
        </p:txBody>
      </p:sp>
      <p:sp>
        <p:nvSpPr>
          <p:cNvPr name="TextBox 19" id="19"/>
          <p:cNvSpPr txBox="true"/>
          <p:nvPr/>
        </p:nvSpPr>
        <p:spPr>
          <a:xfrm rot="0">
            <a:off x="9697469" y="4675480"/>
            <a:ext cx="2264559" cy="300142"/>
          </a:xfrm>
          <a:prstGeom prst="rect">
            <a:avLst/>
          </a:prstGeom>
        </p:spPr>
        <p:txBody>
          <a:bodyPr anchor="t" rtlCol="false" tIns="0" lIns="0" bIns="0" rIns="0">
            <a:spAutoFit/>
          </a:bodyPr>
          <a:lstStyle/>
          <a:p>
            <a:pPr algn="l">
              <a:lnSpc>
                <a:spcPts val="2400"/>
              </a:lnSpc>
            </a:pPr>
            <a:r>
              <a:rPr lang="en-US" sz="2004" spc="-14">
                <a:solidFill>
                  <a:srgbClr val="000000"/>
                </a:solidFill>
                <a:latin typeface="IBM Plex Sans"/>
                <a:ea typeface="IBM Plex Sans"/>
                <a:cs typeface="IBM Plex Sans"/>
                <a:sym typeface="IBM Plex Sans"/>
              </a:rPr>
              <a:t>3.Spam Detection:</a:t>
            </a:r>
          </a:p>
        </p:txBody>
      </p:sp>
      <p:sp>
        <p:nvSpPr>
          <p:cNvPr name="TextBox 20" id="20"/>
          <p:cNvSpPr txBox="true"/>
          <p:nvPr/>
        </p:nvSpPr>
        <p:spPr>
          <a:xfrm rot="0">
            <a:off x="13449938" y="4980280"/>
            <a:ext cx="2471214" cy="604942"/>
          </a:xfrm>
          <a:prstGeom prst="rect">
            <a:avLst/>
          </a:prstGeom>
        </p:spPr>
        <p:txBody>
          <a:bodyPr anchor="t" rtlCol="false" tIns="0" lIns="0" bIns="0" rIns="0">
            <a:spAutoFit/>
          </a:bodyPr>
          <a:lstStyle/>
          <a:p>
            <a:pPr algn="r">
              <a:lnSpc>
                <a:spcPts val="2400"/>
              </a:lnSpc>
            </a:pPr>
            <a:r>
              <a:rPr lang="en-US" sz="2004" spc="-22">
                <a:solidFill>
                  <a:srgbClr val="000000"/>
                </a:solidFill>
                <a:latin typeface="IBM Plex Sans"/>
                <a:ea typeface="IBM Plex Sans"/>
                <a:cs typeface="IBM Plex Sans"/>
                <a:sym typeface="IBM Plex Sans"/>
              </a:rPr>
              <a:t>AWS Transcribe for phishing keyword </a:t>
            </a:r>
          </a:p>
        </p:txBody>
      </p:sp>
      <p:sp>
        <p:nvSpPr>
          <p:cNvPr name="TextBox 21" id="21"/>
          <p:cNvSpPr txBox="true"/>
          <p:nvPr/>
        </p:nvSpPr>
        <p:spPr>
          <a:xfrm rot="0">
            <a:off x="11148317" y="5285080"/>
            <a:ext cx="2276932" cy="300142"/>
          </a:xfrm>
          <a:prstGeom prst="rect">
            <a:avLst/>
          </a:prstGeom>
        </p:spPr>
        <p:txBody>
          <a:bodyPr anchor="t" rtlCol="false" tIns="0" lIns="0" bIns="0" rIns="0">
            <a:spAutoFit/>
          </a:bodyPr>
          <a:lstStyle/>
          <a:p>
            <a:pPr algn="l">
              <a:lnSpc>
                <a:spcPts val="2400"/>
              </a:lnSpc>
            </a:pPr>
            <a:r>
              <a:rPr lang="en-US" sz="2004" spc="-14">
                <a:solidFill>
                  <a:srgbClr val="000000"/>
                </a:solidFill>
                <a:latin typeface="IBM Plex Sans"/>
                <a:ea typeface="IBM Plex Sans"/>
                <a:cs typeface="IBM Plex Sans"/>
                <a:sym typeface="IBM Plex Sans"/>
              </a:rPr>
              <a:t>AWS Comprehend</a:t>
            </a:r>
          </a:p>
        </p:txBody>
      </p:sp>
      <p:sp>
        <p:nvSpPr>
          <p:cNvPr name="TextBox 22" id="22"/>
          <p:cNvSpPr txBox="true"/>
          <p:nvPr/>
        </p:nvSpPr>
        <p:spPr>
          <a:xfrm rot="0">
            <a:off x="13221338" y="5894680"/>
            <a:ext cx="1671295" cy="300142"/>
          </a:xfrm>
          <a:prstGeom prst="rect">
            <a:avLst/>
          </a:prstGeom>
        </p:spPr>
        <p:txBody>
          <a:bodyPr anchor="t" rtlCol="false" tIns="0" lIns="0" bIns="0" rIns="0">
            <a:spAutoFit/>
          </a:bodyPr>
          <a:lstStyle/>
          <a:p>
            <a:pPr algn="l">
              <a:lnSpc>
                <a:spcPts val="2400"/>
              </a:lnSpc>
            </a:pPr>
            <a:r>
              <a:rPr lang="en-US" sz="2004" spc="-14">
                <a:solidFill>
                  <a:srgbClr val="000000"/>
                </a:solidFill>
                <a:latin typeface="IBM Plex Sans"/>
                <a:ea typeface="IBM Plex Sans"/>
                <a:cs typeface="IBM Plex Sans"/>
                <a:sym typeface="IBM Plex Sans"/>
              </a:rPr>
              <a:t>AWS Lambda</a:t>
            </a:r>
          </a:p>
        </p:txBody>
      </p:sp>
      <p:sp>
        <p:nvSpPr>
          <p:cNvPr name="TextBox 23" id="23"/>
          <p:cNvSpPr txBox="true"/>
          <p:nvPr/>
        </p:nvSpPr>
        <p:spPr>
          <a:xfrm rot="0">
            <a:off x="1248461" y="2752192"/>
            <a:ext cx="8012201" cy="1824209"/>
          </a:xfrm>
          <a:prstGeom prst="rect">
            <a:avLst/>
          </a:prstGeom>
        </p:spPr>
        <p:txBody>
          <a:bodyPr anchor="t" rtlCol="false" tIns="0" lIns="0" bIns="0" rIns="0">
            <a:spAutoFit/>
          </a:bodyPr>
          <a:lstStyle/>
          <a:p>
            <a:pPr algn="just">
              <a:lnSpc>
                <a:spcPts val="2400"/>
              </a:lnSpc>
            </a:pPr>
            <a:r>
              <a:rPr lang="en-US" sz="2004" spc="-22">
                <a:solidFill>
                  <a:srgbClr val="000000"/>
                </a:solidFill>
                <a:latin typeface="IBM Plex Sans"/>
                <a:ea typeface="IBM Plex Sans"/>
                <a:cs typeface="IBM Plex Sans"/>
                <a:sym typeface="IBM Plex Sans"/>
              </a:rPr>
              <a:t>The financial industry faces growing threats from technologically advanced fraud schemes, including spam calls, deepfake-based identity fraud, and unauthorized VKYC manipulations. This project introduces a unified AI-driven platform to comprehensively detect and prevent fraud using cutting-edge AWS services and machine </a:t>
            </a:r>
          </a:p>
          <a:p>
            <a:pPr algn="just">
              <a:lnSpc>
                <a:spcPts val="2808"/>
              </a:lnSpc>
            </a:pPr>
            <a:r>
              <a:rPr lang="en-US" sz="2006" spc="-22">
                <a:solidFill>
                  <a:srgbClr val="000000"/>
                </a:solidFill>
                <a:latin typeface="IBM Plex Sans"/>
                <a:ea typeface="IBM Plex Sans"/>
                <a:cs typeface="IBM Plex Sans"/>
                <a:sym typeface="IBM Plex Sans"/>
              </a:rPr>
              <a:t>learning models.</a:t>
            </a:r>
          </a:p>
        </p:txBody>
      </p:sp>
      <p:sp>
        <p:nvSpPr>
          <p:cNvPr name="TextBox 24" id="24"/>
          <p:cNvSpPr txBox="true"/>
          <p:nvPr/>
        </p:nvSpPr>
        <p:spPr>
          <a:xfrm rot="0">
            <a:off x="10154669" y="3151222"/>
            <a:ext cx="6599958" cy="300142"/>
          </a:xfrm>
          <a:prstGeom prst="rect">
            <a:avLst/>
          </a:prstGeom>
        </p:spPr>
        <p:txBody>
          <a:bodyPr anchor="t" rtlCol="false" tIns="0" lIns="0" bIns="0" rIns="0">
            <a:spAutoFit/>
          </a:bodyPr>
          <a:lstStyle/>
          <a:p>
            <a:pPr algn="r">
              <a:lnSpc>
                <a:spcPts val="2400"/>
              </a:lnSpc>
            </a:pPr>
            <a:r>
              <a:rPr lang="en-US" sz="2004" spc="-22">
                <a:solidFill>
                  <a:srgbClr val="000000"/>
                </a:solidFill>
                <a:latin typeface="IBM Plex Sans"/>
                <a:ea typeface="IBM Plex Sans"/>
                <a:cs typeface="IBM Plex Sans"/>
                <a:sym typeface="IBM Plex Sans"/>
              </a:rPr>
              <a:t>1.All data, including call logs, VKYC session videos, and </a:t>
            </a:r>
          </a:p>
        </p:txBody>
      </p:sp>
      <p:sp>
        <p:nvSpPr>
          <p:cNvPr name="TextBox 25" id="25"/>
          <p:cNvSpPr txBox="true"/>
          <p:nvPr/>
        </p:nvSpPr>
        <p:spPr>
          <a:xfrm rot="0">
            <a:off x="10441181" y="3456022"/>
            <a:ext cx="4920425" cy="300142"/>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financial transactions, is securely stored in </a:t>
            </a:r>
          </a:p>
        </p:txBody>
      </p:sp>
      <p:sp>
        <p:nvSpPr>
          <p:cNvPr name="TextBox 26" id="26"/>
          <p:cNvSpPr txBox="true"/>
          <p:nvPr/>
        </p:nvSpPr>
        <p:spPr>
          <a:xfrm rot="0">
            <a:off x="16635346" y="3456022"/>
            <a:ext cx="72171" cy="300142"/>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a:t>
            </a:r>
          </a:p>
        </p:txBody>
      </p:sp>
      <p:sp>
        <p:nvSpPr>
          <p:cNvPr name="TextBox 27" id="27"/>
          <p:cNvSpPr txBox="true"/>
          <p:nvPr/>
        </p:nvSpPr>
        <p:spPr>
          <a:xfrm rot="0">
            <a:off x="11738105" y="4065622"/>
            <a:ext cx="5373691" cy="300142"/>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transforms raw data into structured formats for </a:t>
            </a:r>
          </a:p>
        </p:txBody>
      </p:sp>
      <p:sp>
        <p:nvSpPr>
          <p:cNvPr name="TextBox 28" id="28"/>
          <p:cNvSpPr txBox="true"/>
          <p:nvPr/>
        </p:nvSpPr>
        <p:spPr>
          <a:xfrm rot="0">
            <a:off x="10154669" y="4989805"/>
            <a:ext cx="3828745" cy="2906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1.Convert voice data to text with </a:t>
            </a:r>
          </a:p>
        </p:txBody>
      </p:sp>
      <p:sp>
        <p:nvSpPr>
          <p:cNvPr name="TextBox 29" id="29"/>
          <p:cNvSpPr txBox="true"/>
          <p:nvPr/>
        </p:nvSpPr>
        <p:spPr>
          <a:xfrm rot="0">
            <a:off x="15873346" y="4989805"/>
            <a:ext cx="72171" cy="2906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a:t>
            </a:r>
          </a:p>
        </p:txBody>
      </p:sp>
      <p:sp>
        <p:nvSpPr>
          <p:cNvPr name="TextBox 30" id="30"/>
          <p:cNvSpPr txBox="true"/>
          <p:nvPr/>
        </p:nvSpPr>
        <p:spPr>
          <a:xfrm rot="0">
            <a:off x="10154669" y="5294605"/>
            <a:ext cx="1012631" cy="2906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2.Apply </a:t>
            </a:r>
          </a:p>
        </p:txBody>
      </p:sp>
      <p:sp>
        <p:nvSpPr>
          <p:cNvPr name="TextBox 31" id="31"/>
          <p:cNvSpPr txBox="true"/>
          <p:nvPr/>
        </p:nvSpPr>
        <p:spPr>
          <a:xfrm rot="0">
            <a:off x="10441181" y="5599405"/>
            <a:ext cx="1514751" cy="2906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identification.</a:t>
            </a:r>
          </a:p>
        </p:txBody>
      </p:sp>
      <p:sp>
        <p:nvSpPr>
          <p:cNvPr name="TextBox 32" id="32"/>
          <p:cNvSpPr txBox="true"/>
          <p:nvPr/>
        </p:nvSpPr>
        <p:spPr>
          <a:xfrm rot="0">
            <a:off x="10154669" y="5904205"/>
            <a:ext cx="3129124" cy="2906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3.Analyse metadata using </a:t>
            </a:r>
          </a:p>
        </p:txBody>
      </p:sp>
      <p:sp>
        <p:nvSpPr>
          <p:cNvPr name="TextBox 33" id="33"/>
          <p:cNvSpPr txBox="true"/>
          <p:nvPr/>
        </p:nvSpPr>
        <p:spPr>
          <a:xfrm rot="0">
            <a:off x="14929742" y="5904205"/>
            <a:ext cx="1065914" cy="2906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to detect </a:t>
            </a:r>
          </a:p>
        </p:txBody>
      </p:sp>
      <p:sp>
        <p:nvSpPr>
          <p:cNvPr name="TextBox 34" id="34"/>
          <p:cNvSpPr txBox="true"/>
          <p:nvPr/>
        </p:nvSpPr>
        <p:spPr>
          <a:xfrm rot="0">
            <a:off x="10441181" y="6209005"/>
            <a:ext cx="2292248" cy="2906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suspicious patterns.</a:t>
            </a:r>
          </a:p>
        </p:txBody>
      </p:sp>
      <p:sp>
        <p:nvSpPr>
          <p:cNvPr name="TextBox 35" id="35"/>
          <p:cNvSpPr txBox="true"/>
          <p:nvPr/>
        </p:nvSpPr>
        <p:spPr>
          <a:xfrm rot="0">
            <a:off x="9697469" y="6494459"/>
            <a:ext cx="3183455" cy="310029"/>
          </a:xfrm>
          <a:prstGeom prst="rect">
            <a:avLst/>
          </a:prstGeom>
        </p:spPr>
        <p:txBody>
          <a:bodyPr anchor="t" rtlCol="false" tIns="0" lIns="0" bIns="0" rIns="0">
            <a:spAutoFit/>
          </a:bodyPr>
          <a:lstStyle/>
          <a:p>
            <a:pPr algn="l">
              <a:lnSpc>
                <a:spcPts val="2401"/>
              </a:lnSpc>
            </a:pPr>
            <a:r>
              <a:rPr lang="en-US" sz="2006" spc="-14">
                <a:solidFill>
                  <a:srgbClr val="000000"/>
                </a:solidFill>
                <a:latin typeface="IBM Plex Sans"/>
                <a:ea typeface="IBM Plex Sans"/>
                <a:cs typeface="IBM Plex Sans"/>
                <a:sym typeface="IBM Plex Sans"/>
              </a:rPr>
              <a:t>4.Transaction Monitoring:</a:t>
            </a:r>
          </a:p>
        </p:txBody>
      </p:sp>
      <p:sp>
        <p:nvSpPr>
          <p:cNvPr name="TextBox 36" id="36"/>
          <p:cNvSpPr txBox="true"/>
          <p:nvPr/>
        </p:nvSpPr>
        <p:spPr>
          <a:xfrm rot="0">
            <a:off x="10154669" y="6818976"/>
            <a:ext cx="6859391" cy="2906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1.Machine learning models trained in Sage Makeranalyse </a:t>
            </a:r>
          </a:p>
        </p:txBody>
      </p:sp>
      <p:sp>
        <p:nvSpPr>
          <p:cNvPr name="TextBox 37" id="37"/>
          <p:cNvSpPr txBox="true"/>
          <p:nvPr/>
        </p:nvSpPr>
        <p:spPr>
          <a:xfrm rot="0">
            <a:off x="10441181" y="7123776"/>
            <a:ext cx="3971068" cy="2906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patterns for transaction anomalies.</a:t>
            </a:r>
          </a:p>
        </p:txBody>
      </p:sp>
      <p:sp>
        <p:nvSpPr>
          <p:cNvPr name="TextBox 38" id="38"/>
          <p:cNvSpPr txBox="true"/>
          <p:nvPr/>
        </p:nvSpPr>
        <p:spPr>
          <a:xfrm rot="0">
            <a:off x="9697469" y="7428576"/>
            <a:ext cx="7514577" cy="595417"/>
          </a:xfrm>
          <a:prstGeom prst="rect">
            <a:avLst/>
          </a:prstGeom>
        </p:spPr>
        <p:txBody>
          <a:bodyPr anchor="t" rtlCol="false" tIns="0" lIns="0" bIns="0" rIns="0">
            <a:spAutoFit/>
          </a:bodyPr>
          <a:lstStyle/>
          <a:p>
            <a:pPr algn="l">
              <a:lnSpc>
                <a:spcPts val="2398"/>
              </a:lnSpc>
            </a:pPr>
            <a:r>
              <a:rPr lang="en-US" sz="2004" spc="-22">
                <a:solidFill>
                  <a:srgbClr val="000000"/>
                </a:solidFill>
                <a:latin typeface="IBM Plex Sans"/>
                <a:ea typeface="IBM Plex Sans"/>
                <a:cs typeface="IBM Plex Sans"/>
                <a:sym typeface="IBM Plex Sans"/>
              </a:rPr>
              <a:t>This expansion integrates detailed steps and technologies, ready for refinement into a presentation or report.</a:t>
            </a:r>
          </a:p>
        </p:txBody>
      </p:sp>
      <p:sp>
        <p:nvSpPr>
          <p:cNvPr name="TextBox 39" id="39"/>
          <p:cNvSpPr txBox="true"/>
          <p:nvPr/>
        </p:nvSpPr>
        <p:spPr>
          <a:xfrm rot="0">
            <a:off x="2931538" y="1605639"/>
            <a:ext cx="3429162" cy="584987"/>
          </a:xfrm>
          <a:prstGeom prst="rect">
            <a:avLst/>
          </a:prstGeom>
        </p:spPr>
        <p:txBody>
          <a:bodyPr anchor="t" rtlCol="false" tIns="0" lIns="0" bIns="0" rIns="0">
            <a:spAutoFit/>
          </a:bodyPr>
          <a:lstStyle/>
          <a:p>
            <a:pPr algn="l">
              <a:lnSpc>
                <a:spcPts val="4754"/>
              </a:lnSpc>
            </a:pPr>
            <a:r>
              <a:rPr lang="en-US" b="true" sz="3395">
                <a:solidFill>
                  <a:srgbClr val="FFFFFF"/>
                </a:solidFill>
                <a:latin typeface="Tahoma Bold"/>
                <a:ea typeface="Tahoma Bold"/>
                <a:cs typeface="Tahoma Bold"/>
                <a:sym typeface="Tahoma Bold"/>
              </a:rPr>
              <a:t>Idea/Prototype</a:t>
            </a:r>
          </a:p>
        </p:txBody>
      </p:sp>
      <p:sp>
        <p:nvSpPr>
          <p:cNvPr name="TextBox 40" id="40"/>
          <p:cNvSpPr txBox="true"/>
          <p:nvPr/>
        </p:nvSpPr>
        <p:spPr>
          <a:xfrm rot="0">
            <a:off x="11464166" y="1601143"/>
            <a:ext cx="4245902" cy="585349"/>
          </a:xfrm>
          <a:prstGeom prst="rect">
            <a:avLst/>
          </a:prstGeom>
        </p:spPr>
        <p:txBody>
          <a:bodyPr anchor="t" rtlCol="false" tIns="0" lIns="0" bIns="0" rIns="0">
            <a:spAutoFit/>
          </a:bodyPr>
          <a:lstStyle/>
          <a:p>
            <a:pPr algn="l">
              <a:lnSpc>
                <a:spcPts val="4757"/>
              </a:lnSpc>
            </a:pPr>
            <a:r>
              <a:rPr lang="en-US" b="true" sz="3398" spc="91">
                <a:solidFill>
                  <a:srgbClr val="FFFFFF"/>
                </a:solidFill>
                <a:latin typeface="Tahoma Bold"/>
                <a:ea typeface="Tahoma Bold"/>
                <a:cs typeface="Tahoma Bold"/>
                <a:sym typeface="Tahoma Bold"/>
              </a:rPr>
              <a:t>Solution Approach</a:t>
            </a:r>
          </a:p>
        </p:txBody>
      </p:sp>
      <p:sp>
        <p:nvSpPr>
          <p:cNvPr name="TextBox 41" id="41"/>
          <p:cNvSpPr txBox="true"/>
          <p:nvPr/>
        </p:nvSpPr>
        <p:spPr>
          <a:xfrm rot="0">
            <a:off x="17254090" y="9887826"/>
            <a:ext cx="129816" cy="308048"/>
          </a:xfrm>
          <a:prstGeom prst="rect">
            <a:avLst/>
          </a:prstGeom>
        </p:spPr>
        <p:txBody>
          <a:bodyPr anchor="t" rtlCol="false" tIns="0" lIns="0" bIns="0" rIns="0">
            <a:spAutoFit/>
          </a:bodyPr>
          <a:lstStyle/>
          <a:p>
            <a:pPr algn="l">
              <a:lnSpc>
                <a:spcPts val="2523"/>
              </a:lnSpc>
            </a:pPr>
            <a:r>
              <a:rPr lang="en-US" sz="1802" spc="-12">
                <a:solidFill>
                  <a:srgbClr val="FFFFFF"/>
                </a:solidFill>
                <a:latin typeface="IBM Plex Sans"/>
                <a:ea typeface="IBM Plex Sans"/>
                <a:cs typeface="IBM Plex Sans"/>
                <a:sym typeface="IBM Plex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937" y="140589"/>
            <a:ext cx="2446782" cy="1024385"/>
          </a:xfrm>
          <a:custGeom>
            <a:avLst/>
            <a:gdLst/>
            <a:ahLst/>
            <a:cxnLst/>
            <a:rect r="r" b="b" t="t" l="l"/>
            <a:pathLst>
              <a:path h="1024385" w="2446782">
                <a:moveTo>
                  <a:pt x="0" y="0"/>
                </a:moveTo>
                <a:lnTo>
                  <a:pt x="2446782" y="0"/>
                </a:lnTo>
                <a:lnTo>
                  <a:pt x="2446782" y="1024385"/>
                </a:lnTo>
                <a:lnTo>
                  <a:pt x="0" y="1024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831324"/>
            <a:ext cx="18288000" cy="455362"/>
          </a:xfrm>
          <a:custGeom>
            <a:avLst/>
            <a:gdLst/>
            <a:ahLst/>
            <a:cxnLst/>
            <a:rect r="r" b="b" t="t" l="l"/>
            <a:pathLst>
              <a:path h="455362" w="18288000">
                <a:moveTo>
                  <a:pt x="0" y="0"/>
                </a:moveTo>
                <a:lnTo>
                  <a:pt x="18288000" y="0"/>
                </a:lnTo>
                <a:lnTo>
                  <a:pt x="18288000" y="455362"/>
                </a:lnTo>
                <a:lnTo>
                  <a:pt x="0" y="4553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1857" y="1526410"/>
            <a:ext cx="8305857" cy="7843647"/>
          </a:xfrm>
          <a:custGeom>
            <a:avLst/>
            <a:gdLst/>
            <a:ahLst/>
            <a:cxnLst/>
            <a:rect r="r" b="b" t="t" l="l"/>
            <a:pathLst>
              <a:path h="7843647" w="8305857">
                <a:moveTo>
                  <a:pt x="0" y="0"/>
                </a:moveTo>
                <a:lnTo>
                  <a:pt x="8305857" y="0"/>
                </a:lnTo>
                <a:lnTo>
                  <a:pt x="8305857" y="7843647"/>
                </a:lnTo>
                <a:lnTo>
                  <a:pt x="0" y="78436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271260" y="1528572"/>
            <a:ext cx="2339340" cy="361188"/>
          </a:xfrm>
          <a:custGeom>
            <a:avLst/>
            <a:gdLst/>
            <a:ahLst/>
            <a:cxnLst/>
            <a:rect r="r" b="b" t="t" l="l"/>
            <a:pathLst>
              <a:path h="361188" w="2339340">
                <a:moveTo>
                  <a:pt x="0" y="0"/>
                </a:moveTo>
                <a:lnTo>
                  <a:pt x="2339340" y="0"/>
                </a:lnTo>
                <a:lnTo>
                  <a:pt x="2339340" y="361188"/>
                </a:lnTo>
                <a:lnTo>
                  <a:pt x="0" y="361188"/>
                </a:lnTo>
                <a:lnTo>
                  <a:pt x="0" y="0"/>
                </a:lnTo>
                <a:close/>
              </a:path>
            </a:pathLst>
          </a:custGeom>
          <a:blipFill>
            <a:blip r:embed="rId8"/>
            <a:stretch>
              <a:fillRect l="0" t="0" r="0" b="0"/>
            </a:stretch>
          </a:blipFill>
        </p:spPr>
      </p:sp>
      <p:sp>
        <p:nvSpPr>
          <p:cNvPr name="Freeform 6" id="6"/>
          <p:cNvSpPr/>
          <p:nvPr/>
        </p:nvSpPr>
        <p:spPr>
          <a:xfrm flipH="false" flipV="false" rot="0">
            <a:off x="1600200" y="1507236"/>
            <a:ext cx="4674108" cy="361188"/>
          </a:xfrm>
          <a:custGeom>
            <a:avLst/>
            <a:gdLst/>
            <a:ahLst/>
            <a:cxnLst/>
            <a:rect r="r" b="b" t="t" l="l"/>
            <a:pathLst>
              <a:path h="361188" w="4674108">
                <a:moveTo>
                  <a:pt x="0" y="0"/>
                </a:moveTo>
                <a:lnTo>
                  <a:pt x="4674108" y="0"/>
                </a:lnTo>
                <a:lnTo>
                  <a:pt x="4674108" y="361188"/>
                </a:lnTo>
                <a:lnTo>
                  <a:pt x="0" y="361188"/>
                </a:lnTo>
                <a:lnTo>
                  <a:pt x="0" y="0"/>
                </a:lnTo>
                <a:close/>
              </a:path>
            </a:pathLst>
          </a:custGeom>
          <a:blipFill>
            <a:blip r:embed="rId9"/>
            <a:stretch>
              <a:fillRect l="0" t="0" r="0" b="0"/>
            </a:stretch>
          </a:blipFill>
        </p:spPr>
      </p:sp>
      <p:sp>
        <p:nvSpPr>
          <p:cNvPr name="Freeform 7" id="7"/>
          <p:cNvSpPr/>
          <p:nvPr/>
        </p:nvSpPr>
        <p:spPr>
          <a:xfrm flipH="false" flipV="false" rot="0">
            <a:off x="1018032" y="1805940"/>
            <a:ext cx="1161288" cy="867156"/>
          </a:xfrm>
          <a:custGeom>
            <a:avLst/>
            <a:gdLst/>
            <a:ahLst/>
            <a:cxnLst/>
            <a:rect r="r" b="b" t="t" l="l"/>
            <a:pathLst>
              <a:path h="867156" w="1161288">
                <a:moveTo>
                  <a:pt x="0" y="0"/>
                </a:moveTo>
                <a:lnTo>
                  <a:pt x="1161288" y="0"/>
                </a:lnTo>
                <a:lnTo>
                  <a:pt x="1161288" y="867156"/>
                </a:lnTo>
                <a:lnTo>
                  <a:pt x="0" y="867156"/>
                </a:lnTo>
                <a:lnTo>
                  <a:pt x="0" y="0"/>
                </a:lnTo>
                <a:close/>
              </a:path>
            </a:pathLst>
          </a:custGeom>
          <a:blipFill>
            <a:blip r:embed="rId10"/>
            <a:stretch>
              <a:fillRect l="0" t="0" r="0" b="0"/>
            </a:stretch>
          </a:blipFill>
        </p:spPr>
      </p:sp>
      <p:sp>
        <p:nvSpPr>
          <p:cNvPr name="Freeform 8" id="8"/>
          <p:cNvSpPr/>
          <p:nvPr/>
        </p:nvSpPr>
        <p:spPr>
          <a:xfrm flipH="false" flipV="false" rot="0">
            <a:off x="9849612" y="1684020"/>
            <a:ext cx="8219951" cy="1249042"/>
          </a:xfrm>
          <a:custGeom>
            <a:avLst/>
            <a:gdLst/>
            <a:ahLst/>
            <a:cxnLst/>
            <a:rect r="r" b="b" t="t" l="l"/>
            <a:pathLst>
              <a:path h="1249042" w="8219951">
                <a:moveTo>
                  <a:pt x="0" y="0"/>
                </a:moveTo>
                <a:lnTo>
                  <a:pt x="8219951" y="0"/>
                </a:lnTo>
                <a:lnTo>
                  <a:pt x="8219951" y="1249042"/>
                </a:lnTo>
                <a:lnTo>
                  <a:pt x="0" y="12490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9419844" y="2721854"/>
            <a:ext cx="8868156" cy="6902958"/>
          </a:xfrm>
          <a:custGeom>
            <a:avLst/>
            <a:gdLst/>
            <a:ahLst/>
            <a:cxnLst/>
            <a:rect r="r" b="b" t="t" l="l"/>
            <a:pathLst>
              <a:path h="6902958" w="8868156">
                <a:moveTo>
                  <a:pt x="0" y="0"/>
                </a:moveTo>
                <a:lnTo>
                  <a:pt x="8868156" y="0"/>
                </a:lnTo>
                <a:lnTo>
                  <a:pt x="8868156" y="6902958"/>
                </a:lnTo>
                <a:lnTo>
                  <a:pt x="0" y="6902958"/>
                </a:lnTo>
                <a:lnTo>
                  <a:pt x="0" y="0"/>
                </a:lnTo>
                <a:close/>
              </a:path>
            </a:pathLst>
          </a:custGeom>
          <a:blipFill>
            <a:blip r:embed="rId13"/>
            <a:stretch>
              <a:fillRect l="0" t="0" r="-283" b="0"/>
            </a:stretch>
          </a:blipFill>
        </p:spPr>
      </p:sp>
      <p:grpSp>
        <p:nvGrpSpPr>
          <p:cNvPr name="Group 10" id="10"/>
          <p:cNvGrpSpPr>
            <a:grpSpLocks noChangeAspect="true"/>
          </p:cNvGrpSpPr>
          <p:nvPr/>
        </p:nvGrpSpPr>
        <p:grpSpPr>
          <a:xfrm rot="0">
            <a:off x="9764268" y="3069336"/>
            <a:ext cx="8220456" cy="6227064"/>
            <a:chOff x="0" y="0"/>
            <a:chExt cx="10960608" cy="8302752"/>
          </a:xfrm>
        </p:grpSpPr>
        <p:sp>
          <p:nvSpPr>
            <p:cNvPr name="Freeform 11" id="11"/>
            <p:cNvSpPr/>
            <p:nvPr/>
          </p:nvSpPr>
          <p:spPr>
            <a:xfrm flipH="false" flipV="false" rot="0">
              <a:off x="0" y="0"/>
              <a:ext cx="10960608" cy="8302752"/>
            </a:xfrm>
            <a:custGeom>
              <a:avLst/>
              <a:gdLst/>
              <a:ahLst/>
              <a:cxnLst/>
              <a:rect r="r" b="b" t="t" l="l"/>
              <a:pathLst>
                <a:path h="8302752" w="10960608">
                  <a:moveTo>
                    <a:pt x="1383792" y="0"/>
                  </a:moveTo>
                  <a:cubicBezTo>
                    <a:pt x="619633" y="0"/>
                    <a:pt x="0" y="619633"/>
                    <a:pt x="0" y="1383792"/>
                  </a:cubicBezTo>
                  <a:lnTo>
                    <a:pt x="0" y="8302752"/>
                  </a:lnTo>
                  <a:lnTo>
                    <a:pt x="9576816" y="8302752"/>
                  </a:lnTo>
                  <a:cubicBezTo>
                    <a:pt x="10340975" y="8302752"/>
                    <a:pt x="10960608" y="7683119"/>
                    <a:pt x="10960608" y="6918960"/>
                  </a:cubicBezTo>
                  <a:lnTo>
                    <a:pt x="10960608" y="0"/>
                  </a:lnTo>
                  <a:close/>
                </a:path>
              </a:pathLst>
            </a:custGeom>
            <a:blipFill>
              <a:blip r:embed="rId14"/>
              <a:stretch>
                <a:fillRect l="0" t="0" r="0" b="0"/>
              </a:stretch>
            </a:blipFill>
          </p:spPr>
        </p:sp>
      </p:grpSp>
      <p:sp>
        <p:nvSpPr>
          <p:cNvPr name="Freeform 12" id="12"/>
          <p:cNvSpPr/>
          <p:nvPr/>
        </p:nvSpPr>
        <p:spPr>
          <a:xfrm flipH="false" flipV="false" rot="0">
            <a:off x="9675371" y="2978153"/>
            <a:ext cx="8398259" cy="6407153"/>
          </a:xfrm>
          <a:custGeom>
            <a:avLst/>
            <a:gdLst/>
            <a:ahLst/>
            <a:cxnLst/>
            <a:rect r="r" b="b" t="t" l="l"/>
            <a:pathLst>
              <a:path h="6407153" w="8398259">
                <a:moveTo>
                  <a:pt x="0" y="0"/>
                </a:moveTo>
                <a:lnTo>
                  <a:pt x="8398259" y="0"/>
                </a:lnTo>
                <a:lnTo>
                  <a:pt x="8398259" y="6407153"/>
                </a:lnTo>
                <a:lnTo>
                  <a:pt x="0" y="640715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3" id="13"/>
          <p:cNvSpPr txBox="true"/>
          <p:nvPr/>
        </p:nvSpPr>
        <p:spPr>
          <a:xfrm rot="0">
            <a:off x="670255" y="3887991"/>
            <a:ext cx="68275" cy="312544"/>
          </a:xfrm>
          <a:prstGeom prst="rect">
            <a:avLst/>
          </a:prstGeom>
        </p:spPr>
        <p:txBody>
          <a:bodyPr anchor="t" rtlCol="false" tIns="0" lIns="0" bIns="0" rIns="0">
            <a:spAutoFit/>
          </a:bodyPr>
          <a:lstStyle/>
          <a:p>
            <a:pPr algn="l">
              <a:lnSpc>
                <a:spcPts val="2654"/>
              </a:lnSpc>
            </a:pPr>
            <a:r>
              <a:rPr lang="en-US" sz="1895" spc="-20">
                <a:solidFill>
                  <a:srgbClr val="000000"/>
                </a:solidFill>
                <a:latin typeface="IBM Plex Sans"/>
                <a:ea typeface="IBM Plex Sans"/>
                <a:cs typeface="IBM Plex Sans"/>
                <a:sym typeface="IBM Plex Sans"/>
              </a:rPr>
              <a:t>.</a:t>
            </a:r>
          </a:p>
        </p:txBody>
      </p:sp>
      <p:sp>
        <p:nvSpPr>
          <p:cNvPr name="TextBox 14" id="14"/>
          <p:cNvSpPr txBox="true"/>
          <p:nvPr/>
        </p:nvSpPr>
        <p:spPr>
          <a:xfrm rot="0">
            <a:off x="4971031" y="189166"/>
            <a:ext cx="10192417" cy="827846"/>
          </a:xfrm>
          <a:prstGeom prst="rect">
            <a:avLst/>
          </a:prstGeom>
        </p:spPr>
        <p:txBody>
          <a:bodyPr anchor="t" rtlCol="false" tIns="0" lIns="0" bIns="0" rIns="0">
            <a:spAutoFit/>
          </a:bodyPr>
          <a:lstStyle/>
          <a:p>
            <a:pPr algn="l">
              <a:lnSpc>
                <a:spcPts val="6719"/>
              </a:lnSpc>
            </a:pPr>
            <a:r>
              <a:rPr lang="en-US" b="true" sz="4800" spc="4">
                <a:solidFill>
                  <a:srgbClr val="000000"/>
                </a:solidFill>
                <a:latin typeface="Tahoma Bold"/>
                <a:ea typeface="Tahoma Bold"/>
                <a:cs typeface="Tahoma Bold"/>
                <a:sym typeface="Tahoma Bold"/>
              </a:rPr>
              <a:t>INNOVATION &amp; CONSTRUCTION</a:t>
            </a:r>
          </a:p>
        </p:txBody>
      </p:sp>
      <p:sp>
        <p:nvSpPr>
          <p:cNvPr name="TextBox 15" id="15"/>
          <p:cNvSpPr txBox="true"/>
          <p:nvPr/>
        </p:nvSpPr>
        <p:spPr>
          <a:xfrm rot="0">
            <a:off x="1075639" y="230791"/>
            <a:ext cx="985228" cy="413918"/>
          </a:xfrm>
          <a:prstGeom prst="rect">
            <a:avLst/>
          </a:prstGeom>
        </p:spPr>
        <p:txBody>
          <a:bodyPr anchor="t" rtlCol="false" tIns="0" lIns="0" bIns="0" rIns="0">
            <a:spAutoFit/>
          </a:bodyPr>
          <a:lstStyle/>
          <a:p>
            <a:pPr algn="l">
              <a:lnSpc>
                <a:spcPts val="3359"/>
              </a:lnSpc>
            </a:pPr>
            <a:r>
              <a:rPr lang="en-US" b="true" sz="2400" spc="69">
                <a:solidFill>
                  <a:srgbClr val="000000"/>
                </a:solidFill>
                <a:latin typeface="Tahoma Bold"/>
                <a:ea typeface="Tahoma Bold"/>
                <a:cs typeface="Tahoma Bold"/>
                <a:sym typeface="Tahoma Bold"/>
              </a:rPr>
              <a:t>Team </a:t>
            </a:r>
          </a:p>
        </p:txBody>
      </p:sp>
      <p:sp>
        <p:nvSpPr>
          <p:cNvPr name="TextBox 16" id="16"/>
          <p:cNvSpPr txBox="true"/>
          <p:nvPr/>
        </p:nvSpPr>
        <p:spPr>
          <a:xfrm rot="0">
            <a:off x="595579" y="599294"/>
            <a:ext cx="1903028" cy="414290"/>
          </a:xfrm>
          <a:prstGeom prst="rect">
            <a:avLst/>
          </a:prstGeom>
        </p:spPr>
        <p:txBody>
          <a:bodyPr anchor="t" rtlCol="false" tIns="0" lIns="0" bIns="0" rIns="0">
            <a:spAutoFit/>
          </a:bodyPr>
          <a:lstStyle/>
          <a:p>
            <a:pPr algn="l">
              <a:lnSpc>
                <a:spcPts val="3363"/>
              </a:lnSpc>
            </a:pPr>
            <a:r>
              <a:rPr lang="en-US" b="true" sz="2402" spc="67">
                <a:solidFill>
                  <a:srgbClr val="000000"/>
                </a:solidFill>
                <a:latin typeface="Tahoma Bold"/>
                <a:ea typeface="Tahoma Bold"/>
                <a:cs typeface="Tahoma Bold"/>
                <a:sym typeface="Tahoma Bold"/>
              </a:rPr>
              <a:t>Innovators </a:t>
            </a:r>
          </a:p>
        </p:txBody>
      </p:sp>
      <p:sp>
        <p:nvSpPr>
          <p:cNvPr name="TextBox 17" id="17"/>
          <p:cNvSpPr txBox="true"/>
          <p:nvPr/>
        </p:nvSpPr>
        <p:spPr>
          <a:xfrm rot="0">
            <a:off x="2686174" y="1925793"/>
            <a:ext cx="5895013" cy="601837"/>
          </a:xfrm>
          <a:prstGeom prst="rect">
            <a:avLst/>
          </a:prstGeom>
        </p:spPr>
        <p:txBody>
          <a:bodyPr anchor="t" rtlCol="false" tIns="0" lIns="0" bIns="0" rIns="0">
            <a:spAutoFit/>
          </a:bodyPr>
          <a:lstStyle/>
          <a:p>
            <a:pPr algn="l">
              <a:lnSpc>
                <a:spcPts val="4908"/>
              </a:lnSpc>
            </a:pPr>
            <a:r>
              <a:rPr lang="en-US" b="true" sz="3506" spc="42">
                <a:solidFill>
                  <a:srgbClr val="000000"/>
                </a:solidFill>
                <a:latin typeface="Tahoma Bold"/>
                <a:ea typeface="Tahoma Bold"/>
                <a:cs typeface="Tahoma Bold"/>
                <a:sym typeface="Tahoma Bold"/>
              </a:rPr>
              <a:t>Innovation &amp; Uniqueness</a:t>
            </a:r>
          </a:p>
        </p:txBody>
      </p:sp>
      <p:sp>
        <p:nvSpPr>
          <p:cNvPr name="TextBox 18" id="18"/>
          <p:cNvSpPr txBox="true"/>
          <p:nvPr/>
        </p:nvSpPr>
        <p:spPr>
          <a:xfrm rot="0">
            <a:off x="1213714" y="2840888"/>
            <a:ext cx="7829350" cy="6294958"/>
          </a:xfrm>
          <a:prstGeom prst="rect">
            <a:avLst/>
          </a:prstGeom>
        </p:spPr>
        <p:txBody>
          <a:bodyPr anchor="t" rtlCol="false" tIns="0" lIns="0" bIns="0" rIns="0">
            <a:spAutoFit/>
          </a:bodyPr>
          <a:lstStyle/>
          <a:p>
            <a:pPr algn="l">
              <a:lnSpc>
                <a:spcPts val="2908"/>
              </a:lnSpc>
            </a:pPr>
            <a:r>
              <a:rPr lang="en-US" sz="2400" spc="-26">
                <a:solidFill>
                  <a:srgbClr val="000000"/>
                </a:solidFill>
                <a:latin typeface="IBM Plex Sans"/>
                <a:ea typeface="IBM Plex Sans"/>
                <a:cs typeface="IBM Plex Sans"/>
                <a:sym typeface="IBM Plex Sans"/>
              </a:rPr>
              <a:t>Holistic Fraud Management:Unlike single-purpose solutions, this system integrates call monitoring, deepfake detection, and transaction analysis Proactive Fraud Alerts:Real-time alerts offer users immediate actionability.</a:t>
            </a:r>
          </a:p>
          <a:p>
            <a:pPr algn="l">
              <a:lnSpc>
                <a:spcPts val="3297"/>
              </a:lnSpc>
            </a:pPr>
            <a:r>
              <a:rPr lang="en-US" sz="2400" spc="-16">
                <a:solidFill>
                  <a:srgbClr val="000000"/>
                </a:solidFill>
                <a:latin typeface="IBM Plex Sans"/>
                <a:ea typeface="IBM Plex Sans"/>
                <a:cs typeface="IBM Plex Sans"/>
                <a:sym typeface="IBM Plex Sans"/>
              </a:rPr>
              <a:t>Cloud-Native Scalability:Built on AWS, ensuring </a:t>
            </a:r>
          </a:p>
          <a:p>
            <a:pPr algn="l">
              <a:lnSpc>
                <a:spcPts val="2534"/>
              </a:lnSpc>
            </a:pPr>
            <a:r>
              <a:rPr lang="en-US" sz="2400" spc="-24">
                <a:solidFill>
                  <a:srgbClr val="000000"/>
                </a:solidFill>
                <a:latin typeface="IBM Plex Sans"/>
                <a:ea typeface="IBM Plex Sans"/>
                <a:cs typeface="IBM Plex Sans"/>
                <a:sym typeface="IBM Plex Sans"/>
              </a:rPr>
              <a:t>resilience, reliability, and the ability to handle high </a:t>
            </a:r>
          </a:p>
          <a:p>
            <a:pPr algn="l">
              <a:lnSpc>
                <a:spcPts val="2923"/>
              </a:lnSpc>
            </a:pPr>
            <a:r>
              <a:rPr lang="en-US" sz="2400" spc="-26">
                <a:solidFill>
                  <a:srgbClr val="000000"/>
                </a:solidFill>
                <a:latin typeface="IBM Plex Sans"/>
                <a:ea typeface="IBM Plex Sans"/>
                <a:cs typeface="IBM Plex Sans"/>
                <a:sym typeface="IBM Plex Sans"/>
              </a:rPr>
              <a:t>transaction volumes. Dynamic Model Updates:Integrates continuous learning from user feedback to adapt to evolving fraud techniques. Behavioural Pattern Analysis:Goes beyond static data matching to analyse transaction behaviours and user interaction anomalies. Comprehensive Security:Combines AI and cloud- native solutions to offer end-to-end security with minimal </a:t>
            </a:r>
          </a:p>
          <a:p>
            <a:pPr algn="l">
              <a:lnSpc>
                <a:spcPts val="3363"/>
              </a:lnSpc>
            </a:pPr>
            <a:r>
              <a:rPr lang="en-US" sz="2402" spc="-26">
                <a:solidFill>
                  <a:srgbClr val="000000"/>
                </a:solidFill>
                <a:latin typeface="IBM Plex Sans"/>
                <a:ea typeface="IBM Plex Sans"/>
                <a:cs typeface="IBM Plex Sans"/>
                <a:sym typeface="IBM Plex Sans"/>
              </a:rPr>
              <a:t>latency.</a:t>
            </a:r>
          </a:p>
        </p:txBody>
      </p:sp>
      <p:sp>
        <p:nvSpPr>
          <p:cNvPr name="TextBox 19" id="19"/>
          <p:cNvSpPr txBox="true"/>
          <p:nvPr/>
        </p:nvSpPr>
        <p:spPr>
          <a:xfrm rot="0">
            <a:off x="10140439" y="1866443"/>
            <a:ext cx="7609142" cy="445418"/>
          </a:xfrm>
          <a:prstGeom prst="rect">
            <a:avLst/>
          </a:prstGeom>
        </p:spPr>
        <p:txBody>
          <a:bodyPr anchor="t" rtlCol="false" tIns="0" lIns="0" bIns="0" rIns="0">
            <a:spAutoFit/>
          </a:bodyPr>
          <a:lstStyle/>
          <a:p>
            <a:pPr algn="l">
              <a:lnSpc>
                <a:spcPts val="3648"/>
              </a:lnSpc>
            </a:pPr>
            <a:r>
              <a:rPr lang="en-US" b="true" sz="2606" spc="46">
                <a:solidFill>
                  <a:srgbClr val="FFFFFE"/>
                </a:solidFill>
                <a:latin typeface="Tahoma Bold"/>
                <a:ea typeface="Tahoma Bold"/>
                <a:cs typeface="Tahoma Bold"/>
                <a:sym typeface="Tahoma Bold"/>
              </a:rPr>
              <a:t>Flow of Construction Activities &amp; ML Model </a:t>
            </a:r>
          </a:p>
        </p:txBody>
      </p:sp>
      <p:sp>
        <p:nvSpPr>
          <p:cNvPr name="TextBox 20" id="20"/>
          <p:cNvSpPr txBox="true"/>
          <p:nvPr/>
        </p:nvSpPr>
        <p:spPr>
          <a:xfrm rot="0">
            <a:off x="13206727" y="2263369"/>
            <a:ext cx="1258653" cy="445056"/>
          </a:xfrm>
          <a:prstGeom prst="rect">
            <a:avLst/>
          </a:prstGeom>
        </p:spPr>
        <p:txBody>
          <a:bodyPr anchor="t" rtlCol="false" tIns="0" lIns="0" bIns="0" rIns="0">
            <a:spAutoFit/>
          </a:bodyPr>
          <a:lstStyle/>
          <a:p>
            <a:pPr algn="l">
              <a:lnSpc>
                <a:spcPts val="3645"/>
              </a:lnSpc>
            </a:pPr>
            <a:r>
              <a:rPr lang="en-US" b="true" sz="2604" spc="72">
                <a:solidFill>
                  <a:srgbClr val="FFFFFE"/>
                </a:solidFill>
                <a:latin typeface="Tahoma Bold"/>
                <a:ea typeface="Tahoma Bold"/>
                <a:cs typeface="Tahoma Bold"/>
                <a:sym typeface="Tahoma Bold"/>
              </a:rPr>
              <a:t>Used :-</a:t>
            </a:r>
          </a:p>
        </p:txBody>
      </p:sp>
      <p:sp>
        <p:nvSpPr>
          <p:cNvPr name="TextBox 21" id="21"/>
          <p:cNvSpPr txBox="true"/>
          <p:nvPr/>
        </p:nvSpPr>
        <p:spPr>
          <a:xfrm rot="0">
            <a:off x="17254090" y="9887826"/>
            <a:ext cx="129816" cy="308048"/>
          </a:xfrm>
          <a:prstGeom prst="rect">
            <a:avLst/>
          </a:prstGeom>
        </p:spPr>
        <p:txBody>
          <a:bodyPr anchor="t" rtlCol="false" tIns="0" lIns="0" bIns="0" rIns="0">
            <a:spAutoFit/>
          </a:bodyPr>
          <a:lstStyle/>
          <a:p>
            <a:pPr algn="l">
              <a:lnSpc>
                <a:spcPts val="2523"/>
              </a:lnSpc>
            </a:pPr>
            <a:r>
              <a:rPr lang="en-US" sz="1802" spc="-12">
                <a:solidFill>
                  <a:srgbClr val="FFFFFF"/>
                </a:solidFill>
                <a:latin typeface="IBM Plex Sans"/>
                <a:ea typeface="IBM Plex Sans"/>
                <a:cs typeface="IBM Plex Sans"/>
                <a:sym typeface="IBM Plex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8457" y="210693"/>
            <a:ext cx="2446782" cy="1024385"/>
          </a:xfrm>
          <a:custGeom>
            <a:avLst/>
            <a:gdLst/>
            <a:ahLst/>
            <a:cxnLst/>
            <a:rect r="r" b="b" t="t" l="l"/>
            <a:pathLst>
              <a:path h="1024385" w="2446782">
                <a:moveTo>
                  <a:pt x="0" y="0"/>
                </a:moveTo>
                <a:lnTo>
                  <a:pt x="2446782" y="0"/>
                </a:lnTo>
                <a:lnTo>
                  <a:pt x="2446782" y="1024385"/>
                </a:lnTo>
                <a:lnTo>
                  <a:pt x="0" y="1024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846574"/>
            <a:ext cx="18287876" cy="440274"/>
          </a:xfrm>
          <a:custGeom>
            <a:avLst/>
            <a:gdLst/>
            <a:ahLst/>
            <a:cxnLst/>
            <a:rect r="r" b="b" t="t" l="l"/>
            <a:pathLst>
              <a:path h="440274" w="18287876">
                <a:moveTo>
                  <a:pt x="0" y="0"/>
                </a:moveTo>
                <a:lnTo>
                  <a:pt x="18287876" y="0"/>
                </a:lnTo>
                <a:lnTo>
                  <a:pt x="18287876" y="440274"/>
                </a:lnTo>
                <a:lnTo>
                  <a:pt x="0" y="440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837164" y="4948390"/>
            <a:ext cx="7208139" cy="4603880"/>
          </a:xfrm>
          <a:custGeom>
            <a:avLst/>
            <a:gdLst/>
            <a:ahLst/>
            <a:cxnLst/>
            <a:rect r="r" b="b" t="t" l="l"/>
            <a:pathLst>
              <a:path h="4603880" w="7208139">
                <a:moveTo>
                  <a:pt x="0" y="0"/>
                </a:moveTo>
                <a:lnTo>
                  <a:pt x="7208139" y="0"/>
                </a:lnTo>
                <a:lnTo>
                  <a:pt x="7208139" y="4603880"/>
                </a:lnTo>
                <a:lnTo>
                  <a:pt x="0" y="46038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783824" y="4913376"/>
            <a:ext cx="7315200" cy="4693920"/>
          </a:xfrm>
          <a:custGeom>
            <a:avLst/>
            <a:gdLst/>
            <a:ahLst/>
            <a:cxnLst/>
            <a:rect r="r" b="b" t="t" l="l"/>
            <a:pathLst>
              <a:path h="4693920" w="7315200">
                <a:moveTo>
                  <a:pt x="0" y="0"/>
                </a:moveTo>
                <a:lnTo>
                  <a:pt x="7315200" y="0"/>
                </a:lnTo>
                <a:lnTo>
                  <a:pt x="7315200" y="4693920"/>
                </a:lnTo>
                <a:lnTo>
                  <a:pt x="0" y="4693920"/>
                </a:lnTo>
                <a:lnTo>
                  <a:pt x="0" y="0"/>
                </a:lnTo>
                <a:close/>
              </a:path>
            </a:pathLst>
          </a:custGeom>
          <a:blipFill>
            <a:blip r:embed="rId8"/>
            <a:stretch>
              <a:fillRect l="0" t="0" r="0" b="0"/>
            </a:stretch>
          </a:blipFill>
        </p:spPr>
      </p:sp>
      <p:sp>
        <p:nvSpPr>
          <p:cNvPr name="Freeform 6" id="6"/>
          <p:cNvSpPr/>
          <p:nvPr/>
        </p:nvSpPr>
        <p:spPr>
          <a:xfrm flipH="false" flipV="false" rot="0">
            <a:off x="10763250" y="4872990"/>
            <a:ext cx="7360415" cy="4739135"/>
          </a:xfrm>
          <a:custGeom>
            <a:avLst/>
            <a:gdLst/>
            <a:ahLst/>
            <a:cxnLst/>
            <a:rect r="r" b="b" t="t" l="l"/>
            <a:pathLst>
              <a:path h="4739135" w="7360415">
                <a:moveTo>
                  <a:pt x="0" y="0"/>
                </a:moveTo>
                <a:lnTo>
                  <a:pt x="7360415" y="0"/>
                </a:lnTo>
                <a:lnTo>
                  <a:pt x="7360415" y="4739135"/>
                </a:lnTo>
                <a:lnTo>
                  <a:pt x="0" y="47391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0" y="1328938"/>
            <a:ext cx="10691622" cy="8519922"/>
          </a:xfrm>
          <a:custGeom>
            <a:avLst/>
            <a:gdLst/>
            <a:ahLst/>
            <a:cxnLst/>
            <a:rect r="r" b="b" t="t" l="l"/>
            <a:pathLst>
              <a:path h="8519922" w="10691622">
                <a:moveTo>
                  <a:pt x="0" y="0"/>
                </a:moveTo>
                <a:lnTo>
                  <a:pt x="10691622" y="0"/>
                </a:lnTo>
                <a:lnTo>
                  <a:pt x="10691622" y="8519922"/>
                </a:lnTo>
                <a:lnTo>
                  <a:pt x="0" y="8519922"/>
                </a:lnTo>
                <a:lnTo>
                  <a:pt x="0" y="0"/>
                </a:lnTo>
                <a:close/>
              </a:path>
            </a:pathLst>
          </a:custGeom>
          <a:blipFill>
            <a:blip r:embed="rId11"/>
            <a:stretch>
              <a:fillRect l="-1382" t="0" r="0" b="0"/>
            </a:stretch>
          </a:blipFill>
        </p:spPr>
      </p:sp>
      <p:grpSp>
        <p:nvGrpSpPr>
          <p:cNvPr name="Group 8" id="8"/>
          <p:cNvGrpSpPr>
            <a:grpSpLocks noChangeAspect="true"/>
          </p:cNvGrpSpPr>
          <p:nvPr/>
        </p:nvGrpSpPr>
        <p:grpSpPr>
          <a:xfrm rot="0">
            <a:off x="196596" y="1676400"/>
            <a:ext cx="10166604" cy="7844028"/>
            <a:chOff x="0" y="0"/>
            <a:chExt cx="13555472" cy="10458704"/>
          </a:xfrm>
        </p:grpSpPr>
        <p:sp>
          <p:nvSpPr>
            <p:cNvPr name="Freeform 9" id="9"/>
            <p:cNvSpPr/>
            <p:nvPr/>
          </p:nvSpPr>
          <p:spPr>
            <a:xfrm flipH="false" flipV="false" rot="0">
              <a:off x="0" y="0"/>
              <a:ext cx="13555472" cy="10458704"/>
            </a:xfrm>
            <a:custGeom>
              <a:avLst/>
              <a:gdLst/>
              <a:ahLst/>
              <a:cxnLst/>
              <a:rect r="r" b="b" t="t" l="l"/>
              <a:pathLst>
                <a:path h="10458704" w="13555472">
                  <a:moveTo>
                    <a:pt x="1743075" y="0"/>
                  </a:moveTo>
                  <a:cubicBezTo>
                    <a:pt x="780415" y="0"/>
                    <a:pt x="0" y="780415"/>
                    <a:pt x="0" y="1743075"/>
                  </a:cubicBezTo>
                  <a:lnTo>
                    <a:pt x="0" y="10458704"/>
                  </a:lnTo>
                  <a:lnTo>
                    <a:pt x="11812397" y="10458704"/>
                  </a:lnTo>
                  <a:cubicBezTo>
                    <a:pt x="12775057" y="10458704"/>
                    <a:pt x="13555472" y="9678289"/>
                    <a:pt x="13555472" y="8715629"/>
                  </a:cubicBezTo>
                  <a:lnTo>
                    <a:pt x="13555472" y="0"/>
                  </a:lnTo>
                  <a:close/>
                </a:path>
              </a:pathLst>
            </a:custGeom>
            <a:blipFill>
              <a:blip r:embed="rId12"/>
              <a:stretch>
                <a:fillRect l="0" t="0" r="0" b="0"/>
              </a:stretch>
            </a:blipFill>
          </p:spPr>
        </p:sp>
      </p:grpSp>
      <p:sp>
        <p:nvSpPr>
          <p:cNvPr name="Freeform 10" id="10"/>
          <p:cNvSpPr/>
          <p:nvPr/>
        </p:nvSpPr>
        <p:spPr>
          <a:xfrm flipH="false" flipV="false" rot="0">
            <a:off x="107699" y="1585198"/>
            <a:ext cx="10344407" cy="8024127"/>
          </a:xfrm>
          <a:custGeom>
            <a:avLst/>
            <a:gdLst/>
            <a:ahLst/>
            <a:cxnLst/>
            <a:rect r="r" b="b" t="t" l="l"/>
            <a:pathLst>
              <a:path h="8024127" w="10344407">
                <a:moveTo>
                  <a:pt x="0" y="0"/>
                </a:moveTo>
                <a:lnTo>
                  <a:pt x="10344407" y="0"/>
                </a:lnTo>
                <a:lnTo>
                  <a:pt x="10344407" y="8024127"/>
                </a:lnTo>
                <a:lnTo>
                  <a:pt x="0" y="802412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10492740" y="1327404"/>
            <a:ext cx="7779258" cy="3691890"/>
          </a:xfrm>
          <a:custGeom>
            <a:avLst/>
            <a:gdLst/>
            <a:ahLst/>
            <a:cxnLst/>
            <a:rect r="r" b="b" t="t" l="l"/>
            <a:pathLst>
              <a:path h="3691890" w="7779258">
                <a:moveTo>
                  <a:pt x="0" y="0"/>
                </a:moveTo>
                <a:lnTo>
                  <a:pt x="7779258" y="0"/>
                </a:lnTo>
                <a:lnTo>
                  <a:pt x="7779258" y="3691890"/>
                </a:lnTo>
                <a:lnTo>
                  <a:pt x="0" y="3691890"/>
                </a:lnTo>
                <a:lnTo>
                  <a:pt x="0" y="0"/>
                </a:lnTo>
                <a:close/>
              </a:path>
            </a:pathLst>
          </a:custGeom>
          <a:blipFill>
            <a:blip r:embed="rId15"/>
            <a:stretch>
              <a:fillRect l="0" t="0" r="0" b="0"/>
            </a:stretch>
          </a:blipFill>
        </p:spPr>
      </p:sp>
      <p:grpSp>
        <p:nvGrpSpPr>
          <p:cNvPr name="Group 12" id="12"/>
          <p:cNvGrpSpPr>
            <a:grpSpLocks noChangeAspect="true"/>
          </p:cNvGrpSpPr>
          <p:nvPr/>
        </p:nvGrpSpPr>
        <p:grpSpPr>
          <a:xfrm rot="0">
            <a:off x="10837164" y="1676400"/>
            <a:ext cx="7106412" cy="3014472"/>
            <a:chOff x="0" y="0"/>
            <a:chExt cx="9475216" cy="4019296"/>
          </a:xfrm>
        </p:grpSpPr>
        <p:sp>
          <p:nvSpPr>
            <p:cNvPr name="Freeform 13" id="13"/>
            <p:cNvSpPr/>
            <p:nvPr/>
          </p:nvSpPr>
          <p:spPr>
            <a:xfrm flipH="false" flipV="false" rot="0">
              <a:off x="0" y="0"/>
              <a:ext cx="9475216" cy="4019296"/>
            </a:xfrm>
            <a:custGeom>
              <a:avLst/>
              <a:gdLst/>
              <a:ahLst/>
              <a:cxnLst/>
              <a:rect r="r" b="b" t="t" l="l"/>
              <a:pathLst>
                <a:path h="4019296" w="9475216">
                  <a:moveTo>
                    <a:pt x="669925" y="0"/>
                  </a:moveTo>
                  <a:cubicBezTo>
                    <a:pt x="299847" y="0"/>
                    <a:pt x="0" y="299847"/>
                    <a:pt x="0" y="669925"/>
                  </a:cubicBezTo>
                  <a:lnTo>
                    <a:pt x="0" y="4019296"/>
                  </a:lnTo>
                  <a:lnTo>
                    <a:pt x="8805291" y="4019296"/>
                  </a:lnTo>
                  <a:cubicBezTo>
                    <a:pt x="9175242" y="4019296"/>
                    <a:pt x="9475216" y="3719449"/>
                    <a:pt x="9475216" y="3349371"/>
                  </a:cubicBezTo>
                  <a:lnTo>
                    <a:pt x="9475216" y="0"/>
                  </a:lnTo>
                  <a:close/>
                </a:path>
              </a:pathLst>
            </a:custGeom>
            <a:blipFill>
              <a:blip r:embed="rId16"/>
              <a:stretch>
                <a:fillRect l="0" t="0" r="0" b="0"/>
              </a:stretch>
            </a:blipFill>
          </p:spPr>
        </p:sp>
      </p:grpSp>
      <p:sp>
        <p:nvSpPr>
          <p:cNvPr name="Freeform 14" id="14"/>
          <p:cNvSpPr/>
          <p:nvPr/>
        </p:nvSpPr>
        <p:spPr>
          <a:xfrm flipH="false" flipV="false" rot="0">
            <a:off x="10748267" y="1582903"/>
            <a:ext cx="7284215" cy="3196866"/>
          </a:xfrm>
          <a:custGeom>
            <a:avLst/>
            <a:gdLst/>
            <a:ahLst/>
            <a:cxnLst/>
            <a:rect r="r" b="b" t="t" l="l"/>
            <a:pathLst>
              <a:path h="3196866" w="7284215">
                <a:moveTo>
                  <a:pt x="0" y="0"/>
                </a:moveTo>
                <a:lnTo>
                  <a:pt x="7284215" y="0"/>
                </a:lnTo>
                <a:lnTo>
                  <a:pt x="7284215" y="3196866"/>
                </a:lnTo>
                <a:lnTo>
                  <a:pt x="0" y="319686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5433317" y="284540"/>
            <a:ext cx="7690971" cy="827846"/>
          </a:xfrm>
          <a:prstGeom prst="rect">
            <a:avLst/>
          </a:prstGeom>
        </p:spPr>
        <p:txBody>
          <a:bodyPr anchor="t" rtlCol="false" tIns="0" lIns="0" bIns="0" rIns="0">
            <a:spAutoFit/>
          </a:bodyPr>
          <a:lstStyle/>
          <a:p>
            <a:pPr algn="l">
              <a:lnSpc>
                <a:spcPts val="6719"/>
              </a:lnSpc>
            </a:pPr>
            <a:r>
              <a:rPr lang="en-US" b="true" sz="4800" spc="177">
                <a:solidFill>
                  <a:srgbClr val="000000"/>
                </a:solidFill>
                <a:latin typeface="Tahoma Bold"/>
                <a:ea typeface="Tahoma Bold"/>
                <a:cs typeface="Tahoma Bold"/>
                <a:sym typeface="Tahoma Bold"/>
              </a:rPr>
              <a:t>TECHNICAL APPROACH</a:t>
            </a:r>
          </a:p>
        </p:txBody>
      </p:sp>
      <p:sp>
        <p:nvSpPr>
          <p:cNvPr name="TextBox 16" id="16"/>
          <p:cNvSpPr txBox="true"/>
          <p:nvPr/>
        </p:nvSpPr>
        <p:spPr>
          <a:xfrm rot="0">
            <a:off x="1425197" y="305467"/>
            <a:ext cx="985228" cy="413918"/>
          </a:xfrm>
          <a:prstGeom prst="rect">
            <a:avLst/>
          </a:prstGeom>
        </p:spPr>
        <p:txBody>
          <a:bodyPr anchor="t" rtlCol="false" tIns="0" lIns="0" bIns="0" rIns="0">
            <a:spAutoFit/>
          </a:bodyPr>
          <a:lstStyle/>
          <a:p>
            <a:pPr algn="l">
              <a:lnSpc>
                <a:spcPts val="3359"/>
              </a:lnSpc>
            </a:pPr>
            <a:r>
              <a:rPr lang="en-US" b="true" sz="2400" spc="69">
                <a:solidFill>
                  <a:srgbClr val="000000"/>
                </a:solidFill>
                <a:latin typeface="Tahoma Bold"/>
                <a:ea typeface="Tahoma Bold"/>
                <a:cs typeface="Tahoma Bold"/>
                <a:sym typeface="Tahoma Bold"/>
              </a:rPr>
              <a:t>Team </a:t>
            </a:r>
          </a:p>
        </p:txBody>
      </p:sp>
      <p:sp>
        <p:nvSpPr>
          <p:cNvPr name="TextBox 17" id="17"/>
          <p:cNvSpPr txBox="true"/>
          <p:nvPr/>
        </p:nvSpPr>
        <p:spPr>
          <a:xfrm rot="0">
            <a:off x="945185" y="673970"/>
            <a:ext cx="1903028" cy="414290"/>
          </a:xfrm>
          <a:prstGeom prst="rect">
            <a:avLst/>
          </a:prstGeom>
        </p:spPr>
        <p:txBody>
          <a:bodyPr anchor="t" rtlCol="false" tIns="0" lIns="0" bIns="0" rIns="0">
            <a:spAutoFit/>
          </a:bodyPr>
          <a:lstStyle/>
          <a:p>
            <a:pPr algn="l">
              <a:lnSpc>
                <a:spcPts val="3363"/>
              </a:lnSpc>
            </a:pPr>
            <a:r>
              <a:rPr lang="en-US" b="true" sz="2402" spc="67">
                <a:solidFill>
                  <a:srgbClr val="000000"/>
                </a:solidFill>
                <a:latin typeface="Tahoma Bold"/>
                <a:ea typeface="Tahoma Bold"/>
                <a:cs typeface="Tahoma Bold"/>
                <a:sym typeface="Tahoma Bold"/>
              </a:rPr>
              <a:t>Innovators </a:t>
            </a:r>
          </a:p>
        </p:txBody>
      </p:sp>
      <p:sp>
        <p:nvSpPr>
          <p:cNvPr name="TextBox 18" id="18"/>
          <p:cNvSpPr txBox="true"/>
          <p:nvPr/>
        </p:nvSpPr>
        <p:spPr>
          <a:xfrm rot="0">
            <a:off x="17254090" y="9887826"/>
            <a:ext cx="129816" cy="308048"/>
          </a:xfrm>
          <a:prstGeom prst="rect">
            <a:avLst/>
          </a:prstGeom>
        </p:spPr>
        <p:txBody>
          <a:bodyPr anchor="t" rtlCol="false" tIns="0" lIns="0" bIns="0" rIns="0">
            <a:spAutoFit/>
          </a:bodyPr>
          <a:lstStyle/>
          <a:p>
            <a:pPr algn="l">
              <a:lnSpc>
                <a:spcPts val="2523"/>
              </a:lnSpc>
            </a:pPr>
            <a:r>
              <a:rPr lang="en-US" sz="1802" spc="-12">
                <a:solidFill>
                  <a:srgbClr val="FFFFFF"/>
                </a:solidFill>
                <a:latin typeface="IBM Plex Sans"/>
                <a:ea typeface="IBM Plex Sans"/>
                <a:cs typeface="IBM Plex Sans"/>
                <a:sym typeface="IBM Plex Sans"/>
              </a:rPr>
              <a:t>4</a:t>
            </a:r>
          </a:p>
        </p:txBody>
      </p:sp>
      <p:sp>
        <p:nvSpPr>
          <p:cNvPr name="TextBox 19" id="19"/>
          <p:cNvSpPr txBox="true"/>
          <p:nvPr/>
        </p:nvSpPr>
        <p:spPr>
          <a:xfrm rot="0">
            <a:off x="990905" y="2380383"/>
            <a:ext cx="746617" cy="324431"/>
          </a:xfrm>
          <a:prstGeom prst="rect">
            <a:avLst/>
          </a:prstGeom>
        </p:spPr>
        <p:txBody>
          <a:bodyPr anchor="t" rtlCol="false" tIns="0" lIns="0" bIns="0" rIns="0">
            <a:spAutoFit/>
          </a:bodyPr>
          <a:lstStyle/>
          <a:p>
            <a:pPr algn="l">
              <a:lnSpc>
                <a:spcPts val="2520"/>
              </a:lnSpc>
            </a:pPr>
            <a:r>
              <a:rPr lang="en-US" b="true" sz="1800" spc="100">
                <a:solidFill>
                  <a:srgbClr val="FFFFFF"/>
                </a:solidFill>
                <a:latin typeface="Montserrat Bold"/>
                <a:ea typeface="Montserrat Bold"/>
                <a:cs typeface="Montserrat Bold"/>
                <a:sym typeface="Montserrat Bold"/>
              </a:rPr>
              <a:t>INPUT</a:t>
            </a:r>
          </a:p>
        </p:txBody>
      </p:sp>
      <p:sp>
        <p:nvSpPr>
          <p:cNvPr name="TextBox 20" id="20"/>
          <p:cNvSpPr txBox="true"/>
          <p:nvPr/>
        </p:nvSpPr>
        <p:spPr>
          <a:xfrm rot="0">
            <a:off x="10989307" y="4929702"/>
            <a:ext cx="3623510" cy="500367"/>
          </a:xfrm>
          <a:prstGeom prst="rect">
            <a:avLst/>
          </a:prstGeom>
        </p:spPr>
        <p:txBody>
          <a:bodyPr anchor="t" rtlCol="false" tIns="0" lIns="0" bIns="0" rIns="0">
            <a:spAutoFit/>
          </a:bodyPr>
          <a:lstStyle/>
          <a:p>
            <a:pPr algn="l">
              <a:lnSpc>
                <a:spcPts val="4065"/>
              </a:lnSpc>
            </a:pPr>
            <a:r>
              <a:rPr lang="en-US" b="true" sz="2904" spc="60">
                <a:solidFill>
                  <a:srgbClr val="000000"/>
                </a:solidFill>
                <a:latin typeface="Tahoma Bold"/>
                <a:ea typeface="Tahoma Bold"/>
                <a:cs typeface="Tahoma Bold"/>
                <a:sym typeface="Tahoma Bold"/>
              </a:rPr>
              <a:t>METHODOLOGIES:</a:t>
            </a:r>
          </a:p>
        </p:txBody>
      </p:sp>
      <p:sp>
        <p:nvSpPr>
          <p:cNvPr name="TextBox 21" id="21"/>
          <p:cNvSpPr txBox="true"/>
          <p:nvPr/>
        </p:nvSpPr>
        <p:spPr>
          <a:xfrm rot="0">
            <a:off x="11231623" y="5554770"/>
            <a:ext cx="2460003" cy="267967"/>
          </a:xfrm>
          <a:prstGeom prst="rect">
            <a:avLst/>
          </a:prstGeom>
        </p:spPr>
        <p:txBody>
          <a:bodyPr anchor="t" rtlCol="false" tIns="0" lIns="0" bIns="0" rIns="0">
            <a:spAutoFit/>
          </a:bodyPr>
          <a:lstStyle/>
          <a:p>
            <a:pPr algn="l">
              <a:lnSpc>
                <a:spcPts val="2237"/>
              </a:lnSpc>
            </a:pPr>
            <a:r>
              <a:rPr lang="en-US" sz="1598" spc="-11">
                <a:solidFill>
                  <a:srgbClr val="000000"/>
                </a:solidFill>
                <a:latin typeface="IBM Plex Sans"/>
                <a:ea typeface="IBM Plex Sans"/>
                <a:cs typeface="IBM Plex Sans"/>
                <a:sym typeface="IBM Plex Sans"/>
              </a:rPr>
              <a:t>NLP</a:t>
            </a:r>
            <a:r>
              <a:rPr lang="en-US" sz="1598" spc="-11">
                <a:solidFill>
                  <a:srgbClr val="FFFFFF"/>
                </a:solidFill>
                <a:latin typeface="IBM Plex Sans"/>
                <a:ea typeface="IBM Plex Sans"/>
                <a:cs typeface="IBM Plex Sans"/>
                <a:sym typeface="IBM Plex Sans"/>
              </a:rPr>
              <a:t> </a:t>
            </a:r>
            <a:r>
              <a:rPr lang="en-US" sz="1598" spc="-11">
                <a:solidFill>
                  <a:srgbClr val="000000"/>
                </a:solidFill>
                <a:latin typeface="IBM Plex Sans"/>
                <a:ea typeface="IBM Plex Sans"/>
                <a:cs typeface="IBM Plex Sans"/>
                <a:sym typeface="IBM Plex Sans"/>
              </a:rPr>
              <a:t>for</a:t>
            </a:r>
            <a:r>
              <a:rPr lang="en-US" sz="1598" spc="-11">
                <a:solidFill>
                  <a:srgbClr val="FFFFFF"/>
                </a:solidFill>
                <a:latin typeface="IBM Plex Sans"/>
                <a:ea typeface="IBM Plex Sans"/>
                <a:cs typeface="IBM Plex Sans"/>
                <a:sym typeface="IBM Plex Sans"/>
              </a:rPr>
              <a:t> </a:t>
            </a:r>
            <a:r>
              <a:rPr lang="en-US" sz="1598" spc="-11">
                <a:solidFill>
                  <a:srgbClr val="000000"/>
                </a:solidFill>
                <a:latin typeface="IBM Plex Sans"/>
                <a:ea typeface="IBM Plex Sans"/>
                <a:cs typeface="IBM Plex Sans"/>
                <a:sym typeface="IBM Plex Sans"/>
              </a:rPr>
              <a:t>Spam</a:t>
            </a:r>
            <a:r>
              <a:rPr lang="en-US" sz="1598" spc="-11">
                <a:solidFill>
                  <a:srgbClr val="FFFFFF"/>
                </a:solidFill>
                <a:latin typeface="IBM Plex Sans"/>
                <a:ea typeface="IBM Plex Sans"/>
                <a:cs typeface="IBM Plex Sans"/>
                <a:sym typeface="IBM Plex Sans"/>
              </a:rPr>
              <a:t> </a:t>
            </a:r>
            <a:r>
              <a:rPr lang="en-US" sz="1598" spc="-11">
                <a:solidFill>
                  <a:srgbClr val="000000"/>
                </a:solidFill>
                <a:latin typeface="IBM Plex Sans"/>
                <a:ea typeface="IBM Plex Sans"/>
                <a:cs typeface="IBM Plex Sans"/>
                <a:sym typeface="IBM Plex Sans"/>
              </a:rPr>
              <a:t>Detection</a:t>
            </a:r>
          </a:p>
        </p:txBody>
      </p:sp>
      <p:sp>
        <p:nvSpPr>
          <p:cNvPr name="TextBox 22" id="22"/>
          <p:cNvSpPr txBox="true"/>
          <p:nvPr/>
        </p:nvSpPr>
        <p:spPr>
          <a:xfrm rot="0">
            <a:off x="13642848" y="5554770"/>
            <a:ext cx="4318692" cy="267967"/>
          </a:xfrm>
          <a:prstGeom prst="rect">
            <a:avLst/>
          </a:prstGeom>
        </p:spPr>
        <p:txBody>
          <a:bodyPr anchor="t" rtlCol="false" tIns="0" lIns="0" bIns="0" rIns="0">
            <a:spAutoFit/>
          </a:bodyPr>
          <a:lstStyle/>
          <a:p>
            <a:pPr algn="l">
              <a:lnSpc>
                <a:spcPts val="2237"/>
              </a:lnSpc>
            </a:pPr>
            <a:r>
              <a:rPr lang="en-US" sz="1598" spc="-17">
                <a:solidFill>
                  <a:srgbClr val="000000"/>
                </a:solidFill>
                <a:latin typeface="IBM Plex Sans"/>
                <a:ea typeface="IBM Plex Sans"/>
                <a:cs typeface="IBM Plex Sans"/>
                <a:sym typeface="IBM Plex Sans"/>
              </a:rPr>
              <a:t>:</a:t>
            </a:r>
            <a:r>
              <a:rPr lang="en-US" sz="1598" spc="-17">
                <a:solidFill>
                  <a:srgbClr val="FFFFFF"/>
                </a:solidFill>
                <a:latin typeface="IBM Plex Sans"/>
                <a:ea typeface="IBM Plex Sans"/>
                <a:cs typeface="IBM Plex Sans"/>
                <a:sym typeface="IBM Plex Sans"/>
              </a:rPr>
              <a:t> </a:t>
            </a:r>
            <a:r>
              <a:rPr lang="en-US" sz="1598" spc="-17">
                <a:solidFill>
                  <a:srgbClr val="000000"/>
                </a:solidFill>
                <a:latin typeface="IBM Plex Sans"/>
                <a:ea typeface="IBM Plex Sans"/>
                <a:cs typeface="IBM Plex Sans"/>
                <a:sym typeface="IBM Plex Sans"/>
              </a:rPr>
              <a:t>AWS</a:t>
            </a:r>
            <a:r>
              <a:rPr lang="en-US" sz="1598" spc="-17">
                <a:solidFill>
                  <a:srgbClr val="FFFFFF"/>
                </a:solidFill>
                <a:latin typeface="IBM Plex Sans"/>
                <a:ea typeface="IBM Plex Sans"/>
                <a:cs typeface="IBM Plex Sans"/>
                <a:sym typeface="IBM Plex Sans"/>
              </a:rPr>
              <a:t> </a:t>
            </a:r>
            <a:r>
              <a:rPr lang="en-US" sz="1598" spc="-17">
                <a:solidFill>
                  <a:srgbClr val="000000"/>
                </a:solidFill>
                <a:latin typeface="IBM Plex Sans"/>
                <a:ea typeface="IBM Plex Sans"/>
                <a:cs typeface="IBM Plex Sans"/>
                <a:sym typeface="IBM Plex Sans"/>
              </a:rPr>
              <a:t>Transcribe</a:t>
            </a:r>
            <a:r>
              <a:rPr lang="en-US" sz="1598" spc="-17">
                <a:solidFill>
                  <a:srgbClr val="FFFFFF"/>
                </a:solidFill>
                <a:latin typeface="IBM Plex Sans"/>
                <a:ea typeface="IBM Plex Sans"/>
                <a:cs typeface="IBM Plex Sans"/>
                <a:sym typeface="IBM Plex Sans"/>
              </a:rPr>
              <a:t> </a:t>
            </a:r>
            <a:r>
              <a:rPr lang="en-US" sz="1598" spc="-17">
                <a:solidFill>
                  <a:srgbClr val="000000"/>
                </a:solidFill>
                <a:latin typeface="IBM Plex Sans"/>
                <a:ea typeface="IBM Plex Sans"/>
                <a:cs typeface="IBM Plex Sans"/>
                <a:sym typeface="IBM Plex Sans"/>
              </a:rPr>
              <a:t>converts</a:t>
            </a:r>
            <a:r>
              <a:rPr lang="en-US" sz="1598" spc="-17">
                <a:solidFill>
                  <a:srgbClr val="FFFFFF"/>
                </a:solidFill>
                <a:latin typeface="IBM Plex Sans"/>
                <a:ea typeface="IBM Plex Sans"/>
                <a:cs typeface="IBM Plex Sans"/>
                <a:sym typeface="IBM Plex Sans"/>
              </a:rPr>
              <a:t> </a:t>
            </a:r>
            <a:r>
              <a:rPr lang="en-US" sz="1598" spc="-17">
                <a:solidFill>
                  <a:srgbClr val="000000"/>
                </a:solidFill>
                <a:latin typeface="IBM Plex Sans"/>
                <a:ea typeface="IBM Plex Sans"/>
                <a:cs typeface="IBM Plex Sans"/>
                <a:sym typeface="IBM Plex Sans"/>
              </a:rPr>
              <a:t>audio</a:t>
            </a:r>
            <a:r>
              <a:rPr lang="en-US" sz="1598" spc="-17">
                <a:solidFill>
                  <a:srgbClr val="FFFFFF"/>
                </a:solidFill>
                <a:latin typeface="IBM Plex Sans"/>
                <a:ea typeface="IBM Plex Sans"/>
                <a:cs typeface="IBM Plex Sans"/>
                <a:sym typeface="IBM Plex Sans"/>
              </a:rPr>
              <a:t> </a:t>
            </a:r>
            <a:r>
              <a:rPr lang="en-US" sz="1598" spc="-17">
                <a:solidFill>
                  <a:srgbClr val="000000"/>
                </a:solidFill>
                <a:latin typeface="IBM Plex Sans"/>
                <a:ea typeface="IBM Plex Sans"/>
                <a:cs typeface="IBM Plex Sans"/>
                <a:sym typeface="IBM Plex Sans"/>
              </a:rPr>
              <a:t>to</a:t>
            </a:r>
            <a:r>
              <a:rPr lang="en-US" sz="1598" spc="-17">
                <a:solidFill>
                  <a:srgbClr val="FFFFFF"/>
                </a:solidFill>
                <a:latin typeface="IBM Plex Sans"/>
                <a:ea typeface="IBM Plex Sans"/>
                <a:cs typeface="IBM Plex Sans"/>
                <a:sym typeface="IBM Plex Sans"/>
              </a:rPr>
              <a:t> </a:t>
            </a:r>
            <a:r>
              <a:rPr lang="en-US" sz="1598" spc="-17">
                <a:solidFill>
                  <a:srgbClr val="000000"/>
                </a:solidFill>
                <a:latin typeface="IBM Plex Sans"/>
                <a:ea typeface="IBM Plex Sans"/>
                <a:cs typeface="IBM Plex Sans"/>
                <a:sym typeface="IBM Plex Sans"/>
              </a:rPr>
              <a:t>text,</a:t>
            </a:r>
            <a:r>
              <a:rPr lang="en-US" sz="1598" spc="-17">
                <a:solidFill>
                  <a:srgbClr val="FFFFFF"/>
                </a:solidFill>
                <a:latin typeface="IBM Plex Sans"/>
                <a:ea typeface="IBM Plex Sans"/>
                <a:cs typeface="IBM Plex Sans"/>
                <a:sym typeface="IBM Plex Sans"/>
              </a:rPr>
              <a:t> </a:t>
            </a:r>
            <a:r>
              <a:rPr lang="en-US" sz="1598" spc="-17">
                <a:solidFill>
                  <a:srgbClr val="000000"/>
                </a:solidFill>
                <a:latin typeface="IBM Plex Sans"/>
                <a:ea typeface="IBM Plex Sans"/>
                <a:cs typeface="IBM Plex Sans"/>
                <a:sym typeface="IBM Plex Sans"/>
              </a:rPr>
              <a:t>and</a:t>
            </a:r>
          </a:p>
        </p:txBody>
      </p:sp>
      <p:sp>
        <p:nvSpPr>
          <p:cNvPr name="TextBox 23" id="23"/>
          <p:cNvSpPr txBox="true"/>
          <p:nvPr/>
        </p:nvSpPr>
        <p:spPr>
          <a:xfrm rot="0">
            <a:off x="11231623" y="5841187"/>
            <a:ext cx="6780057" cy="3639712"/>
          </a:xfrm>
          <a:prstGeom prst="rect">
            <a:avLst/>
          </a:prstGeom>
        </p:spPr>
        <p:txBody>
          <a:bodyPr anchor="t" rtlCol="false" tIns="0" lIns="0" bIns="0" rIns="0">
            <a:spAutoFit/>
          </a:bodyPr>
          <a:lstStyle/>
          <a:p>
            <a:pPr algn="just">
              <a:lnSpc>
                <a:spcPts val="2400"/>
              </a:lnSpc>
            </a:pPr>
            <a:r>
              <a:rPr lang="en-US" sz="1596" spc="-17">
                <a:solidFill>
                  <a:srgbClr val="000000"/>
                </a:solidFill>
                <a:latin typeface="IBM Plex Sans"/>
                <a:ea typeface="IBM Plex Sans"/>
                <a:cs typeface="IBM Plex Sans"/>
                <a:sym typeface="IBM Plex Sans"/>
              </a:rPr>
              <a:t>AWS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Comprehend</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analyzes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text</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for</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phishing</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keywords.. Deepfake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Detection: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Amazon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Recognition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verifies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facial</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features,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and custom</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models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Sage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Maker</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detect</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anomalies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in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voice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and</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facial patterns. Transaction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Analysis: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Data</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pipelines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with</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AWS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Glue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prepare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financial data,</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and</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Sage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Maker</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anomaly</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detection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algorithms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identify</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suspicious transactions. Real-Time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Alerts: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AWS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SNS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provides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notifications,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while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AWS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Amplify offers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user-friendly</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interface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for</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reporting</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fraud. Risk-Based</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Authentication: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This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methodology</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dynamically</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adjusts</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the level</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of</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authentication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required</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based</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the</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perceived</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risk</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of</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 transaction</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or</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user</a:t>
            </a:r>
            <a:r>
              <a:rPr lang="en-US" sz="1596" spc="-17">
                <a:solidFill>
                  <a:srgbClr val="FFFFFF"/>
                </a:solidFill>
                <a:latin typeface="IBM Plex Sans"/>
                <a:ea typeface="IBM Plex Sans"/>
                <a:cs typeface="IBM Plex Sans"/>
                <a:sym typeface="IBM Plex Sans"/>
              </a:rPr>
              <a:t> </a:t>
            </a:r>
            <a:r>
              <a:rPr lang="en-US" sz="1596" spc="-17">
                <a:solidFill>
                  <a:srgbClr val="000000"/>
                </a:solidFill>
                <a:latin typeface="IBM Plex Sans"/>
                <a:ea typeface="IBM Plex Sans"/>
                <a:cs typeface="IBM Plex Sans"/>
                <a:sym typeface="IBM Plex Sans"/>
              </a:rPr>
              <a:t>action.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666732"/>
            <a:ext cx="18287619" cy="619897"/>
          </a:xfrm>
          <a:custGeom>
            <a:avLst/>
            <a:gdLst/>
            <a:ahLst/>
            <a:cxnLst/>
            <a:rect r="r" b="b" t="t" l="l"/>
            <a:pathLst>
              <a:path h="619897" w="18287619">
                <a:moveTo>
                  <a:pt x="0" y="0"/>
                </a:moveTo>
                <a:lnTo>
                  <a:pt x="18287619" y="0"/>
                </a:lnTo>
                <a:lnTo>
                  <a:pt x="18287619" y="619897"/>
                </a:lnTo>
                <a:lnTo>
                  <a:pt x="0" y="6198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5790" y="86230"/>
            <a:ext cx="5874639" cy="7215759"/>
          </a:xfrm>
          <a:custGeom>
            <a:avLst/>
            <a:gdLst/>
            <a:ahLst/>
            <a:cxnLst/>
            <a:rect r="r" b="b" t="t" l="l"/>
            <a:pathLst>
              <a:path h="7215759" w="5874639">
                <a:moveTo>
                  <a:pt x="0" y="0"/>
                </a:moveTo>
                <a:lnTo>
                  <a:pt x="5874639" y="0"/>
                </a:lnTo>
                <a:lnTo>
                  <a:pt x="5874639" y="7215759"/>
                </a:lnTo>
                <a:lnTo>
                  <a:pt x="0" y="7215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46988" y="1342644"/>
            <a:ext cx="207264" cy="205740"/>
          </a:xfrm>
          <a:custGeom>
            <a:avLst/>
            <a:gdLst/>
            <a:ahLst/>
            <a:cxnLst/>
            <a:rect r="r" b="b" t="t" l="l"/>
            <a:pathLst>
              <a:path h="205740" w="207264">
                <a:moveTo>
                  <a:pt x="0" y="0"/>
                </a:moveTo>
                <a:lnTo>
                  <a:pt x="207264" y="0"/>
                </a:lnTo>
                <a:lnTo>
                  <a:pt x="207264" y="205740"/>
                </a:lnTo>
                <a:lnTo>
                  <a:pt x="0" y="205740"/>
                </a:lnTo>
                <a:lnTo>
                  <a:pt x="0" y="0"/>
                </a:lnTo>
                <a:close/>
              </a:path>
            </a:pathLst>
          </a:custGeom>
          <a:blipFill>
            <a:blip r:embed="rId6"/>
            <a:stretch>
              <a:fillRect l="0" t="0" r="0" b="0"/>
            </a:stretch>
          </a:blipFill>
        </p:spPr>
      </p:sp>
      <p:sp>
        <p:nvSpPr>
          <p:cNvPr name="Freeform 5" id="5"/>
          <p:cNvSpPr/>
          <p:nvPr/>
        </p:nvSpPr>
        <p:spPr>
          <a:xfrm flipH="false" flipV="false" rot="0">
            <a:off x="1496568" y="1342644"/>
            <a:ext cx="205740" cy="205740"/>
          </a:xfrm>
          <a:custGeom>
            <a:avLst/>
            <a:gdLst/>
            <a:ahLst/>
            <a:cxnLst/>
            <a:rect r="r" b="b" t="t" l="l"/>
            <a:pathLst>
              <a:path h="205740" w="205740">
                <a:moveTo>
                  <a:pt x="0" y="0"/>
                </a:moveTo>
                <a:lnTo>
                  <a:pt x="205740" y="0"/>
                </a:lnTo>
                <a:lnTo>
                  <a:pt x="205740" y="205740"/>
                </a:lnTo>
                <a:lnTo>
                  <a:pt x="0" y="205740"/>
                </a:lnTo>
                <a:lnTo>
                  <a:pt x="0" y="0"/>
                </a:lnTo>
                <a:close/>
              </a:path>
            </a:pathLst>
          </a:custGeom>
          <a:blipFill>
            <a:blip r:embed="rId7"/>
            <a:stretch>
              <a:fillRect l="0" t="0" r="0" b="0"/>
            </a:stretch>
          </a:blipFill>
        </p:spPr>
      </p:sp>
      <p:sp>
        <p:nvSpPr>
          <p:cNvPr name="Freeform 6" id="6"/>
          <p:cNvSpPr/>
          <p:nvPr/>
        </p:nvSpPr>
        <p:spPr>
          <a:xfrm flipH="false" flipV="false" rot="0">
            <a:off x="6544561" y="1554985"/>
            <a:ext cx="5254752" cy="5740908"/>
          </a:xfrm>
          <a:custGeom>
            <a:avLst/>
            <a:gdLst/>
            <a:ahLst/>
            <a:cxnLst/>
            <a:rect r="r" b="b" t="t" l="l"/>
            <a:pathLst>
              <a:path h="5740908" w="5254752">
                <a:moveTo>
                  <a:pt x="0" y="0"/>
                </a:moveTo>
                <a:lnTo>
                  <a:pt x="5254752" y="0"/>
                </a:lnTo>
                <a:lnTo>
                  <a:pt x="5254752" y="5740908"/>
                </a:lnTo>
                <a:lnTo>
                  <a:pt x="0" y="57409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364224" y="1207008"/>
            <a:ext cx="981456" cy="609600"/>
          </a:xfrm>
          <a:custGeom>
            <a:avLst/>
            <a:gdLst/>
            <a:ahLst/>
            <a:cxnLst/>
            <a:rect r="r" b="b" t="t" l="l"/>
            <a:pathLst>
              <a:path h="609600" w="981456">
                <a:moveTo>
                  <a:pt x="0" y="0"/>
                </a:moveTo>
                <a:lnTo>
                  <a:pt x="981456" y="0"/>
                </a:lnTo>
                <a:lnTo>
                  <a:pt x="981456" y="609600"/>
                </a:lnTo>
                <a:lnTo>
                  <a:pt x="0" y="609600"/>
                </a:lnTo>
                <a:lnTo>
                  <a:pt x="0" y="0"/>
                </a:lnTo>
                <a:close/>
              </a:path>
            </a:pathLst>
          </a:custGeom>
          <a:blipFill>
            <a:blip r:embed="rId10"/>
            <a:stretch>
              <a:fillRect l="0" t="0" r="0" b="0"/>
            </a:stretch>
          </a:blipFill>
        </p:spPr>
      </p:sp>
      <p:sp>
        <p:nvSpPr>
          <p:cNvPr name="Freeform 8" id="8"/>
          <p:cNvSpPr/>
          <p:nvPr/>
        </p:nvSpPr>
        <p:spPr>
          <a:xfrm flipH="false" flipV="false" rot="0">
            <a:off x="1044064" y="7502776"/>
            <a:ext cx="12386815" cy="1721863"/>
          </a:xfrm>
          <a:custGeom>
            <a:avLst/>
            <a:gdLst/>
            <a:ahLst/>
            <a:cxnLst/>
            <a:rect r="r" b="b" t="t" l="l"/>
            <a:pathLst>
              <a:path h="1721863" w="12386815">
                <a:moveTo>
                  <a:pt x="0" y="0"/>
                </a:moveTo>
                <a:lnTo>
                  <a:pt x="12386815" y="0"/>
                </a:lnTo>
                <a:lnTo>
                  <a:pt x="12386815" y="1721863"/>
                </a:lnTo>
                <a:lnTo>
                  <a:pt x="0" y="172186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1838575" y="1092851"/>
            <a:ext cx="5483714" cy="6209138"/>
          </a:xfrm>
          <a:custGeom>
            <a:avLst/>
            <a:gdLst/>
            <a:ahLst/>
            <a:cxnLst/>
            <a:rect r="r" b="b" t="t" l="l"/>
            <a:pathLst>
              <a:path h="6209138" w="5483714">
                <a:moveTo>
                  <a:pt x="0" y="0"/>
                </a:moveTo>
                <a:lnTo>
                  <a:pt x="5483714" y="0"/>
                </a:lnTo>
                <a:lnTo>
                  <a:pt x="5483714" y="6209138"/>
                </a:lnTo>
                <a:lnTo>
                  <a:pt x="0" y="620913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4173962" y="7500366"/>
            <a:ext cx="3581400" cy="1728216"/>
          </a:xfrm>
          <a:custGeom>
            <a:avLst/>
            <a:gdLst/>
            <a:ahLst/>
            <a:cxnLst/>
            <a:rect r="r" b="b" t="t" l="l"/>
            <a:pathLst>
              <a:path h="1728216" w="3581400">
                <a:moveTo>
                  <a:pt x="0" y="0"/>
                </a:moveTo>
                <a:lnTo>
                  <a:pt x="3581400" y="0"/>
                </a:lnTo>
                <a:lnTo>
                  <a:pt x="3581400" y="1728216"/>
                </a:lnTo>
                <a:lnTo>
                  <a:pt x="0" y="172821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1" id="11"/>
          <p:cNvSpPr txBox="true"/>
          <p:nvPr/>
        </p:nvSpPr>
        <p:spPr>
          <a:xfrm rot="0">
            <a:off x="5078606" y="151447"/>
            <a:ext cx="8994791" cy="827846"/>
          </a:xfrm>
          <a:prstGeom prst="rect">
            <a:avLst/>
          </a:prstGeom>
        </p:spPr>
        <p:txBody>
          <a:bodyPr anchor="t" rtlCol="false" tIns="0" lIns="0" bIns="0" rIns="0">
            <a:spAutoFit/>
          </a:bodyPr>
          <a:lstStyle/>
          <a:p>
            <a:pPr algn="l">
              <a:lnSpc>
                <a:spcPts val="6719"/>
              </a:lnSpc>
            </a:pPr>
            <a:r>
              <a:rPr lang="en-US" b="true" sz="4800">
                <a:solidFill>
                  <a:srgbClr val="000000"/>
                </a:solidFill>
                <a:latin typeface="Tahoma Bold"/>
                <a:ea typeface="Tahoma Bold"/>
                <a:cs typeface="Tahoma Bold"/>
                <a:sym typeface="Tahoma Bold"/>
              </a:rPr>
              <a:t>FEASIBILITY AND VIABILITY</a:t>
            </a:r>
          </a:p>
        </p:txBody>
      </p:sp>
      <p:sp>
        <p:nvSpPr>
          <p:cNvPr name="TextBox 12" id="12"/>
          <p:cNvSpPr txBox="true"/>
          <p:nvPr/>
        </p:nvSpPr>
        <p:spPr>
          <a:xfrm rot="0">
            <a:off x="1311278" y="7881004"/>
            <a:ext cx="2253139" cy="307686"/>
          </a:xfrm>
          <a:prstGeom prst="rect">
            <a:avLst/>
          </a:prstGeom>
        </p:spPr>
        <p:txBody>
          <a:bodyPr anchor="t" rtlCol="false" tIns="0" lIns="0" bIns="0" rIns="0">
            <a:spAutoFit/>
          </a:bodyPr>
          <a:lstStyle/>
          <a:p>
            <a:pPr algn="l">
              <a:lnSpc>
                <a:spcPts val="2502"/>
              </a:lnSpc>
            </a:pPr>
            <a:r>
              <a:rPr lang="en-US" sz="1800" spc="-12">
                <a:solidFill>
                  <a:srgbClr val="000000"/>
                </a:solidFill>
                <a:latin typeface="IBM Plex Sans"/>
                <a:ea typeface="IBM Plex Sans"/>
                <a:cs typeface="IBM Plex Sans"/>
                <a:sym typeface="IBM Plex Sans"/>
              </a:rPr>
              <a:t>Subscription Plans: </a:t>
            </a:r>
          </a:p>
        </p:txBody>
      </p:sp>
      <p:sp>
        <p:nvSpPr>
          <p:cNvPr name="TextBox 13" id="13"/>
          <p:cNvSpPr txBox="true"/>
          <p:nvPr/>
        </p:nvSpPr>
        <p:spPr>
          <a:xfrm rot="0">
            <a:off x="1311278" y="8197996"/>
            <a:ext cx="2424522" cy="624678"/>
          </a:xfrm>
          <a:prstGeom prst="rect">
            <a:avLst/>
          </a:prstGeom>
        </p:spPr>
        <p:txBody>
          <a:bodyPr anchor="t" rtlCol="false" tIns="0" lIns="0" bIns="0" rIns="0">
            <a:spAutoFit/>
          </a:bodyPr>
          <a:lstStyle/>
          <a:p>
            <a:pPr algn="l">
              <a:lnSpc>
                <a:spcPts val="2502"/>
              </a:lnSpc>
            </a:pPr>
            <a:r>
              <a:rPr lang="en-US" sz="1800" spc="-12">
                <a:solidFill>
                  <a:srgbClr val="000000"/>
                </a:solidFill>
                <a:latin typeface="IBM Plex Sans"/>
                <a:ea typeface="IBM Plex Sans"/>
                <a:cs typeface="IBM Plex Sans"/>
                <a:sym typeface="IBM Plex Sans"/>
              </a:rPr>
              <a:t>API Access Fees: Enterprise Solutions: </a:t>
            </a:r>
          </a:p>
        </p:txBody>
      </p:sp>
      <p:sp>
        <p:nvSpPr>
          <p:cNvPr name="TextBox 14" id="14"/>
          <p:cNvSpPr txBox="true"/>
          <p:nvPr/>
        </p:nvSpPr>
        <p:spPr>
          <a:xfrm rot="0">
            <a:off x="1311278" y="8833504"/>
            <a:ext cx="1566682" cy="307686"/>
          </a:xfrm>
          <a:prstGeom prst="rect">
            <a:avLst/>
          </a:prstGeom>
        </p:spPr>
        <p:txBody>
          <a:bodyPr anchor="t" rtlCol="false" tIns="0" lIns="0" bIns="0" rIns="0">
            <a:spAutoFit/>
          </a:bodyPr>
          <a:lstStyle/>
          <a:p>
            <a:pPr algn="l">
              <a:lnSpc>
                <a:spcPts val="2502"/>
              </a:lnSpc>
            </a:pPr>
            <a:r>
              <a:rPr lang="en-US" sz="1800" spc="-12">
                <a:solidFill>
                  <a:srgbClr val="000000"/>
                </a:solidFill>
                <a:latin typeface="IBM Plex Sans"/>
                <a:ea typeface="IBM Plex Sans"/>
                <a:cs typeface="IBM Plex Sans"/>
                <a:sym typeface="IBM Plex Sans"/>
              </a:rPr>
              <a:t>Partnerships: </a:t>
            </a:r>
          </a:p>
        </p:txBody>
      </p:sp>
      <p:sp>
        <p:nvSpPr>
          <p:cNvPr name="TextBox 15" id="15"/>
          <p:cNvSpPr txBox="true"/>
          <p:nvPr/>
        </p:nvSpPr>
        <p:spPr>
          <a:xfrm rot="0">
            <a:off x="1508503" y="3155080"/>
            <a:ext cx="4687453" cy="3874484"/>
          </a:xfrm>
          <a:prstGeom prst="rect">
            <a:avLst/>
          </a:prstGeom>
        </p:spPr>
        <p:txBody>
          <a:bodyPr anchor="t" rtlCol="false" tIns="0" lIns="0" bIns="0" rIns="0">
            <a:spAutoFit/>
          </a:bodyPr>
          <a:lstStyle/>
          <a:p>
            <a:pPr algn="l">
              <a:lnSpc>
                <a:spcPts val="2197"/>
              </a:lnSpc>
            </a:pPr>
            <a:r>
              <a:rPr lang="en-US" sz="1800" spc="-19">
                <a:solidFill>
                  <a:srgbClr val="000000"/>
                </a:solidFill>
                <a:latin typeface="IBM Plex Sans"/>
                <a:ea typeface="IBM Plex Sans"/>
                <a:cs typeface="IBM Plex Sans"/>
                <a:sym typeface="IBM Plex Sans"/>
              </a:rPr>
              <a:t>TechnologicalFeasibility:Utilizes proven AWS services, ensuring robust AI/ML capabilities without extensive infrastructure management. Operational Feasibility: Serverless </a:t>
            </a:r>
          </a:p>
          <a:p>
            <a:pPr algn="l">
              <a:lnSpc>
                <a:spcPts val="1962"/>
              </a:lnSpc>
            </a:pPr>
            <a:r>
              <a:rPr lang="en-US" sz="1800" spc="-19">
                <a:solidFill>
                  <a:srgbClr val="000000"/>
                </a:solidFill>
                <a:latin typeface="IBM Plex Sans"/>
                <a:ea typeface="IBM Plex Sans"/>
                <a:cs typeface="IBM Plex Sans"/>
                <a:sym typeface="IBM Plex Sans"/>
              </a:rPr>
              <a:t>architecture reduces maintenance; user-</a:t>
            </a:r>
          </a:p>
          <a:p>
            <a:pPr algn="l">
              <a:lnSpc>
                <a:spcPts val="2239"/>
              </a:lnSpc>
            </a:pPr>
            <a:r>
              <a:rPr lang="en-US" sz="1800" spc="-19">
                <a:solidFill>
                  <a:srgbClr val="000000"/>
                </a:solidFill>
                <a:latin typeface="IBM Plex Sans"/>
                <a:ea typeface="IBM Plex Sans"/>
                <a:cs typeface="IBM Plex Sans"/>
                <a:sym typeface="IBM Plex Sans"/>
              </a:rPr>
              <a:t>friendly interfaces allow easy fraud reporting. Economic Feasibility: Pay-per-use AWS pricing makes the system cost-effective for various scalesofoperation. Legal and Regulatory Feasibility: The </a:t>
            </a:r>
          </a:p>
          <a:p>
            <a:pPr algn="l">
              <a:lnSpc>
                <a:spcPts val="1974"/>
              </a:lnSpc>
            </a:pPr>
            <a:r>
              <a:rPr lang="en-US" sz="1800" spc="-19">
                <a:solidFill>
                  <a:srgbClr val="000000"/>
                </a:solidFill>
                <a:latin typeface="IBM Plex Sans"/>
                <a:ea typeface="IBM Plex Sans"/>
                <a:cs typeface="IBM Plex Sans"/>
                <a:sym typeface="IBM Plex Sans"/>
              </a:rPr>
              <a:t>system complies with industry standards and </a:t>
            </a:r>
          </a:p>
          <a:p>
            <a:pPr algn="l">
              <a:lnSpc>
                <a:spcPts val="2345"/>
              </a:lnSpc>
            </a:pPr>
            <a:r>
              <a:rPr lang="en-US" sz="1800" spc="-19">
                <a:solidFill>
                  <a:srgbClr val="000000"/>
                </a:solidFill>
                <a:latin typeface="IBM Plex Sans"/>
                <a:ea typeface="IBM Plex Sans"/>
                <a:cs typeface="IBM Plex Sans"/>
                <a:sym typeface="IBM Plex Sans"/>
              </a:rPr>
              <a:t>regulations related to data privacy such as </a:t>
            </a:r>
          </a:p>
          <a:p>
            <a:pPr algn="l">
              <a:lnSpc>
                <a:spcPts val="1974"/>
              </a:lnSpc>
            </a:pPr>
            <a:r>
              <a:rPr lang="en-US" sz="1800" spc="-19">
                <a:solidFill>
                  <a:srgbClr val="000000"/>
                </a:solidFill>
                <a:latin typeface="IBM Plex Sans"/>
                <a:ea typeface="IBM Plex Sans"/>
                <a:cs typeface="IBM Plex Sans"/>
                <a:sym typeface="IBM Plex Sans"/>
              </a:rPr>
              <a:t>GDPR, and financial data protection laws.</a:t>
            </a:r>
          </a:p>
        </p:txBody>
      </p:sp>
      <p:sp>
        <p:nvSpPr>
          <p:cNvPr name="TextBox 16" id="16"/>
          <p:cNvSpPr txBox="true"/>
          <p:nvPr/>
        </p:nvSpPr>
        <p:spPr>
          <a:xfrm rot="0">
            <a:off x="3521326" y="7881004"/>
            <a:ext cx="6370491" cy="307686"/>
          </a:xfrm>
          <a:prstGeom prst="rect">
            <a:avLst/>
          </a:prstGeom>
        </p:spPr>
        <p:txBody>
          <a:bodyPr anchor="t" rtlCol="false" tIns="0" lIns="0" bIns="0" rIns="0">
            <a:spAutoFit/>
          </a:bodyPr>
          <a:lstStyle/>
          <a:p>
            <a:pPr algn="l">
              <a:lnSpc>
                <a:spcPts val="2502"/>
              </a:lnSpc>
            </a:pPr>
            <a:r>
              <a:rPr lang="en-US" sz="1800" spc="-19">
                <a:solidFill>
                  <a:srgbClr val="000000"/>
                </a:solidFill>
                <a:latin typeface="IBM Plex Sans"/>
                <a:ea typeface="IBM Plex Sans"/>
                <a:cs typeface="IBM Plex Sans"/>
                <a:sym typeface="IBM Plex Sans"/>
              </a:rPr>
              <a:t>Tiered pricing for individuals and businesses based on usage.</a:t>
            </a:r>
          </a:p>
        </p:txBody>
      </p:sp>
      <p:sp>
        <p:nvSpPr>
          <p:cNvPr name="TextBox 17" id="17"/>
          <p:cNvSpPr txBox="true"/>
          <p:nvPr/>
        </p:nvSpPr>
        <p:spPr>
          <a:xfrm rot="0">
            <a:off x="3280534" y="8197996"/>
            <a:ext cx="5877249" cy="307686"/>
          </a:xfrm>
          <a:prstGeom prst="rect">
            <a:avLst/>
          </a:prstGeom>
        </p:spPr>
        <p:txBody>
          <a:bodyPr anchor="t" rtlCol="false" tIns="0" lIns="0" bIns="0" rIns="0">
            <a:spAutoFit/>
          </a:bodyPr>
          <a:lstStyle/>
          <a:p>
            <a:pPr algn="l">
              <a:lnSpc>
                <a:spcPts val="2502"/>
              </a:lnSpc>
            </a:pPr>
            <a:r>
              <a:rPr lang="en-US" sz="1800" spc="-19">
                <a:solidFill>
                  <a:srgbClr val="000000"/>
                </a:solidFill>
                <a:latin typeface="IBM Plex Sans"/>
                <a:ea typeface="IBM Plex Sans"/>
                <a:cs typeface="IBM Plex Sans"/>
                <a:sym typeface="IBM Plex Sans"/>
              </a:rPr>
              <a:t>Licensing fraud detection APIs to third-party applications.</a:t>
            </a:r>
          </a:p>
        </p:txBody>
      </p:sp>
      <p:sp>
        <p:nvSpPr>
          <p:cNvPr name="TextBox 18" id="18"/>
          <p:cNvSpPr txBox="true"/>
          <p:nvPr/>
        </p:nvSpPr>
        <p:spPr>
          <a:xfrm rot="0">
            <a:off x="3685918" y="8514988"/>
            <a:ext cx="5102504" cy="307686"/>
          </a:xfrm>
          <a:prstGeom prst="rect">
            <a:avLst/>
          </a:prstGeom>
        </p:spPr>
        <p:txBody>
          <a:bodyPr anchor="t" rtlCol="false" tIns="0" lIns="0" bIns="0" rIns="0">
            <a:spAutoFit/>
          </a:bodyPr>
          <a:lstStyle/>
          <a:p>
            <a:pPr algn="l">
              <a:lnSpc>
                <a:spcPts val="2502"/>
              </a:lnSpc>
            </a:pPr>
            <a:r>
              <a:rPr lang="en-US" sz="1800" spc="-19">
                <a:solidFill>
                  <a:srgbClr val="000000"/>
                </a:solidFill>
                <a:latin typeface="IBM Plex Sans"/>
                <a:ea typeface="IBM Plex Sans"/>
                <a:cs typeface="IBM Plex Sans"/>
                <a:sym typeface="IBM Plex Sans"/>
              </a:rPr>
              <a:t>Customized deployments for financial institutions.</a:t>
            </a:r>
          </a:p>
        </p:txBody>
      </p:sp>
      <p:sp>
        <p:nvSpPr>
          <p:cNvPr name="TextBox 19" id="19"/>
          <p:cNvSpPr txBox="true"/>
          <p:nvPr/>
        </p:nvSpPr>
        <p:spPr>
          <a:xfrm rot="0">
            <a:off x="2847718" y="8833504"/>
            <a:ext cx="6114860" cy="307686"/>
          </a:xfrm>
          <a:prstGeom prst="rect">
            <a:avLst/>
          </a:prstGeom>
        </p:spPr>
        <p:txBody>
          <a:bodyPr anchor="t" rtlCol="false" tIns="0" lIns="0" bIns="0" rIns="0">
            <a:spAutoFit/>
          </a:bodyPr>
          <a:lstStyle/>
          <a:p>
            <a:pPr algn="l">
              <a:lnSpc>
                <a:spcPts val="2502"/>
              </a:lnSpc>
            </a:pPr>
            <a:r>
              <a:rPr lang="en-US" sz="1800" spc="-19">
                <a:solidFill>
                  <a:srgbClr val="000000"/>
                </a:solidFill>
                <a:latin typeface="IBM Plex Sans"/>
                <a:ea typeface="IBM Plex Sans"/>
                <a:cs typeface="IBM Plex Sans"/>
                <a:sym typeface="IBM Plex Sans"/>
              </a:rPr>
              <a:t>Revenue-sharing models with telecom providersandbanks</a:t>
            </a:r>
          </a:p>
        </p:txBody>
      </p:sp>
      <p:sp>
        <p:nvSpPr>
          <p:cNvPr name="TextBox 20" id="20"/>
          <p:cNvSpPr txBox="true"/>
          <p:nvPr/>
        </p:nvSpPr>
        <p:spPr>
          <a:xfrm rot="0">
            <a:off x="7027421" y="3159395"/>
            <a:ext cx="4583925" cy="3836251"/>
          </a:xfrm>
          <a:prstGeom prst="rect">
            <a:avLst/>
          </a:prstGeom>
        </p:spPr>
        <p:txBody>
          <a:bodyPr anchor="t" rtlCol="false" tIns="0" lIns="0" bIns="0" rIns="0">
            <a:spAutoFit/>
          </a:bodyPr>
          <a:lstStyle/>
          <a:p>
            <a:pPr algn="l">
              <a:lnSpc>
                <a:spcPts val="2160"/>
              </a:lnSpc>
            </a:pPr>
            <a:r>
              <a:rPr lang="en-US" sz="1800" spc="-19">
                <a:solidFill>
                  <a:srgbClr val="000000"/>
                </a:solidFill>
                <a:latin typeface="IBM Plex Sans"/>
                <a:ea typeface="IBM Plex Sans"/>
                <a:cs typeface="IBM Plex Sans"/>
                <a:sym typeface="IBM Plex Sans"/>
              </a:rPr>
              <a:t>False Positives: Legitimate actions flagged as fraud leading to user frustration and potential loss of trust in the system. Privacy Concerns: Handling sensitive user data securely such as personal identification, transaction records, and VKYC information, presents significant privacy challenges Deepfake Sophistication: Rapid evolution of deepfake technology it becomes increasingly challenging to detect manipulated content. Latency Issues: Delays in real-time fraud detection affecting user experience.</a:t>
            </a:r>
          </a:p>
        </p:txBody>
      </p:sp>
      <p:sp>
        <p:nvSpPr>
          <p:cNvPr name="TextBox 21" id="21"/>
          <p:cNvSpPr txBox="true"/>
          <p:nvPr/>
        </p:nvSpPr>
        <p:spPr>
          <a:xfrm rot="0">
            <a:off x="12434059" y="3054620"/>
            <a:ext cx="4794352" cy="672751"/>
          </a:xfrm>
          <a:prstGeom prst="rect">
            <a:avLst/>
          </a:prstGeom>
        </p:spPr>
        <p:txBody>
          <a:bodyPr anchor="t" rtlCol="false" tIns="0" lIns="0" bIns="0" rIns="0">
            <a:spAutoFit/>
          </a:bodyPr>
          <a:lstStyle/>
          <a:p>
            <a:pPr algn="l">
              <a:lnSpc>
                <a:spcPts val="2788"/>
              </a:lnSpc>
            </a:pPr>
            <a:r>
              <a:rPr lang="en-US" sz="1800" spc="-19">
                <a:solidFill>
                  <a:srgbClr val="000000"/>
                </a:solidFill>
                <a:latin typeface="IBM Plex Sans"/>
                <a:ea typeface="IBM Plex Sans"/>
                <a:cs typeface="IBM Plex Sans"/>
                <a:sym typeface="IBM Plex Sans"/>
              </a:rPr>
              <a:t>Enhanced</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ML</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Training:</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Use</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large,</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diverse datasets</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to</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improve</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detection</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accuracy.</a:t>
            </a:r>
          </a:p>
        </p:txBody>
      </p:sp>
      <p:sp>
        <p:nvSpPr>
          <p:cNvPr name="TextBox 22" id="22"/>
          <p:cNvSpPr txBox="true"/>
          <p:nvPr/>
        </p:nvSpPr>
        <p:spPr>
          <a:xfrm rot="0">
            <a:off x="12434059" y="3759098"/>
            <a:ext cx="568938" cy="326736"/>
          </a:xfrm>
          <a:prstGeom prst="rect">
            <a:avLst/>
          </a:prstGeom>
        </p:spPr>
        <p:txBody>
          <a:bodyPr anchor="t" rtlCol="false" tIns="0" lIns="0" bIns="0" rIns="0">
            <a:spAutoFit/>
          </a:bodyPr>
          <a:lstStyle/>
          <a:p>
            <a:pPr algn="l">
              <a:lnSpc>
                <a:spcPts val="2788"/>
              </a:lnSpc>
            </a:pPr>
            <a:r>
              <a:rPr lang="en-US" sz="1800" spc="-12">
                <a:solidFill>
                  <a:srgbClr val="000000"/>
                </a:solidFill>
                <a:latin typeface="IBM Plex Sans"/>
                <a:ea typeface="IBM Plex Sans"/>
                <a:cs typeface="IBM Plex Sans"/>
                <a:sym typeface="IBM Plex Sans"/>
              </a:rPr>
              <a:t>Data</a:t>
            </a:r>
            <a:r>
              <a:rPr lang="en-US" sz="1800" spc="-12">
                <a:solidFill>
                  <a:srgbClr val="FFFFFF"/>
                </a:solidFill>
                <a:latin typeface="IBM Plex Sans"/>
                <a:ea typeface="IBM Plex Sans"/>
                <a:cs typeface="IBM Plex Sans"/>
                <a:sym typeface="IBM Plex Sans"/>
              </a:rPr>
              <a:t> </a:t>
            </a:r>
          </a:p>
        </p:txBody>
      </p:sp>
      <p:sp>
        <p:nvSpPr>
          <p:cNvPr name="TextBox 23" id="23"/>
          <p:cNvSpPr txBox="true"/>
          <p:nvPr/>
        </p:nvSpPr>
        <p:spPr>
          <a:xfrm rot="0">
            <a:off x="13214347" y="3759098"/>
            <a:ext cx="1061171" cy="326736"/>
          </a:xfrm>
          <a:prstGeom prst="rect">
            <a:avLst/>
          </a:prstGeom>
        </p:spPr>
        <p:txBody>
          <a:bodyPr anchor="t" rtlCol="false" tIns="0" lIns="0" bIns="0" rIns="0">
            <a:spAutoFit/>
          </a:bodyPr>
          <a:lstStyle/>
          <a:p>
            <a:pPr algn="l">
              <a:lnSpc>
                <a:spcPts val="2788"/>
              </a:lnSpc>
            </a:pPr>
            <a:r>
              <a:rPr lang="en-US" sz="1800" spc="-12">
                <a:solidFill>
                  <a:srgbClr val="000000"/>
                </a:solidFill>
                <a:latin typeface="IBM Plex Sans"/>
                <a:ea typeface="IBM Plex Sans"/>
                <a:cs typeface="IBM Plex Sans"/>
                <a:sym typeface="IBM Plex Sans"/>
              </a:rPr>
              <a:t>Security:</a:t>
            </a:r>
            <a:r>
              <a:rPr lang="en-US" sz="1800" spc="-12">
                <a:solidFill>
                  <a:srgbClr val="FFFFFF"/>
                </a:solidFill>
                <a:latin typeface="IBM Plex Sans"/>
                <a:ea typeface="IBM Plex Sans"/>
                <a:cs typeface="IBM Plex Sans"/>
                <a:sym typeface="IBM Plex Sans"/>
              </a:rPr>
              <a:t> </a:t>
            </a:r>
          </a:p>
        </p:txBody>
      </p:sp>
      <p:sp>
        <p:nvSpPr>
          <p:cNvPr name="TextBox 24" id="24"/>
          <p:cNvSpPr txBox="true"/>
          <p:nvPr/>
        </p:nvSpPr>
        <p:spPr>
          <a:xfrm rot="0">
            <a:off x="14477743" y="3759098"/>
            <a:ext cx="1152811" cy="326736"/>
          </a:xfrm>
          <a:prstGeom prst="rect">
            <a:avLst/>
          </a:prstGeom>
        </p:spPr>
        <p:txBody>
          <a:bodyPr anchor="t" rtlCol="false" tIns="0" lIns="0" bIns="0" rIns="0">
            <a:spAutoFit/>
          </a:bodyPr>
          <a:lstStyle/>
          <a:p>
            <a:pPr algn="l">
              <a:lnSpc>
                <a:spcPts val="2788"/>
              </a:lnSpc>
            </a:pPr>
            <a:r>
              <a:rPr lang="en-US" sz="1800" spc="-19">
                <a:solidFill>
                  <a:srgbClr val="000000"/>
                </a:solidFill>
                <a:latin typeface="IBM Plex Sans"/>
                <a:ea typeface="IBM Plex Sans"/>
                <a:cs typeface="IBM Plex Sans"/>
                <a:sym typeface="IBM Plex Sans"/>
              </a:rPr>
              <a:t>Implement</a:t>
            </a:r>
            <a:r>
              <a:rPr lang="en-US" sz="1800" spc="-19">
                <a:solidFill>
                  <a:srgbClr val="FFFFFF"/>
                </a:solidFill>
                <a:latin typeface="IBM Plex Sans"/>
                <a:ea typeface="IBM Plex Sans"/>
                <a:cs typeface="IBM Plex Sans"/>
                <a:sym typeface="IBM Plex Sans"/>
              </a:rPr>
              <a:t> </a:t>
            </a:r>
          </a:p>
        </p:txBody>
      </p:sp>
      <p:sp>
        <p:nvSpPr>
          <p:cNvPr name="TextBox 25" id="25"/>
          <p:cNvSpPr txBox="true"/>
          <p:nvPr/>
        </p:nvSpPr>
        <p:spPr>
          <a:xfrm rot="0">
            <a:off x="15832836" y="3759098"/>
            <a:ext cx="712108" cy="326736"/>
          </a:xfrm>
          <a:prstGeom prst="rect">
            <a:avLst/>
          </a:prstGeom>
        </p:spPr>
        <p:txBody>
          <a:bodyPr anchor="t" rtlCol="false" tIns="0" lIns="0" bIns="0" rIns="0">
            <a:spAutoFit/>
          </a:bodyPr>
          <a:lstStyle/>
          <a:p>
            <a:pPr algn="l">
              <a:lnSpc>
                <a:spcPts val="2788"/>
              </a:lnSpc>
            </a:pPr>
            <a:r>
              <a:rPr lang="en-US" sz="1800" spc="-19">
                <a:solidFill>
                  <a:srgbClr val="000000"/>
                </a:solidFill>
                <a:latin typeface="IBM Plex Sans"/>
                <a:ea typeface="IBM Plex Sans"/>
                <a:cs typeface="IBM Plex Sans"/>
                <a:sym typeface="IBM Plex Sans"/>
              </a:rPr>
              <a:t>strong</a:t>
            </a:r>
            <a:r>
              <a:rPr lang="en-US" sz="1800" spc="-19">
                <a:solidFill>
                  <a:srgbClr val="FFFFFF"/>
                </a:solidFill>
                <a:latin typeface="IBM Plex Sans"/>
                <a:ea typeface="IBM Plex Sans"/>
                <a:cs typeface="IBM Plex Sans"/>
                <a:sym typeface="IBM Plex Sans"/>
              </a:rPr>
              <a:t> </a:t>
            </a:r>
          </a:p>
        </p:txBody>
      </p:sp>
      <p:sp>
        <p:nvSpPr>
          <p:cNvPr name="TextBox 26" id="26"/>
          <p:cNvSpPr txBox="true"/>
          <p:nvPr/>
        </p:nvSpPr>
        <p:spPr>
          <a:xfrm rot="0">
            <a:off x="12434059" y="3759098"/>
            <a:ext cx="4794895" cy="1722720"/>
          </a:xfrm>
          <a:prstGeom prst="rect">
            <a:avLst/>
          </a:prstGeom>
        </p:spPr>
        <p:txBody>
          <a:bodyPr anchor="t" rtlCol="false" tIns="0" lIns="0" bIns="0" rIns="0">
            <a:spAutoFit/>
          </a:bodyPr>
          <a:lstStyle/>
          <a:p>
            <a:pPr algn="l">
              <a:lnSpc>
                <a:spcPts val="2788"/>
              </a:lnSpc>
            </a:pPr>
            <a:r>
              <a:rPr lang="en-US" sz="1800" spc="-19">
                <a:solidFill>
                  <a:srgbClr val="000000"/>
                </a:solidFill>
                <a:latin typeface="IBM Plex Sans"/>
                <a:ea typeface="IBM Plex Sans"/>
                <a:cs typeface="IBM Plex Sans"/>
                <a:sym typeface="IBM Plex Sans"/>
              </a:rPr>
              <a:t>and</a:t>
            </a:r>
          </a:p>
          <a:p>
            <a:pPr algn="l">
              <a:lnSpc>
                <a:spcPts val="2523"/>
              </a:lnSpc>
            </a:pPr>
            <a:r>
              <a:rPr lang="en-US" sz="1800" spc="-19">
                <a:solidFill>
                  <a:srgbClr val="000000"/>
                </a:solidFill>
                <a:latin typeface="IBM Plex Sans"/>
                <a:ea typeface="IBM Plex Sans"/>
                <a:cs typeface="IBM Plex Sans"/>
                <a:sym typeface="IBM Plex Sans"/>
              </a:rPr>
              <a:t>encryption</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or</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AWS</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Identity</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and</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Access</a:t>
            </a:r>
          </a:p>
          <a:p>
            <a:pPr algn="l">
              <a:lnSpc>
                <a:spcPts val="2818"/>
              </a:lnSpc>
            </a:pPr>
            <a:r>
              <a:rPr lang="en-US" sz="1800" spc="-19">
                <a:solidFill>
                  <a:srgbClr val="000000"/>
                </a:solidFill>
                <a:latin typeface="IBM Plex Sans"/>
                <a:ea typeface="IBM Plex Sans"/>
                <a:cs typeface="IBM Plex Sans"/>
                <a:sym typeface="IBM Plex Sans"/>
              </a:rPr>
              <a:t>Management</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(IAM)</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controls. Adaptive</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Models:</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Continuously</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update</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ML models</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to</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adapt</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to</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evolving</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fraud</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patterns.</a:t>
            </a:r>
          </a:p>
        </p:txBody>
      </p:sp>
      <p:sp>
        <p:nvSpPr>
          <p:cNvPr name="TextBox 27" id="27"/>
          <p:cNvSpPr txBox="true"/>
          <p:nvPr/>
        </p:nvSpPr>
        <p:spPr>
          <a:xfrm rot="0">
            <a:off x="12434059" y="5503402"/>
            <a:ext cx="1193330" cy="681238"/>
          </a:xfrm>
          <a:prstGeom prst="rect">
            <a:avLst/>
          </a:prstGeom>
        </p:spPr>
        <p:txBody>
          <a:bodyPr anchor="t" rtlCol="false" tIns="0" lIns="0" bIns="0" rIns="0">
            <a:spAutoFit/>
          </a:bodyPr>
          <a:lstStyle/>
          <a:p>
            <a:pPr algn="l">
              <a:lnSpc>
                <a:spcPts val="2822"/>
              </a:lnSpc>
            </a:pPr>
            <a:r>
              <a:rPr lang="en-US" sz="1802" spc="-12">
                <a:solidFill>
                  <a:srgbClr val="000000"/>
                </a:solidFill>
                <a:latin typeface="IBM Plex Sans"/>
                <a:ea typeface="IBM Plex Sans"/>
                <a:cs typeface="IBM Plex Sans"/>
                <a:sym typeface="IBM Plex Sans"/>
              </a:rPr>
              <a:t>Optimized</a:t>
            </a:r>
            <a:r>
              <a:rPr lang="en-US" sz="1802" spc="-12">
                <a:solidFill>
                  <a:srgbClr val="FFFFFF"/>
                </a:solidFill>
                <a:latin typeface="IBM Plex Sans"/>
                <a:ea typeface="IBM Plex Sans"/>
                <a:cs typeface="IBM Plex Sans"/>
                <a:sym typeface="IBM Plex Sans"/>
              </a:rPr>
              <a:t> </a:t>
            </a:r>
          </a:p>
          <a:p>
            <a:pPr algn="l">
              <a:lnSpc>
                <a:spcPts val="2525"/>
              </a:lnSpc>
            </a:pPr>
            <a:r>
              <a:rPr lang="en-US" sz="1800" spc="-19">
                <a:solidFill>
                  <a:srgbClr val="000000"/>
                </a:solidFill>
                <a:latin typeface="IBM Plex Sans"/>
                <a:ea typeface="IBM Plex Sans"/>
                <a:cs typeface="IBM Plex Sans"/>
                <a:sym typeface="IBM Plex Sans"/>
              </a:rPr>
              <a:t>computing</a:t>
            </a:r>
            <a:r>
              <a:rPr lang="en-US" sz="1800" spc="-19">
                <a:solidFill>
                  <a:srgbClr val="FFFFFF"/>
                </a:solidFill>
                <a:latin typeface="IBM Plex Sans"/>
                <a:ea typeface="IBM Plex Sans"/>
                <a:cs typeface="IBM Plex Sans"/>
                <a:sym typeface="IBM Plex Sans"/>
              </a:rPr>
              <a:t> </a:t>
            </a:r>
          </a:p>
        </p:txBody>
      </p:sp>
      <p:sp>
        <p:nvSpPr>
          <p:cNvPr name="TextBox 28" id="28"/>
          <p:cNvSpPr txBox="true"/>
          <p:nvPr/>
        </p:nvSpPr>
        <p:spPr>
          <a:xfrm rot="0">
            <a:off x="13958059" y="5503402"/>
            <a:ext cx="1513970" cy="336623"/>
          </a:xfrm>
          <a:prstGeom prst="rect">
            <a:avLst/>
          </a:prstGeom>
        </p:spPr>
        <p:txBody>
          <a:bodyPr anchor="t" rtlCol="false" tIns="0" lIns="0" bIns="0" rIns="0">
            <a:spAutoFit/>
          </a:bodyPr>
          <a:lstStyle/>
          <a:p>
            <a:pPr algn="l">
              <a:lnSpc>
                <a:spcPts val="2822"/>
              </a:lnSpc>
            </a:pPr>
            <a:r>
              <a:rPr lang="en-US" sz="1802" spc="-12">
                <a:solidFill>
                  <a:srgbClr val="000000"/>
                </a:solidFill>
                <a:latin typeface="IBM Plex Sans"/>
                <a:ea typeface="IBM Plex Sans"/>
                <a:cs typeface="IBM Plex Sans"/>
                <a:sym typeface="IBM Plex Sans"/>
              </a:rPr>
              <a:t>Architecture:</a:t>
            </a:r>
            <a:r>
              <a:rPr lang="en-US" sz="1802" spc="-12">
                <a:solidFill>
                  <a:srgbClr val="FFFFFF"/>
                </a:solidFill>
                <a:latin typeface="IBM Plex Sans"/>
                <a:ea typeface="IBM Plex Sans"/>
                <a:cs typeface="IBM Plex Sans"/>
                <a:sym typeface="IBM Plex Sans"/>
              </a:rPr>
              <a:t> </a:t>
            </a:r>
          </a:p>
        </p:txBody>
      </p:sp>
      <p:sp>
        <p:nvSpPr>
          <p:cNvPr name="TextBox 29" id="29"/>
          <p:cNvSpPr txBox="true"/>
          <p:nvPr/>
        </p:nvSpPr>
        <p:spPr>
          <a:xfrm rot="0">
            <a:off x="15800832" y="5503402"/>
            <a:ext cx="479107" cy="336623"/>
          </a:xfrm>
          <a:prstGeom prst="rect">
            <a:avLst/>
          </a:prstGeom>
        </p:spPr>
        <p:txBody>
          <a:bodyPr anchor="t" rtlCol="false" tIns="0" lIns="0" bIns="0" rIns="0">
            <a:spAutoFit/>
          </a:bodyPr>
          <a:lstStyle/>
          <a:p>
            <a:pPr algn="l">
              <a:lnSpc>
                <a:spcPts val="2822"/>
              </a:lnSpc>
            </a:pPr>
            <a:r>
              <a:rPr lang="en-US" sz="1802" spc="-19">
                <a:solidFill>
                  <a:srgbClr val="000000"/>
                </a:solidFill>
                <a:latin typeface="IBM Plex Sans"/>
                <a:ea typeface="IBM Plex Sans"/>
                <a:cs typeface="IBM Plex Sans"/>
                <a:sym typeface="IBM Plex Sans"/>
              </a:rPr>
              <a:t>Use</a:t>
            </a:r>
            <a:r>
              <a:rPr lang="en-US" sz="1802" spc="-19">
                <a:solidFill>
                  <a:srgbClr val="FFFFFF"/>
                </a:solidFill>
                <a:latin typeface="IBM Plex Sans"/>
                <a:ea typeface="IBM Plex Sans"/>
                <a:cs typeface="IBM Plex Sans"/>
                <a:sym typeface="IBM Plex Sans"/>
              </a:rPr>
              <a:t> </a:t>
            </a:r>
          </a:p>
        </p:txBody>
      </p:sp>
      <p:sp>
        <p:nvSpPr>
          <p:cNvPr name="TextBox 30" id="30"/>
          <p:cNvSpPr txBox="true"/>
          <p:nvPr/>
        </p:nvSpPr>
        <p:spPr>
          <a:xfrm rot="0">
            <a:off x="16145256" y="5503402"/>
            <a:ext cx="1009869" cy="681238"/>
          </a:xfrm>
          <a:prstGeom prst="rect">
            <a:avLst/>
          </a:prstGeom>
        </p:spPr>
        <p:txBody>
          <a:bodyPr anchor="t" rtlCol="false" tIns="0" lIns="0" bIns="0" rIns="0">
            <a:spAutoFit/>
          </a:bodyPr>
          <a:lstStyle/>
          <a:p>
            <a:pPr algn="r">
              <a:lnSpc>
                <a:spcPts val="2822"/>
              </a:lnSpc>
            </a:pPr>
            <a:r>
              <a:rPr lang="en-US" sz="1802" spc="-19">
                <a:solidFill>
                  <a:srgbClr val="000000"/>
                </a:solidFill>
                <a:latin typeface="IBM Plex Sans"/>
                <a:ea typeface="IBM Plex Sans"/>
                <a:cs typeface="IBM Plex Sans"/>
                <a:sym typeface="IBM Plex Sans"/>
              </a:rPr>
              <a:t>edge</a:t>
            </a:r>
          </a:p>
          <a:p>
            <a:pPr algn="r">
              <a:lnSpc>
                <a:spcPts val="2525"/>
              </a:lnSpc>
            </a:pPr>
            <a:r>
              <a:rPr lang="en-US" sz="1800" spc="-19">
                <a:solidFill>
                  <a:srgbClr val="000000"/>
                </a:solidFill>
                <a:latin typeface="IBM Plex Sans"/>
                <a:ea typeface="IBM Plex Sans"/>
                <a:cs typeface="IBM Plex Sans"/>
                <a:sym typeface="IBM Plex Sans"/>
              </a:rPr>
              <a:t>strategies</a:t>
            </a:r>
          </a:p>
        </p:txBody>
      </p:sp>
      <p:sp>
        <p:nvSpPr>
          <p:cNvPr name="TextBox 31" id="31"/>
          <p:cNvSpPr txBox="true"/>
          <p:nvPr/>
        </p:nvSpPr>
        <p:spPr>
          <a:xfrm rot="0">
            <a:off x="13983967" y="5876944"/>
            <a:ext cx="452504" cy="307686"/>
          </a:xfrm>
          <a:prstGeom prst="rect">
            <a:avLst/>
          </a:prstGeom>
        </p:spPr>
        <p:txBody>
          <a:bodyPr anchor="t" rtlCol="false" tIns="0" lIns="0" bIns="0" rIns="0">
            <a:spAutoFit/>
          </a:bodyPr>
          <a:lstStyle/>
          <a:p>
            <a:pPr algn="l">
              <a:lnSpc>
                <a:spcPts val="2525"/>
              </a:lnSpc>
            </a:pPr>
            <a:r>
              <a:rPr lang="en-US" sz="1800" spc="-19">
                <a:solidFill>
                  <a:srgbClr val="000000"/>
                </a:solidFill>
                <a:latin typeface="IBM Plex Sans"/>
                <a:ea typeface="IBM Plex Sans"/>
                <a:cs typeface="IBM Plex Sans"/>
                <a:sym typeface="IBM Plex Sans"/>
              </a:rPr>
              <a:t>and</a:t>
            </a:r>
            <a:r>
              <a:rPr lang="en-US" sz="1800" spc="-19">
                <a:solidFill>
                  <a:srgbClr val="FFFFFF"/>
                </a:solidFill>
                <a:latin typeface="IBM Plex Sans"/>
                <a:ea typeface="IBM Plex Sans"/>
                <a:cs typeface="IBM Plex Sans"/>
                <a:sym typeface="IBM Plex Sans"/>
              </a:rPr>
              <a:t> </a:t>
            </a:r>
          </a:p>
        </p:txBody>
      </p:sp>
      <p:sp>
        <p:nvSpPr>
          <p:cNvPr name="TextBox 32" id="32"/>
          <p:cNvSpPr txBox="true"/>
          <p:nvPr/>
        </p:nvSpPr>
        <p:spPr>
          <a:xfrm rot="0">
            <a:off x="14860267" y="5876944"/>
            <a:ext cx="868804" cy="307686"/>
          </a:xfrm>
          <a:prstGeom prst="rect">
            <a:avLst/>
          </a:prstGeom>
        </p:spPr>
        <p:txBody>
          <a:bodyPr anchor="t" rtlCol="false" tIns="0" lIns="0" bIns="0" rIns="0">
            <a:spAutoFit/>
          </a:bodyPr>
          <a:lstStyle/>
          <a:p>
            <a:pPr algn="l">
              <a:lnSpc>
                <a:spcPts val="2525"/>
              </a:lnSpc>
            </a:pPr>
            <a:r>
              <a:rPr lang="en-US" sz="1800" spc="-19">
                <a:solidFill>
                  <a:srgbClr val="000000"/>
                </a:solidFill>
                <a:latin typeface="IBM Plex Sans"/>
                <a:ea typeface="IBM Plex Sans"/>
                <a:cs typeface="IBM Plex Sans"/>
                <a:sym typeface="IBM Plex Sans"/>
              </a:rPr>
              <a:t>caching</a:t>
            </a:r>
            <a:r>
              <a:rPr lang="en-US" sz="1800" spc="-19">
                <a:solidFill>
                  <a:srgbClr val="FFFFFF"/>
                </a:solidFill>
                <a:latin typeface="IBM Plex Sans"/>
                <a:ea typeface="IBM Plex Sans"/>
                <a:cs typeface="IBM Plex Sans"/>
                <a:sym typeface="IBM Plex Sans"/>
              </a:rPr>
              <a:t> </a:t>
            </a:r>
          </a:p>
        </p:txBody>
      </p:sp>
      <p:sp>
        <p:nvSpPr>
          <p:cNvPr name="TextBox 33" id="33"/>
          <p:cNvSpPr txBox="true"/>
          <p:nvPr/>
        </p:nvSpPr>
        <p:spPr>
          <a:xfrm rot="0">
            <a:off x="12434059" y="6184792"/>
            <a:ext cx="1900666" cy="345786"/>
          </a:xfrm>
          <a:prstGeom prst="rect">
            <a:avLst/>
          </a:prstGeom>
        </p:spPr>
        <p:txBody>
          <a:bodyPr anchor="t" rtlCol="false" tIns="0" lIns="0" bIns="0" rIns="0">
            <a:spAutoFit/>
          </a:bodyPr>
          <a:lstStyle/>
          <a:p>
            <a:pPr algn="l">
              <a:lnSpc>
                <a:spcPts val="2923"/>
              </a:lnSpc>
            </a:pPr>
            <a:r>
              <a:rPr lang="en-US" sz="1800" spc="-19">
                <a:solidFill>
                  <a:srgbClr val="000000"/>
                </a:solidFill>
                <a:latin typeface="IBM Plex Sans"/>
                <a:ea typeface="IBM Plex Sans"/>
                <a:cs typeface="IBM Plex Sans"/>
                <a:sym typeface="IBM Plex Sans"/>
              </a:rPr>
              <a:t>to</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reduce</a:t>
            </a:r>
            <a:r>
              <a:rPr lang="en-US" sz="1800" spc="-19">
                <a:solidFill>
                  <a:srgbClr val="FFFFFF"/>
                </a:solidFill>
                <a:latin typeface="IBM Plex Sans"/>
                <a:ea typeface="IBM Plex Sans"/>
                <a:cs typeface="IBM Plex Sans"/>
                <a:sym typeface="IBM Plex Sans"/>
              </a:rPr>
              <a:t> </a:t>
            </a:r>
            <a:r>
              <a:rPr lang="en-US" sz="1800" spc="-19">
                <a:solidFill>
                  <a:srgbClr val="000000"/>
                </a:solidFill>
                <a:latin typeface="IBM Plex Sans"/>
                <a:ea typeface="IBM Plex Sans"/>
                <a:cs typeface="IBM Plex Sans"/>
                <a:sym typeface="IBM Plex Sans"/>
              </a:rPr>
              <a:t>latency..</a:t>
            </a:r>
          </a:p>
        </p:txBody>
      </p:sp>
      <p:sp>
        <p:nvSpPr>
          <p:cNvPr name="TextBox 34" id="34"/>
          <p:cNvSpPr txBox="true"/>
          <p:nvPr/>
        </p:nvSpPr>
        <p:spPr>
          <a:xfrm rot="0">
            <a:off x="1311278" y="7561945"/>
            <a:ext cx="2098310" cy="308048"/>
          </a:xfrm>
          <a:prstGeom prst="rect">
            <a:avLst/>
          </a:prstGeom>
        </p:spPr>
        <p:txBody>
          <a:bodyPr anchor="t" rtlCol="false" tIns="0" lIns="0" bIns="0" rIns="0">
            <a:spAutoFit/>
          </a:bodyPr>
          <a:lstStyle/>
          <a:p>
            <a:pPr algn="l">
              <a:lnSpc>
                <a:spcPts val="2523"/>
              </a:lnSpc>
            </a:pPr>
            <a:r>
              <a:rPr lang="en-US" sz="1802" spc="-12">
                <a:solidFill>
                  <a:srgbClr val="000000"/>
                </a:solidFill>
                <a:latin typeface="IBM Plex Sans"/>
                <a:ea typeface="IBM Plex Sans"/>
                <a:cs typeface="IBM Plex Sans"/>
                <a:sym typeface="IBM Plex Sans"/>
              </a:rPr>
              <a:t>Revenue Sources: </a:t>
            </a:r>
          </a:p>
        </p:txBody>
      </p:sp>
      <p:sp>
        <p:nvSpPr>
          <p:cNvPr name="TextBox 35" id="35"/>
          <p:cNvSpPr txBox="true"/>
          <p:nvPr/>
        </p:nvSpPr>
        <p:spPr>
          <a:xfrm rot="0">
            <a:off x="17179166" y="9772612"/>
            <a:ext cx="129816" cy="308048"/>
          </a:xfrm>
          <a:prstGeom prst="rect">
            <a:avLst/>
          </a:prstGeom>
        </p:spPr>
        <p:txBody>
          <a:bodyPr anchor="t" rtlCol="false" tIns="0" lIns="0" bIns="0" rIns="0">
            <a:spAutoFit/>
          </a:bodyPr>
          <a:lstStyle/>
          <a:p>
            <a:pPr algn="l">
              <a:lnSpc>
                <a:spcPts val="2523"/>
              </a:lnSpc>
            </a:pPr>
            <a:r>
              <a:rPr lang="en-US" sz="1802" spc="-12">
                <a:solidFill>
                  <a:srgbClr val="FFFFFF"/>
                </a:solidFill>
                <a:latin typeface="IBM Plex Sans"/>
                <a:ea typeface="IBM Plex Sans"/>
                <a:cs typeface="IBM Plex Sans"/>
                <a:sym typeface="IBM Plex Sans"/>
              </a:rPr>
              <a:t>5</a:t>
            </a:r>
          </a:p>
        </p:txBody>
      </p:sp>
      <p:sp>
        <p:nvSpPr>
          <p:cNvPr name="TextBox 36" id="36"/>
          <p:cNvSpPr txBox="true"/>
          <p:nvPr/>
        </p:nvSpPr>
        <p:spPr>
          <a:xfrm rot="0">
            <a:off x="1737360" y="1906772"/>
            <a:ext cx="3928320" cy="522341"/>
          </a:xfrm>
          <a:prstGeom prst="rect">
            <a:avLst/>
          </a:prstGeom>
        </p:spPr>
        <p:txBody>
          <a:bodyPr anchor="t" rtlCol="false" tIns="0" lIns="0" bIns="0" rIns="0">
            <a:spAutoFit/>
          </a:bodyPr>
          <a:lstStyle/>
          <a:p>
            <a:pPr algn="l">
              <a:lnSpc>
                <a:spcPts val="4267"/>
              </a:lnSpc>
            </a:pPr>
            <a:r>
              <a:rPr lang="en-US" b="true" sz="3047" spc="64">
                <a:solidFill>
                  <a:srgbClr val="FFFFFF"/>
                </a:solidFill>
                <a:latin typeface="Tahoma Bold"/>
                <a:ea typeface="Tahoma Bold"/>
                <a:cs typeface="Tahoma Bold"/>
                <a:sym typeface="Tahoma Bold"/>
              </a:rPr>
              <a:t>Feasibility Analysis</a:t>
            </a:r>
          </a:p>
        </p:txBody>
      </p:sp>
      <p:sp>
        <p:nvSpPr>
          <p:cNvPr name="TextBox 37" id="37"/>
          <p:cNvSpPr txBox="true"/>
          <p:nvPr/>
        </p:nvSpPr>
        <p:spPr>
          <a:xfrm rot="0">
            <a:off x="7039613" y="1725539"/>
            <a:ext cx="4419171" cy="465191"/>
          </a:xfrm>
          <a:prstGeom prst="rect">
            <a:avLst/>
          </a:prstGeom>
        </p:spPr>
        <p:txBody>
          <a:bodyPr anchor="t" rtlCol="false" tIns="0" lIns="0" bIns="0" rIns="0">
            <a:spAutoFit/>
          </a:bodyPr>
          <a:lstStyle/>
          <a:p>
            <a:pPr algn="l">
              <a:lnSpc>
                <a:spcPts val="3660"/>
              </a:lnSpc>
            </a:pPr>
            <a:r>
              <a:rPr lang="en-US" b="true" sz="3047" spc="88">
                <a:solidFill>
                  <a:srgbClr val="FFFFFF"/>
                </a:solidFill>
                <a:latin typeface="Tahoma Bold"/>
                <a:ea typeface="Tahoma Bold"/>
                <a:cs typeface="Tahoma Bold"/>
                <a:sym typeface="Tahoma Bold"/>
              </a:rPr>
              <a:t>Potential Challenges </a:t>
            </a:r>
          </a:p>
        </p:txBody>
      </p:sp>
      <p:sp>
        <p:nvSpPr>
          <p:cNvPr name="TextBox 38" id="38"/>
          <p:cNvSpPr txBox="true"/>
          <p:nvPr/>
        </p:nvSpPr>
        <p:spPr>
          <a:xfrm rot="0">
            <a:off x="8435597" y="2190359"/>
            <a:ext cx="1467145" cy="465191"/>
          </a:xfrm>
          <a:prstGeom prst="rect">
            <a:avLst/>
          </a:prstGeom>
        </p:spPr>
        <p:txBody>
          <a:bodyPr anchor="t" rtlCol="false" tIns="0" lIns="0" bIns="0" rIns="0">
            <a:spAutoFit/>
          </a:bodyPr>
          <a:lstStyle/>
          <a:p>
            <a:pPr algn="l">
              <a:lnSpc>
                <a:spcPts val="3660"/>
              </a:lnSpc>
            </a:pPr>
            <a:r>
              <a:rPr lang="en-US" b="true" sz="3047">
                <a:solidFill>
                  <a:srgbClr val="FFFFFF"/>
                </a:solidFill>
                <a:latin typeface="Tahoma Bold"/>
                <a:ea typeface="Tahoma Bold"/>
                <a:cs typeface="Tahoma Bold"/>
                <a:sym typeface="Tahoma Bold"/>
              </a:rPr>
              <a:t>&amp; Risks</a:t>
            </a:r>
          </a:p>
        </p:txBody>
      </p:sp>
      <p:sp>
        <p:nvSpPr>
          <p:cNvPr name="TextBox 39" id="39"/>
          <p:cNvSpPr txBox="true"/>
          <p:nvPr/>
        </p:nvSpPr>
        <p:spPr>
          <a:xfrm rot="0">
            <a:off x="13370690" y="1731007"/>
            <a:ext cx="2657656" cy="465191"/>
          </a:xfrm>
          <a:prstGeom prst="rect">
            <a:avLst/>
          </a:prstGeom>
        </p:spPr>
        <p:txBody>
          <a:bodyPr anchor="t" rtlCol="false" tIns="0" lIns="0" bIns="0" rIns="0">
            <a:spAutoFit/>
          </a:bodyPr>
          <a:lstStyle/>
          <a:p>
            <a:pPr algn="l">
              <a:lnSpc>
                <a:spcPts val="3660"/>
              </a:lnSpc>
            </a:pPr>
            <a:r>
              <a:rPr lang="en-US" b="true" sz="3047" spc="118">
                <a:solidFill>
                  <a:srgbClr val="FFFFFF"/>
                </a:solidFill>
                <a:latin typeface="Tahoma Bold"/>
                <a:ea typeface="Tahoma Bold"/>
                <a:cs typeface="Tahoma Bold"/>
                <a:sym typeface="Tahoma Bold"/>
              </a:rPr>
              <a:t>Overcoming </a:t>
            </a:r>
          </a:p>
        </p:txBody>
      </p:sp>
      <p:sp>
        <p:nvSpPr>
          <p:cNvPr name="TextBox 40" id="40"/>
          <p:cNvSpPr txBox="true"/>
          <p:nvPr/>
        </p:nvSpPr>
        <p:spPr>
          <a:xfrm rot="0">
            <a:off x="13500230" y="2195827"/>
            <a:ext cx="2276637" cy="465191"/>
          </a:xfrm>
          <a:prstGeom prst="rect">
            <a:avLst/>
          </a:prstGeom>
        </p:spPr>
        <p:txBody>
          <a:bodyPr anchor="t" rtlCol="false" tIns="0" lIns="0" bIns="0" rIns="0">
            <a:spAutoFit/>
          </a:bodyPr>
          <a:lstStyle/>
          <a:p>
            <a:pPr algn="l">
              <a:lnSpc>
                <a:spcPts val="3660"/>
              </a:lnSpc>
            </a:pPr>
            <a:r>
              <a:rPr lang="en-US" b="true" sz="3047" spc="97">
                <a:solidFill>
                  <a:srgbClr val="FFFFFF"/>
                </a:solidFill>
                <a:latin typeface="Tahoma Bold"/>
                <a:ea typeface="Tahoma Bold"/>
                <a:cs typeface="Tahoma Bold"/>
                <a:sym typeface="Tahoma Bold"/>
              </a:rPr>
              <a:t>Challenges</a:t>
            </a:r>
          </a:p>
        </p:txBody>
      </p:sp>
      <p:sp>
        <p:nvSpPr>
          <p:cNvPr name="TextBox 41" id="41"/>
          <p:cNvSpPr txBox="true"/>
          <p:nvPr/>
        </p:nvSpPr>
        <p:spPr>
          <a:xfrm rot="0">
            <a:off x="1254557" y="274730"/>
            <a:ext cx="985228" cy="375818"/>
          </a:xfrm>
          <a:prstGeom prst="rect">
            <a:avLst/>
          </a:prstGeom>
        </p:spPr>
        <p:txBody>
          <a:bodyPr anchor="t" rtlCol="false" tIns="0" lIns="0" bIns="0" rIns="0">
            <a:spAutoFit/>
          </a:bodyPr>
          <a:lstStyle/>
          <a:p>
            <a:pPr algn="l">
              <a:lnSpc>
                <a:spcPts val="2906"/>
              </a:lnSpc>
            </a:pPr>
            <a:r>
              <a:rPr lang="en-US" b="true" sz="2400" spc="69">
                <a:solidFill>
                  <a:srgbClr val="000000"/>
                </a:solidFill>
                <a:latin typeface="Tahoma Bold"/>
                <a:ea typeface="Tahoma Bold"/>
                <a:cs typeface="Tahoma Bold"/>
                <a:sym typeface="Tahoma Bold"/>
              </a:rPr>
              <a:t>Team </a:t>
            </a:r>
          </a:p>
        </p:txBody>
      </p:sp>
      <p:sp>
        <p:nvSpPr>
          <p:cNvPr name="TextBox 42" id="42"/>
          <p:cNvSpPr txBox="true"/>
          <p:nvPr/>
        </p:nvSpPr>
        <p:spPr>
          <a:xfrm rot="0">
            <a:off x="774192" y="643795"/>
            <a:ext cx="1903619" cy="375818"/>
          </a:xfrm>
          <a:prstGeom prst="rect">
            <a:avLst/>
          </a:prstGeom>
        </p:spPr>
        <p:txBody>
          <a:bodyPr anchor="t" rtlCol="false" tIns="0" lIns="0" bIns="0" rIns="0">
            <a:spAutoFit/>
          </a:bodyPr>
          <a:lstStyle/>
          <a:p>
            <a:pPr algn="l">
              <a:lnSpc>
                <a:spcPts val="2906"/>
              </a:lnSpc>
            </a:pPr>
            <a:r>
              <a:rPr lang="en-US" b="true" sz="2400" spc="69">
                <a:solidFill>
                  <a:srgbClr val="000000"/>
                </a:solidFill>
                <a:latin typeface="Tahoma Bold"/>
                <a:ea typeface="Tahoma Bold"/>
                <a:cs typeface="Tahoma Bold"/>
                <a:sym typeface="Tahoma Bold"/>
              </a:rPr>
              <a:t>Innovators </a:t>
            </a:r>
          </a:p>
        </p:txBody>
      </p:sp>
      <p:sp>
        <p:nvSpPr>
          <p:cNvPr name="TextBox 43" id="43"/>
          <p:cNvSpPr txBox="true"/>
          <p:nvPr/>
        </p:nvSpPr>
        <p:spPr>
          <a:xfrm rot="0">
            <a:off x="14876402" y="7994647"/>
            <a:ext cx="2290058" cy="388620"/>
          </a:xfrm>
          <a:prstGeom prst="rect">
            <a:avLst/>
          </a:prstGeom>
        </p:spPr>
        <p:txBody>
          <a:bodyPr anchor="t" rtlCol="false" tIns="0" lIns="0" bIns="0" rIns="0">
            <a:spAutoFit/>
          </a:bodyPr>
          <a:lstStyle/>
          <a:p>
            <a:pPr algn="l">
              <a:lnSpc>
                <a:spcPts val="2879"/>
              </a:lnSpc>
            </a:pPr>
            <a:r>
              <a:rPr lang="en-US" b="true" sz="2400">
                <a:solidFill>
                  <a:srgbClr val="000000"/>
                </a:solidFill>
                <a:latin typeface="Calibri (MS) Bold"/>
                <a:ea typeface="Calibri (MS) Bold"/>
                <a:cs typeface="Calibri (MS) Bold"/>
                <a:sym typeface="Calibri (MS) Bold"/>
              </a:rPr>
              <a:t>Check Prototype: </a:t>
            </a:r>
          </a:p>
        </p:txBody>
      </p:sp>
      <p:sp>
        <p:nvSpPr>
          <p:cNvPr name="TextBox 44" id="44"/>
          <p:cNvSpPr txBox="true"/>
          <p:nvPr/>
        </p:nvSpPr>
        <p:spPr>
          <a:xfrm rot="0">
            <a:off x="15112622" y="8360407"/>
            <a:ext cx="1739465" cy="388620"/>
          </a:xfrm>
          <a:prstGeom prst="rect">
            <a:avLst/>
          </a:prstGeom>
        </p:spPr>
        <p:txBody>
          <a:bodyPr anchor="t" rtlCol="false" tIns="0" lIns="0" bIns="0" rIns="0">
            <a:spAutoFit/>
          </a:bodyPr>
          <a:lstStyle/>
          <a:p>
            <a:pPr algn="l">
              <a:lnSpc>
                <a:spcPts val="2879"/>
              </a:lnSpc>
            </a:pPr>
            <a:r>
              <a:rPr lang="en-US" sz="2400">
                <a:solidFill>
                  <a:srgbClr val="006FBF"/>
                </a:solidFill>
                <a:latin typeface="Calibri (MS)"/>
                <a:ea typeface="Calibri (MS)"/>
                <a:cs typeface="Calibri (MS)"/>
                <a:sym typeface="Calibri (MS)"/>
                <a:hlinkClick r:id="rId17" tooltip="https://bit.ly/40Hr2Si"/>
              </a:rPr>
              <a:t>bit.ly/40Hr2Si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3668" y="2189988"/>
            <a:ext cx="7978140" cy="7115518"/>
          </a:xfrm>
          <a:custGeom>
            <a:avLst/>
            <a:gdLst/>
            <a:ahLst/>
            <a:cxnLst/>
            <a:rect r="r" b="b" t="t" l="l"/>
            <a:pathLst>
              <a:path h="7115518" w="7978140">
                <a:moveTo>
                  <a:pt x="0" y="0"/>
                </a:moveTo>
                <a:lnTo>
                  <a:pt x="7978140" y="0"/>
                </a:lnTo>
                <a:lnTo>
                  <a:pt x="7978140" y="7115518"/>
                </a:lnTo>
                <a:lnTo>
                  <a:pt x="0" y="7115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532610"/>
            <a:ext cx="18287619" cy="754228"/>
          </a:xfrm>
          <a:custGeom>
            <a:avLst/>
            <a:gdLst/>
            <a:ahLst/>
            <a:cxnLst/>
            <a:rect r="r" b="b" t="t" l="l"/>
            <a:pathLst>
              <a:path h="754228" w="18287619">
                <a:moveTo>
                  <a:pt x="0" y="0"/>
                </a:moveTo>
                <a:lnTo>
                  <a:pt x="18287619" y="0"/>
                </a:lnTo>
                <a:lnTo>
                  <a:pt x="18287619" y="754228"/>
                </a:lnTo>
                <a:lnTo>
                  <a:pt x="0" y="7542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592056" y="2189988"/>
            <a:ext cx="7976616" cy="7115518"/>
          </a:xfrm>
          <a:custGeom>
            <a:avLst/>
            <a:gdLst/>
            <a:ahLst/>
            <a:cxnLst/>
            <a:rect r="r" b="b" t="t" l="l"/>
            <a:pathLst>
              <a:path h="7115518" w="7976616">
                <a:moveTo>
                  <a:pt x="0" y="0"/>
                </a:moveTo>
                <a:lnTo>
                  <a:pt x="7976616" y="0"/>
                </a:lnTo>
                <a:lnTo>
                  <a:pt x="7976616" y="7115518"/>
                </a:lnTo>
                <a:lnTo>
                  <a:pt x="0" y="71155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706600" y="121920"/>
            <a:ext cx="3371088" cy="1723644"/>
          </a:xfrm>
          <a:custGeom>
            <a:avLst/>
            <a:gdLst/>
            <a:ahLst/>
            <a:cxnLst/>
            <a:rect r="r" b="b" t="t" l="l"/>
            <a:pathLst>
              <a:path h="1723644" w="3371088">
                <a:moveTo>
                  <a:pt x="0" y="0"/>
                </a:moveTo>
                <a:lnTo>
                  <a:pt x="3371088" y="0"/>
                </a:lnTo>
                <a:lnTo>
                  <a:pt x="3371088" y="1723644"/>
                </a:lnTo>
                <a:lnTo>
                  <a:pt x="0" y="1723644"/>
                </a:lnTo>
                <a:lnTo>
                  <a:pt x="0" y="0"/>
                </a:lnTo>
                <a:close/>
              </a:path>
            </a:pathLst>
          </a:custGeom>
          <a:blipFill>
            <a:blip r:embed="rId8"/>
            <a:stretch>
              <a:fillRect l="0" t="0" r="0" b="0"/>
            </a:stretch>
          </a:blipFill>
        </p:spPr>
      </p:sp>
      <p:sp>
        <p:nvSpPr>
          <p:cNvPr name="Freeform 6" id="6"/>
          <p:cNvSpPr/>
          <p:nvPr/>
        </p:nvSpPr>
        <p:spPr>
          <a:xfrm flipH="false" flipV="false" rot="0">
            <a:off x="965197" y="1990849"/>
            <a:ext cx="8132188" cy="7242515"/>
          </a:xfrm>
          <a:custGeom>
            <a:avLst/>
            <a:gdLst/>
            <a:ahLst/>
            <a:cxnLst/>
            <a:rect r="r" b="b" t="t" l="l"/>
            <a:pathLst>
              <a:path h="7242515" w="8132188">
                <a:moveTo>
                  <a:pt x="0" y="0"/>
                </a:moveTo>
                <a:lnTo>
                  <a:pt x="8132188" y="0"/>
                </a:lnTo>
                <a:lnTo>
                  <a:pt x="8132188" y="7242515"/>
                </a:lnTo>
                <a:lnTo>
                  <a:pt x="0" y="72425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9470774" y="2054352"/>
            <a:ext cx="7977254" cy="7115518"/>
          </a:xfrm>
          <a:custGeom>
            <a:avLst/>
            <a:gdLst/>
            <a:ahLst/>
            <a:cxnLst/>
            <a:rect r="r" b="b" t="t" l="l"/>
            <a:pathLst>
              <a:path h="7115518" w="7977254">
                <a:moveTo>
                  <a:pt x="0" y="0"/>
                </a:moveTo>
                <a:lnTo>
                  <a:pt x="7977254" y="0"/>
                </a:lnTo>
                <a:lnTo>
                  <a:pt x="7977254" y="7115518"/>
                </a:lnTo>
                <a:lnTo>
                  <a:pt x="0" y="711551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594104" y="2737104"/>
            <a:ext cx="134112" cy="134112"/>
          </a:xfrm>
          <a:custGeom>
            <a:avLst/>
            <a:gdLst/>
            <a:ahLst/>
            <a:cxnLst/>
            <a:rect r="r" b="b" t="t" l="l"/>
            <a:pathLst>
              <a:path h="134112" w="134112">
                <a:moveTo>
                  <a:pt x="0" y="0"/>
                </a:moveTo>
                <a:lnTo>
                  <a:pt x="134112" y="0"/>
                </a:lnTo>
                <a:lnTo>
                  <a:pt x="134112" y="134112"/>
                </a:lnTo>
                <a:lnTo>
                  <a:pt x="0" y="134112"/>
                </a:lnTo>
                <a:lnTo>
                  <a:pt x="0" y="0"/>
                </a:lnTo>
                <a:close/>
              </a:path>
            </a:pathLst>
          </a:custGeom>
          <a:blipFill>
            <a:blip r:embed="rId13"/>
            <a:stretch>
              <a:fillRect l="0" t="0" r="0" b="0"/>
            </a:stretch>
          </a:blipFill>
        </p:spPr>
      </p:sp>
      <p:sp>
        <p:nvSpPr>
          <p:cNvPr name="Freeform 9" id="9"/>
          <p:cNvSpPr/>
          <p:nvPr/>
        </p:nvSpPr>
        <p:spPr>
          <a:xfrm flipH="false" flipV="false" rot="0">
            <a:off x="1862328" y="2455164"/>
            <a:ext cx="147828" cy="147828"/>
          </a:xfrm>
          <a:custGeom>
            <a:avLst/>
            <a:gdLst/>
            <a:ahLst/>
            <a:cxnLst/>
            <a:rect r="r" b="b" t="t" l="l"/>
            <a:pathLst>
              <a:path h="147828" w="147828">
                <a:moveTo>
                  <a:pt x="0" y="0"/>
                </a:moveTo>
                <a:lnTo>
                  <a:pt x="147828" y="0"/>
                </a:lnTo>
                <a:lnTo>
                  <a:pt x="147828" y="147828"/>
                </a:lnTo>
                <a:lnTo>
                  <a:pt x="0" y="147828"/>
                </a:lnTo>
                <a:lnTo>
                  <a:pt x="0" y="0"/>
                </a:lnTo>
                <a:close/>
              </a:path>
            </a:pathLst>
          </a:custGeom>
          <a:blipFill>
            <a:blip r:embed="rId14"/>
            <a:stretch>
              <a:fillRect l="0" t="0" r="0" b="0"/>
            </a:stretch>
          </a:blipFill>
        </p:spPr>
      </p:sp>
      <p:sp>
        <p:nvSpPr>
          <p:cNvPr name="Freeform 10" id="10"/>
          <p:cNvSpPr/>
          <p:nvPr/>
        </p:nvSpPr>
        <p:spPr>
          <a:xfrm flipH="false" flipV="false" rot="0">
            <a:off x="9965941" y="2490721"/>
            <a:ext cx="697868" cy="692277"/>
          </a:xfrm>
          <a:custGeom>
            <a:avLst/>
            <a:gdLst/>
            <a:ahLst/>
            <a:cxnLst/>
            <a:rect r="r" b="b" t="t" l="l"/>
            <a:pathLst>
              <a:path h="692277" w="697868">
                <a:moveTo>
                  <a:pt x="0" y="0"/>
                </a:moveTo>
                <a:lnTo>
                  <a:pt x="697868" y="0"/>
                </a:lnTo>
                <a:lnTo>
                  <a:pt x="697868" y="692277"/>
                </a:lnTo>
                <a:lnTo>
                  <a:pt x="0" y="69227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14592300" y="1880616"/>
            <a:ext cx="2667000" cy="381000"/>
          </a:xfrm>
          <a:custGeom>
            <a:avLst/>
            <a:gdLst/>
            <a:ahLst/>
            <a:cxnLst/>
            <a:rect r="r" b="b" t="t" l="l"/>
            <a:pathLst>
              <a:path h="381000" w="2667000">
                <a:moveTo>
                  <a:pt x="0" y="0"/>
                </a:moveTo>
                <a:lnTo>
                  <a:pt x="2667000" y="0"/>
                </a:lnTo>
                <a:lnTo>
                  <a:pt x="2667000" y="381000"/>
                </a:lnTo>
                <a:lnTo>
                  <a:pt x="0" y="381000"/>
                </a:lnTo>
                <a:lnTo>
                  <a:pt x="0" y="0"/>
                </a:lnTo>
                <a:close/>
              </a:path>
            </a:pathLst>
          </a:custGeom>
          <a:blipFill>
            <a:blip r:embed="rId17"/>
            <a:stretch>
              <a:fillRect l="0" t="0" r="0" b="0"/>
            </a:stretch>
          </a:blipFill>
        </p:spPr>
      </p:sp>
      <p:sp>
        <p:nvSpPr>
          <p:cNvPr name="Freeform 12" id="12"/>
          <p:cNvSpPr/>
          <p:nvPr/>
        </p:nvSpPr>
        <p:spPr>
          <a:xfrm flipH="false" flipV="false" rot="0">
            <a:off x="11852148" y="1876044"/>
            <a:ext cx="2667000" cy="381000"/>
          </a:xfrm>
          <a:custGeom>
            <a:avLst/>
            <a:gdLst/>
            <a:ahLst/>
            <a:cxnLst/>
            <a:rect r="r" b="b" t="t" l="l"/>
            <a:pathLst>
              <a:path h="381000" w="2667000">
                <a:moveTo>
                  <a:pt x="0" y="0"/>
                </a:moveTo>
                <a:lnTo>
                  <a:pt x="2667000" y="0"/>
                </a:lnTo>
                <a:lnTo>
                  <a:pt x="2667000" y="381000"/>
                </a:lnTo>
                <a:lnTo>
                  <a:pt x="0" y="381000"/>
                </a:lnTo>
                <a:lnTo>
                  <a:pt x="0" y="0"/>
                </a:lnTo>
                <a:close/>
              </a:path>
            </a:pathLst>
          </a:custGeom>
          <a:blipFill>
            <a:blip r:embed="rId17"/>
            <a:stretch>
              <a:fillRect l="0" t="0" r="0" b="0"/>
            </a:stretch>
          </a:blipFill>
        </p:spPr>
      </p:sp>
      <p:sp>
        <p:nvSpPr>
          <p:cNvPr name="Freeform 13" id="13"/>
          <p:cNvSpPr/>
          <p:nvPr/>
        </p:nvSpPr>
        <p:spPr>
          <a:xfrm flipH="false" flipV="false" rot="0">
            <a:off x="10329672" y="1880616"/>
            <a:ext cx="1447800" cy="381000"/>
          </a:xfrm>
          <a:custGeom>
            <a:avLst/>
            <a:gdLst/>
            <a:ahLst/>
            <a:cxnLst/>
            <a:rect r="r" b="b" t="t" l="l"/>
            <a:pathLst>
              <a:path h="381000" w="1447800">
                <a:moveTo>
                  <a:pt x="0" y="0"/>
                </a:moveTo>
                <a:lnTo>
                  <a:pt x="1447800" y="0"/>
                </a:lnTo>
                <a:lnTo>
                  <a:pt x="1447800" y="381000"/>
                </a:lnTo>
                <a:lnTo>
                  <a:pt x="0" y="381000"/>
                </a:lnTo>
                <a:lnTo>
                  <a:pt x="0" y="0"/>
                </a:lnTo>
                <a:close/>
              </a:path>
            </a:pathLst>
          </a:custGeom>
          <a:blipFill>
            <a:blip r:embed="rId18"/>
            <a:stretch>
              <a:fillRect l="0" t="0" r="0" b="0"/>
            </a:stretch>
          </a:blipFill>
        </p:spPr>
      </p:sp>
      <p:sp>
        <p:nvSpPr>
          <p:cNvPr name="Freeform 14" id="14"/>
          <p:cNvSpPr/>
          <p:nvPr/>
        </p:nvSpPr>
        <p:spPr>
          <a:xfrm flipH="false" flipV="false" rot="0">
            <a:off x="6179820" y="1895856"/>
            <a:ext cx="2781300" cy="381000"/>
          </a:xfrm>
          <a:custGeom>
            <a:avLst/>
            <a:gdLst/>
            <a:ahLst/>
            <a:cxnLst/>
            <a:rect r="r" b="b" t="t" l="l"/>
            <a:pathLst>
              <a:path h="381000" w="2781300">
                <a:moveTo>
                  <a:pt x="0" y="0"/>
                </a:moveTo>
                <a:lnTo>
                  <a:pt x="2781300" y="0"/>
                </a:lnTo>
                <a:lnTo>
                  <a:pt x="2781300" y="381000"/>
                </a:lnTo>
                <a:lnTo>
                  <a:pt x="0" y="381000"/>
                </a:lnTo>
                <a:lnTo>
                  <a:pt x="0" y="0"/>
                </a:lnTo>
                <a:close/>
              </a:path>
            </a:pathLst>
          </a:custGeom>
          <a:blipFill>
            <a:blip r:embed="rId19"/>
            <a:stretch>
              <a:fillRect l="0" t="0" r="0" b="0"/>
            </a:stretch>
          </a:blipFill>
        </p:spPr>
      </p:sp>
      <p:sp>
        <p:nvSpPr>
          <p:cNvPr name="Freeform 15" id="15"/>
          <p:cNvSpPr/>
          <p:nvPr/>
        </p:nvSpPr>
        <p:spPr>
          <a:xfrm flipH="false" flipV="false" rot="0">
            <a:off x="3317748" y="1892808"/>
            <a:ext cx="2781300" cy="381000"/>
          </a:xfrm>
          <a:custGeom>
            <a:avLst/>
            <a:gdLst/>
            <a:ahLst/>
            <a:cxnLst/>
            <a:rect r="r" b="b" t="t" l="l"/>
            <a:pathLst>
              <a:path h="381000" w="2781300">
                <a:moveTo>
                  <a:pt x="0" y="0"/>
                </a:moveTo>
                <a:lnTo>
                  <a:pt x="2781300" y="0"/>
                </a:lnTo>
                <a:lnTo>
                  <a:pt x="2781300" y="381000"/>
                </a:lnTo>
                <a:lnTo>
                  <a:pt x="0" y="381000"/>
                </a:lnTo>
                <a:lnTo>
                  <a:pt x="0" y="0"/>
                </a:lnTo>
                <a:close/>
              </a:path>
            </a:pathLst>
          </a:custGeom>
          <a:blipFill>
            <a:blip r:embed="rId19"/>
            <a:stretch>
              <a:fillRect l="0" t="0" r="0" b="0"/>
            </a:stretch>
          </a:blipFill>
        </p:spPr>
      </p:sp>
      <p:sp>
        <p:nvSpPr>
          <p:cNvPr name="Freeform 16" id="16"/>
          <p:cNvSpPr/>
          <p:nvPr/>
        </p:nvSpPr>
        <p:spPr>
          <a:xfrm flipH="false" flipV="false" rot="0">
            <a:off x="1339596" y="1895856"/>
            <a:ext cx="1895856" cy="381000"/>
          </a:xfrm>
          <a:custGeom>
            <a:avLst/>
            <a:gdLst/>
            <a:ahLst/>
            <a:cxnLst/>
            <a:rect r="r" b="b" t="t" l="l"/>
            <a:pathLst>
              <a:path h="381000" w="1895856">
                <a:moveTo>
                  <a:pt x="0" y="0"/>
                </a:moveTo>
                <a:lnTo>
                  <a:pt x="1895856" y="0"/>
                </a:lnTo>
                <a:lnTo>
                  <a:pt x="1895856" y="381000"/>
                </a:lnTo>
                <a:lnTo>
                  <a:pt x="0" y="381000"/>
                </a:lnTo>
                <a:lnTo>
                  <a:pt x="0" y="0"/>
                </a:lnTo>
                <a:close/>
              </a:path>
            </a:pathLst>
          </a:custGeom>
          <a:blipFill>
            <a:blip r:embed="rId20"/>
            <a:stretch>
              <a:fillRect l="0" t="0" r="0" b="0"/>
            </a:stretch>
          </a:blipFill>
        </p:spPr>
      </p:sp>
      <p:sp>
        <p:nvSpPr>
          <p:cNvPr name="Freeform 17" id="17"/>
          <p:cNvSpPr/>
          <p:nvPr/>
        </p:nvSpPr>
        <p:spPr>
          <a:xfrm flipH="false" flipV="false" rot="0">
            <a:off x="30480" y="8371332"/>
            <a:ext cx="1315212" cy="1162812"/>
          </a:xfrm>
          <a:custGeom>
            <a:avLst/>
            <a:gdLst/>
            <a:ahLst/>
            <a:cxnLst/>
            <a:rect r="r" b="b" t="t" l="l"/>
            <a:pathLst>
              <a:path h="1162812" w="1315212">
                <a:moveTo>
                  <a:pt x="0" y="0"/>
                </a:moveTo>
                <a:lnTo>
                  <a:pt x="1315212" y="0"/>
                </a:lnTo>
                <a:lnTo>
                  <a:pt x="1315212" y="1162812"/>
                </a:lnTo>
                <a:lnTo>
                  <a:pt x="0" y="1162812"/>
                </a:lnTo>
                <a:lnTo>
                  <a:pt x="0" y="0"/>
                </a:lnTo>
                <a:close/>
              </a:path>
            </a:pathLst>
          </a:custGeom>
          <a:blipFill>
            <a:blip r:embed="rId21"/>
            <a:stretch>
              <a:fillRect l="0" t="0" r="0" b="0"/>
            </a:stretch>
          </a:blipFill>
        </p:spPr>
      </p:sp>
      <p:sp>
        <p:nvSpPr>
          <p:cNvPr name="Freeform 18" id="18"/>
          <p:cNvSpPr/>
          <p:nvPr/>
        </p:nvSpPr>
        <p:spPr>
          <a:xfrm flipH="false" flipV="false" rot="0">
            <a:off x="9753600" y="1862328"/>
            <a:ext cx="562356" cy="381000"/>
          </a:xfrm>
          <a:custGeom>
            <a:avLst/>
            <a:gdLst/>
            <a:ahLst/>
            <a:cxnLst/>
            <a:rect r="r" b="b" t="t" l="l"/>
            <a:pathLst>
              <a:path h="381000" w="562356">
                <a:moveTo>
                  <a:pt x="0" y="0"/>
                </a:moveTo>
                <a:lnTo>
                  <a:pt x="562356" y="0"/>
                </a:lnTo>
                <a:lnTo>
                  <a:pt x="562356" y="381000"/>
                </a:lnTo>
                <a:lnTo>
                  <a:pt x="0" y="381000"/>
                </a:lnTo>
                <a:lnTo>
                  <a:pt x="0" y="0"/>
                </a:lnTo>
                <a:close/>
              </a:path>
            </a:pathLst>
          </a:custGeom>
          <a:blipFill>
            <a:blip r:embed="rId22"/>
            <a:stretch>
              <a:fillRect l="0" t="0" r="0" b="0"/>
            </a:stretch>
          </a:blipFill>
        </p:spPr>
      </p:sp>
      <p:sp>
        <p:nvSpPr>
          <p:cNvPr name="Freeform 19" id="19"/>
          <p:cNvSpPr/>
          <p:nvPr/>
        </p:nvSpPr>
        <p:spPr>
          <a:xfrm flipH="false" flipV="false" rot="0">
            <a:off x="658749" y="393573"/>
            <a:ext cx="2446782" cy="1024385"/>
          </a:xfrm>
          <a:custGeom>
            <a:avLst/>
            <a:gdLst/>
            <a:ahLst/>
            <a:cxnLst/>
            <a:rect r="r" b="b" t="t" l="l"/>
            <a:pathLst>
              <a:path h="1024385" w="2446782">
                <a:moveTo>
                  <a:pt x="0" y="0"/>
                </a:moveTo>
                <a:lnTo>
                  <a:pt x="2446782" y="0"/>
                </a:lnTo>
                <a:lnTo>
                  <a:pt x="2446782" y="1024385"/>
                </a:lnTo>
                <a:lnTo>
                  <a:pt x="0" y="1024385"/>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0" id="20"/>
          <p:cNvSpPr/>
          <p:nvPr/>
        </p:nvSpPr>
        <p:spPr>
          <a:xfrm flipH="false" flipV="false" rot="0">
            <a:off x="1690878" y="3654295"/>
            <a:ext cx="3067812" cy="50292"/>
          </a:xfrm>
          <a:custGeom>
            <a:avLst/>
            <a:gdLst/>
            <a:ahLst/>
            <a:cxnLst/>
            <a:rect r="r" b="b" t="t" l="l"/>
            <a:pathLst>
              <a:path h="50292" w="3067812">
                <a:moveTo>
                  <a:pt x="0" y="0"/>
                </a:moveTo>
                <a:lnTo>
                  <a:pt x="3067812" y="0"/>
                </a:lnTo>
                <a:lnTo>
                  <a:pt x="3067812" y="50292"/>
                </a:lnTo>
                <a:lnTo>
                  <a:pt x="0" y="5029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1" id="21"/>
          <p:cNvSpPr/>
          <p:nvPr/>
        </p:nvSpPr>
        <p:spPr>
          <a:xfrm flipH="false" flipV="false" rot="0">
            <a:off x="2247138" y="3017263"/>
            <a:ext cx="6271260" cy="85344"/>
          </a:xfrm>
          <a:custGeom>
            <a:avLst/>
            <a:gdLst/>
            <a:ahLst/>
            <a:cxnLst/>
            <a:rect r="r" b="b" t="t" l="l"/>
            <a:pathLst>
              <a:path h="85344" w="6271260">
                <a:moveTo>
                  <a:pt x="0" y="0"/>
                </a:moveTo>
                <a:lnTo>
                  <a:pt x="6271260" y="0"/>
                </a:lnTo>
                <a:lnTo>
                  <a:pt x="6271260" y="85344"/>
                </a:lnTo>
                <a:lnTo>
                  <a:pt x="0" y="85344"/>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2" id="22"/>
          <p:cNvSpPr/>
          <p:nvPr/>
        </p:nvSpPr>
        <p:spPr>
          <a:xfrm flipH="false" flipV="false" rot="0">
            <a:off x="9470136" y="5189220"/>
            <a:ext cx="7991856" cy="583692"/>
          </a:xfrm>
          <a:custGeom>
            <a:avLst/>
            <a:gdLst/>
            <a:ahLst/>
            <a:cxnLst/>
            <a:rect r="r" b="b" t="t" l="l"/>
            <a:pathLst>
              <a:path h="583692" w="7991856">
                <a:moveTo>
                  <a:pt x="0" y="0"/>
                </a:moveTo>
                <a:lnTo>
                  <a:pt x="7991856" y="0"/>
                </a:lnTo>
                <a:lnTo>
                  <a:pt x="7991856" y="583692"/>
                </a:lnTo>
                <a:lnTo>
                  <a:pt x="0" y="583692"/>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Freeform 23" id="23"/>
          <p:cNvSpPr/>
          <p:nvPr/>
        </p:nvSpPr>
        <p:spPr>
          <a:xfrm flipH="false" flipV="false" rot="0">
            <a:off x="9470136" y="3459480"/>
            <a:ext cx="7961376" cy="615696"/>
          </a:xfrm>
          <a:custGeom>
            <a:avLst/>
            <a:gdLst/>
            <a:ahLst/>
            <a:cxnLst/>
            <a:rect r="r" b="b" t="t" l="l"/>
            <a:pathLst>
              <a:path h="615696" w="7961376">
                <a:moveTo>
                  <a:pt x="0" y="0"/>
                </a:moveTo>
                <a:lnTo>
                  <a:pt x="7961376" y="0"/>
                </a:lnTo>
                <a:lnTo>
                  <a:pt x="7961376" y="615696"/>
                </a:lnTo>
                <a:lnTo>
                  <a:pt x="0" y="615696"/>
                </a:lnTo>
                <a:lnTo>
                  <a:pt x="0" y="0"/>
                </a:lnTo>
                <a:close/>
              </a:path>
            </a:pathLst>
          </a:custGeom>
          <a:blipFill>
            <a:blip r:embed="rId31">
              <a:extLst>
                <a:ext uri="{96DAC541-7B7A-43D3-8B79-37D633B846F1}">
                  <asvg:svgBlip xmlns:asvg="http://schemas.microsoft.com/office/drawing/2016/SVG/main" r:embed="rId32"/>
                </a:ext>
              </a:extLst>
            </a:blip>
            <a:stretch>
              <a:fillRect l="0" t="0" r="0" b="0"/>
            </a:stretch>
          </a:blipFill>
        </p:spPr>
      </p:sp>
      <p:sp>
        <p:nvSpPr>
          <p:cNvPr name="Freeform 24" id="24"/>
          <p:cNvSpPr/>
          <p:nvPr/>
        </p:nvSpPr>
        <p:spPr>
          <a:xfrm flipH="false" flipV="false" rot="0">
            <a:off x="9500616" y="6990588"/>
            <a:ext cx="7962900" cy="583692"/>
          </a:xfrm>
          <a:custGeom>
            <a:avLst/>
            <a:gdLst/>
            <a:ahLst/>
            <a:cxnLst/>
            <a:rect r="r" b="b" t="t" l="l"/>
            <a:pathLst>
              <a:path h="583692" w="7962900">
                <a:moveTo>
                  <a:pt x="0" y="0"/>
                </a:moveTo>
                <a:lnTo>
                  <a:pt x="7962900" y="0"/>
                </a:lnTo>
                <a:lnTo>
                  <a:pt x="7962900" y="583692"/>
                </a:lnTo>
                <a:lnTo>
                  <a:pt x="0" y="583692"/>
                </a:lnTo>
                <a:lnTo>
                  <a:pt x="0" y="0"/>
                </a:lnTo>
                <a:close/>
              </a:path>
            </a:pathLst>
          </a:custGeom>
          <a:blipFill>
            <a:blip r:embed="rId33">
              <a:extLst>
                <a:ext uri="{96DAC541-7B7A-43D3-8B79-37D633B846F1}">
                  <asvg:svgBlip xmlns:asvg="http://schemas.microsoft.com/office/drawing/2016/SVG/main" r:embed="rId34"/>
                </a:ext>
              </a:extLst>
            </a:blip>
            <a:stretch>
              <a:fillRect l="0" t="0" r="0" b="0"/>
            </a:stretch>
          </a:blipFill>
        </p:spPr>
      </p:sp>
      <p:sp>
        <p:nvSpPr>
          <p:cNvPr name="Freeform 25" id="25"/>
          <p:cNvSpPr/>
          <p:nvPr/>
        </p:nvSpPr>
        <p:spPr>
          <a:xfrm flipH="false" flipV="false" rot="0">
            <a:off x="10861167" y="3030731"/>
            <a:ext cx="2916936" cy="85344"/>
          </a:xfrm>
          <a:custGeom>
            <a:avLst/>
            <a:gdLst/>
            <a:ahLst/>
            <a:cxnLst/>
            <a:rect r="r" b="b" t="t" l="l"/>
            <a:pathLst>
              <a:path h="85344" w="2916936">
                <a:moveTo>
                  <a:pt x="0" y="0"/>
                </a:moveTo>
                <a:lnTo>
                  <a:pt x="2916936" y="0"/>
                </a:lnTo>
                <a:lnTo>
                  <a:pt x="2916936" y="85344"/>
                </a:lnTo>
                <a:lnTo>
                  <a:pt x="0" y="85344"/>
                </a:lnTo>
                <a:lnTo>
                  <a:pt x="0" y="0"/>
                </a:lnTo>
                <a:close/>
              </a:path>
            </a:pathLst>
          </a:custGeom>
          <a:blipFill>
            <a:blip r:embed="rId35">
              <a:extLst>
                <a:ext uri="{96DAC541-7B7A-43D3-8B79-37D633B846F1}">
                  <asvg:svgBlip xmlns:asvg="http://schemas.microsoft.com/office/drawing/2016/SVG/main" r:embed="rId36"/>
                </a:ext>
              </a:extLst>
            </a:blip>
            <a:stretch>
              <a:fillRect l="0" t="0" r="0" b="0"/>
            </a:stretch>
          </a:blipFill>
        </p:spPr>
      </p:sp>
      <p:grpSp>
        <p:nvGrpSpPr>
          <p:cNvPr name="Group 26" id="26"/>
          <p:cNvGrpSpPr/>
          <p:nvPr/>
        </p:nvGrpSpPr>
        <p:grpSpPr>
          <a:xfrm rot="0">
            <a:off x="14592300" y="54931"/>
            <a:ext cx="3485388" cy="1711385"/>
            <a:chOff x="0" y="0"/>
            <a:chExt cx="917962" cy="450735"/>
          </a:xfrm>
        </p:grpSpPr>
        <p:sp>
          <p:nvSpPr>
            <p:cNvPr name="Freeform 27" id="27"/>
            <p:cNvSpPr/>
            <p:nvPr/>
          </p:nvSpPr>
          <p:spPr>
            <a:xfrm flipH="false" flipV="false" rot="0">
              <a:off x="0" y="0"/>
              <a:ext cx="917962" cy="450735"/>
            </a:xfrm>
            <a:custGeom>
              <a:avLst/>
              <a:gdLst/>
              <a:ahLst/>
              <a:cxnLst/>
              <a:rect r="r" b="b" t="t" l="l"/>
              <a:pathLst>
                <a:path h="450735" w="917962">
                  <a:moveTo>
                    <a:pt x="113284" y="0"/>
                  </a:moveTo>
                  <a:lnTo>
                    <a:pt x="804678" y="0"/>
                  </a:lnTo>
                  <a:cubicBezTo>
                    <a:pt x="867243" y="0"/>
                    <a:pt x="917962" y="50719"/>
                    <a:pt x="917962" y="113284"/>
                  </a:cubicBezTo>
                  <a:lnTo>
                    <a:pt x="917962" y="337451"/>
                  </a:lnTo>
                  <a:cubicBezTo>
                    <a:pt x="917962" y="400016"/>
                    <a:pt x="867243" y="450735"/>
                    <a:pt x="804678" y="450735"/>
                  </a:cubicBezTo>
                  <a:lnTo>
                    <a:pt x="113284" y="450735"/>
                  </a:lnTo>
                  <a:cubicBezTo>
                    <a:pt x="83239" y="450735"/>
                    <a:pt x="54425" y="438800"/>
                    <a:pt x="33180" y="417555"/>
                  </a:cubicBezTo>
                  <a:cubicBezTo>
                    <a:pt x="11935" y="396310"/>
                    <a:pt x="0" y="367496"/>
                    <a:pt x="0" y="337451"/>
                  </a:cubicBezTo>
                  <a:lnTo>
                    <a:pt x="0" y="113284"/>
                  </a:lnTo>
                  <a:cubicBezTo>
                    <a:pt x="0" y="50719"/>
                    <a:pt x="50719" y="0"/>
                    <a:pt x="113284" y="0"/>
                  </a:cubicBezTo>
                  <a:close/>
                </a:path>
              </a:pathLst>
            </a:custGeom>
            <a:solidFill>
              <a:srgbClr val="FFFFFF"/>
            </a:solidFill>
          </p:spPr>
        </p:sp>
        <p:sp>
          <p:nvSpPr>
            <p:cNvPr name="TextBox 28" id="28"/>
            <p:cNvSpPr txBox="true"/>
            <p:nvPr/>
          </p:nvSpPr>
          <p:spPr>
            <a:xfrm>
              <a:off x="0" y="0"/>
              <a:ext cx="917962" cy="450735"/>
            </a:xfrm>
            <a:prstGeom prst="rect">
              <a:avLst/>
            </a:prstGeom>
          </p:spPr>
          <p:txBody>
            <a:bodyPr anchor="ctr" rtlCol="false" tIns="50800" lIns="50800" bIns="50800" rIns="50800"/>
            <a:lstStyle/>
            <a:p>
              <a:pPr algn="ctr">
                <a:lnSpc>
                  <a:spcPts val="2400"/>
                </a:lnSpc>
              </a:pPr>
            </a:p>
          </p:txBody>
        </p:sp>
      </p:grpSp>
      <p:sp>
        <p:nvSpPr>
          <p:cNvPr name="TextBox 29" id="29"/>
          <p:cNvSpPr txBox="true"/>
          <p:nvPr/>
        </p:nvSpPr>
        <p:spPr>
          <a:xfrm rot="0">
            <a:off x="5190106" y="396811"/>
            <a:ext cx="7561688" cy="827846"/>
          </a:xfrm>
          <a:prstGeom prst="rect">
            <a:avLst/>
          </a:prstGeom>
        </p:spPr>
        <p:txBody>
          <a:bodyPr anchor="t" rtlCol="false" tIns="0" lIns="0" bIns="0" rIns="0">
            <a:spAutoFit/>
          </a:bodyPr>
          <a:lstStyle/>
          <a:p>
            <a:pPr algn="l">
              <a:lnSpc>
                <a:spcPts val="6719"/>
              </a:lnSpc>
            </a:pPr>
            <a:r>
              <a:rPr lang="en-US" b="true" sz="4800" spc="100">
                <a:solidFill>
                  <a:srgbClr val="000000"/>
                </a:solidFill>
                <a:latin typeface="Tahoma Bold"/>
                <a:ea typeface="Tahoma Bold"/>
                <a:cs typeface="Tahoma Bold"/>
                <a:sym typeface="Tahoma Bold"/>
              </a:rPr>
              <a:t>IMPACT AND BENEFITS</a:t>
            </a:r>
          </a:p>
        </p:txBody>
      </p:sp>
      <p:sp>
        <p:nvSpPr>
          <p:cNvPr name="TextBox 30" id="30"/>
          <p:cNvSpPr txBox="true"/>
          <p:nvPr/>
        </p:nvSpPr>
        <p:spPr>
          <a:xfrm rot="0">
            <a:off x="12881734" y="3529108"/>
            <a:ext cx="1167413" cy="407079"/>
          </a:xfrm>
          <a:prstGeom prst="rect">
            <a:avLst/>
          </a:prstGeom>
        </p:spPr>
        <p:txBody>
          <a:bodyPr anchor="t" rtlCol="false" tIns="0" lIns="0" bIns="0" rIns="0">
            <a:spAutoFit/>
          </a:bodyPr>
          <a:lstStyle/>
          <a:p>
            <a:pPr algn="l">
              <a:lnSpc>
                <a:spcPts val="3359"/>
              </a:lnSpc>
            </a:pPr>
            <a:r>
              <a:rPr lang="en-US" sz="2400" spc="-16">
                <a:solidFill>
                  <a:srgbClr val="FFFFFF"/>
                </a:solidFill>
                <a:latin typeface="IBM Plex Sans"/>
                <a:ea typeface="IBM Plex Sans"/>
                <a:cs typeface="IBM Plex Sans"/>
                <a:sym typeface="IBM Plex Sans"/>
              </a:rPr>
              <a:t>SOCIAL</a:t>
            </a:r>
          </a:p>
        </p:txBody>
      </p:sp>
      <p:sp>
        <p:nvSpPr>
          <p:cNvPr name="TextBox 31" id="31"/>
          <p:cNvSpPr txBox="true"/>
          <p:nvPr/>
        </p:nvSpPr>
        <p:spPr>
          <a:xfrm rot="0">
            <a:off x="12635741" y="5249066"/>
            <a:ext cx="1700603" cy="407079"/>
          </a:xfrm>
          <a:prstGeom prst="rect">
            <a:avLst/>
          </a:prstGeom>
        </p:spPr>
        <p:txBody>
          <a:bodyPr anchor="t" rtlCol="false" tIns="0" lIns="0" bIns="0" rIns="0">
            <a:spAutoFit/>
          </a:bodyPr>
          <a:lstStyle/>
          <a:p>
            <a:pPr algn="l">
              <a:lnSpc>
                <a:spcPts val="3359"/>
              </a:lnSpc>
            </a:pPr>
            <a:r>
              <a:rPr lang="en-US" sz="2400" spc="-16">
                <a:solidFill>
                  <a:srgbClr val="FFFFFF"/>
                </a:solidFill>
                <a:latin typeface="IBM Plex Sans"/>
                <a:ea typeface="IBM Plex Sans"/>
                <a:cs typeface="IBM Plex Sans"/>
                <a:sym typeface="IBM Plex Sans"/>
              </a:rPr>
              <a:t>ECONOMIC</a:t>
            </a:r>
          </a:p>
        </p:txBody>
      </p:sp>
      <p:sp>
        <p:nvSpPr>
          <p:cNvPr name="TextBox 32" id="32"/>
          <p:cNvSpPr txBox="true"/>
          <p:nvPr/>
        </p:nvSpPr>
        <p:spPr>
          <a:xfrm rot="0">
            <a:off x="12165454" y="7049929"/>
            <a:ext cx="2689565" cy="407079"/>
          </a:xfrm>
          <a:prstGeom prst="rect">
            <a:avLst/>
          </a:prstGeom>
        </p:spPr>
        <p:txBody>
          <a:bodyPr anchor="t" rtlCol="false" tIns="0" lIns="0" bIns="0" rIns="0">
            <a:spAutoFit/>
          </a:bodyPr>
          <a:lstStyle/>
          <a:p>
            <a:pPr algn="l">
              <a:lnSpc>
                <a:spcPts val="3359"/>
              </a:lnSpc>
            </a:pPr>
            <a:r>
              <a:rPr lang="en-US" sz="2400" spc="-16">
                <a:solidFill>
                  <a:srgbClr val="FFFFFF"/>
                </a:solidFill>
                <a:latin typeface="IBM Plex Sans"/>
                <a:ea typeface="IBM Plex Sans"/>
                <a:cs typeface="IBM Plex Sans"/>
                <a:sym typeface="IBM Plex Sans"/>
              </a:rPr>
              <a:t>ENVIRONMENTAL</a:t>
            </a:r>
          </a:p>
        </p:txBody>
      </p:sp>
      <p:sp>
        <p:nvSpPr>
          <p:cNvPr name="TextBox 33" id="33"/>
          <p:cNvSpPr txBox="true"/>
          <p:nvPr/>
        </p:nvSpPr>
        <p:spPr>
          <a:xfrm rot="0">
            <a:off x="1753486" y="3868645"/>
            <a:ext cx="7225598" cy="4770663"/>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Fraud Reduction: Detects and prevents fraudulent activities like spam calls, deepfake fraud, and unauthorized transactions, significantly minimizing financial scams.</a:t>
            </a:r>
          </a:p>
          <a:p>
            <a:pPr algn="l">
              <a:lnSpc>
                <a:spcPts val="4398"/>
              </a:lnSpc>
            </a:pPr>
            <a:r>
              <a:rPr lang="en-US" sz="2004" spc="-22">
                <a:solidFill>
                  <a:srgbClr val="000000"/>
                </a:solidFill>
                <a:latin typeface="IBM Plex Sans"/>
                <a:ea typeface="IBM Plex Sans"/>
                <a:cs typeface="IBM Plex Sans"/>
                <a:sym typeface="IBM Plex Sans"/>
              </a:rPr>
              <a:t>User Trust: Increases consumer confidence in digital financial </a:t>
            </a:r>
          </a:p>
          <a:p>
            <a:pPr algn="l">
              <a:lnSpc>
                <a:spcPts val="1002"/>
              </a:lnSpc>
            </a:pPr>
            <a:r>
              <a:rPr lang="en-US" sz="2004" spc="-22">
                <a:solidFill>
                  <a:srgbClr val="000000"/>
                </a:solidFill>
                <a:latin typeface="IBM Plex Sans"/>
                <a:ea typeface="IBM Plex Sans"/>
                <a:cs typeface="IBM Plex Sans"/>
                <a:sym typeface="IBM Plex Sans"/>
              </a:rPr>
              <a:t>services by providing proactive protection and real-time alerts </a:t>
            </a:r>
          </a:p>
          <a:p>
            <a:pPr algn="l">
              <a:lnSpc>
                <a:spcPts val="3797"/>
              </a:lnSpc>
            </a:pPr>
            <a:r>
              <a:rPr lang="en-US" sz="2004" spc="-22">
                <a:solidFill>
                  <a:srgbClr val="000000"/>
                </a:solidFill>
                <a:latin typeface="IBM Plex Sans"/>
                <a:ea typeface="IBM Plex Sans"/>
                <a:cs typeface="IBM Plex Sans"/>
                <a:sym typeface="IBM Plex Sans"/>
              </a:rPr>
              <a:t>against security threats.</a:t>
            </a:r>
          </a:p>
          <a:p>
            <a:pPr algn="l">
              <a:lnSpc>
                <a:spcPts val="3018"/>
              </a:lnSpc>
            </a:pPr>
            <a:r>
              <a:rPr lang="en-US" sz="2004" spc="-22">
                <a:solidFill>
                  <a:srgbClr val="000000"/>
                </a:solidFill>
                <a:latin typeface="IBM Plex Sans"/>
                <a:ea typeface="IBM Plex Sans"/>
                <a:cs typeface="IBM Plex Sans"/>
                <a:sym typeface="IBM Plex Sans"/>
              </a:rPr>
              <a:t>Operational Efficiency: Automates fraud detection </a:t>
            </a:r>
          </a:p>
          <a:p>
            <a:pPr algn="l">
              <a:lnSpc>
                <a:spcPts val="1781"/>
              </a:lnSpc>
            </a:pPr>
            <a:r>
              <a:rPr lang="en-US" sz="2004" spc="-22">
                <a:solidFill>
                  <a:srgbClr val="000000"/>
                </a:solidFill>
                <a:latin typeface="IBM Plex Sans"/>
                <a:ea typeface="IBM Plex Sans"/>
                <a:cs typeface="IBM Plex Sans"/>
                <a:sym typeface="IBM Plex Sans"/>
              </a:rPr>
              <a:t>processes, reducing the need for manual monitoring and </a:t>
            </a:r>
          </a:p>
          <a:p>
            <a:pPr algn="l">
              <a:lnSpc>
                <a:spcPts val="3018"/>
              </a:lnSpc>
            </a:pPr>
            <a:r>
              <a:rPr lang="en-US" sz="2004" spc="-22">
                <a:solidFill>
                  <a:srgbClr val="000000"/>
                </a:solidFill>
                <a:latin typeface="IBM Plex Sans"/>
                <a:ea typeface="IBM Plex Sans"/>
                <a:cs typeface="IBM Plex Sans"/>
                <a:sym typeface="IBM Plex Sans"/>
              </a:rPr>
              <a:t>saving time and resources for financial institutions.</a:t>
            </a:r>
          </a:p>
          <a:p>
            <a:pPr algn="l">
              <a:lnSpc>
                <a:spcPts val="3777"/>
              </a:lnSpc>
            </a:pPr>
            <a:r>
              <a:rPr lang="en-US" sz="2004" spc="-22">
                <a:solidFill>
                  <a:srgbClr val="000000"/>
                </a:solidFill>
                <a:latin typeface="IBM Plex Sans"/>
                <a:ea typeface="IBM Plex Sans"/>
                <a:cs typeface="IBM Plex Sans"/>
                <a:sym typeface="IBM Plex Sans"/>
              </a:rPr>
              <a:t>Social Safety and Security: Enhances financial literacy and </a:t>
            </a:r>
          </a:p>
          <a:p>
            <a:pPr algn="l">
              <a:lnSpc>
                <a:spcPts val="1022"/>
              </a:lnSpc>
            </a:pPr>
            <a:r>
              <a:rPr lang="en-US" sz="2004" spc="-22">
                <a:solidFill>
                  <a:srgbClr val="000000"/>
                </a:solidFill>
                <a:latin typeface="IBM Plex Sans"/>
                <a:ea typeface="IBM Plex Sans"/>
                <a:cs typeface="IBM Plex Sans"/>
                <a:sym typeface="IBM Plex Sans"/>
              </a:rPr>
              <a:t>safety for vulnerable populations, protecting them from scams </a:t>
            </a:r>
          </a:p>
          <a:p>
            <a:pPr algn="l">
              <a:lnSpc>
                <a:spcPts val="3777"/>
              </a:lnSpc>
            </a:pPr>
            <a:r>
              <a:rPr lang="en-US" sz="2004" spc="-22">
                <a:solidFill>
                  <a:srgbClr val="000000"/>
                </a:solidFill>
                <a:latin typeface="IBM Plex Sans"/>
                <a:ea typeface="IBM Plex Sans"/>
                <a:cs typeface="IBM Plex Sans"/>
                <a:sym typeface="IBM Plex Sans"/>
              </a:rPr>
              <a:t>and malicious actors.</a:t>
            </a:r>
          </a:p>
          <a:p>
            <a:pPr algn="l">
              <a:lnSpc>
                <a:spcPts val="3014"/>
              </a:lnSpc>
            </a:pPr>
            <a:r>
              <a:rPr lang="en-US" sz="2004" spc="-22">
                <a:solidFill>
                  <a:srgbClr val="000000"/>
                </a:solidFill>
                <a:latin typeface="IBM Plex Sans"/>
                <a:ea typeface="IBM Plex Sans"/>
                <a:cs typeface="IBM Plex Sans"/>
                <a:sym typeface="IBM Plex Sans"/>
              </a:rPr>
              <a:t>Economic Stability: Reduces losses due to fraud, </a:t>
            </a:r>
          </a:p>
          <a:p>
            <a:pPr algn="l">
              <a:lnSpc>
                <a:spcPts val="1785"/>
              </a:lnSpc>
            </a:pPr>
            <a:r>
              <a:rPr lang="en-US" sz="2004" spc="-22">
                <a:solidFill>
                  <a:srgbClr val="000000"/>
                </a:solidFill>
                <a:latin typeface="IBM Plex Sans"/>
                <a:ea typeface="IBM Plex Sans"/>
                <a:cs typeface="IBM Plex Sans"/>
                <a:sym typeface="IBM Plex Sans"/>
              </a:rPr>
              <a:t>contributing to a more secure and stable financialecosystem.</a:t>
            </a:r>
          </a:p>
        </p:txBody>
      </p:sp>
      <p:sp>
        <p:nvSpPr>
          <p:cNvPr name="TextBox 34" id="34"/>
          <p:cNvSpPr txBox="true"/>
          <p:nvPr/>
        </p:nvSpPr>
        <p:spPr>
          <a:xfrm rot="0">
            <a:off x="10018776" y="6072092"/>
            <a:ext cx="5745423" cy="909742"/>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Minimized financial losses due to fraud. Increased consumer confidence in digital banking. .</a:t>
            </a:r>
          </a:p>
        </p:txBody>
      </p:sp>
      <p:sp>
        <p:nvSpPr>
          <p:cNvPr name="TextBox 35" id="35"/>
          <p:cNvSpPr txBox="true"/>
          <p:nvPr/>
        </p:nvSpPr>
        <p:spPr>
          <a:xfrm rot="0">
            <a:off x="10039474" y="4312768"/>
            <a:ext cx="6191669" cy="604942"/>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Safer financial ecosystems for vulnerable populations. Reduced exposure to scams and phishing attacks.</a:t>
            </a:r>
          </a:p>
        </p:txBody>
      </p:sp>
      <p:sp>
        <p:nvSpPr>
          <p:cNvPr name="TextBox 36" id="36"/>
          <p:cNvSpPr txBox="true"/>
          <p:nvPr/>
        </p:nvSpPr>
        <p:spPr>
          <a:xfrm rot="0">
            <a:off x="10190350" y="4849082"/>
            <a:ext cx="72171" cy="547792"/>
          </a:xfrm>
          <a:prstGeom prst="rect">
            <a:avLst/>
          </a:prstGeom>
        </p:spPr>
        <p:txBody>
          <a:bodyPr anchor="t" rtlCol="false" tIns="0" lIns="0" bIns="0" rIns="0">
            <a:spAutoFit/>
          </a:bodyPr>
          <a:lstStyle/>
          <a:p>
            <a:pPr algn="l">
              <a:lnSpc>
                <a:spcPts val="5010"/>
              </a:lnSpc>
            </a:pPr>
            <a:r>
              <a:rPr lang="en-US" sz="2004" spc="-22">
                <a:solidFill>
                  <a:srgbClr val="000000"/>
                </a:solidFill>
                <a:latin typeface="IBM Plex Sans"/>
                <a:ea typeface="IBM Plex Sans"/>
                <a:cs typeface="IBM Plex Sans"/>
                <a:sym typeface="IBM Plex Sans"/>
              </a:rPr>
              <a:t>.</a:t>
            </a:r>
          </a:p>
        </p:txBody>
      </p:sp>
      <p:sp>
        <p:nvSpPr>
          <p:cNvPr name="TextBox 37" id="37"/>
          <p:cNvSpPr txBox="true"/>
          <p:nvPr/>
        </p:nvSpPr>
        <p:spPr>
          <a:xfrm rot="0">
            <a:off x="10110216" y="8068789"/>
            <a:ext cx="7031993" cy="604942"/>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Lower carbon footprint from reduced physical paperwork and fewer in-person verifications.</a:t>
            </a:r>
          </a:p>
        </p:txBody>
      </p:sp>
      <p:sp>
        <p:nvSpPr>
          <p:cNvPr name="TextBox 38" id="38"/>
          <p:cNvSpPr txBox="true"/>
          <p:nvPr/>
        </p:nvSpPr>
        <p:spPr>
          <a:xfrm rot="0">
            <a:off x="10110216" y="7715821"/>
            <a:ext cx="5000396" cy="348129"/>
          </a:xfrm>
          <a:prstGeom prst="rect">
            <a:avLst/>
          </a:prstGeom>
        </p:spPr>
        <p:txBody>
          <a:bodyPr anchor="t" rtlCol="false" tIns="0" lIns="0" bIns="0" rIns="0">
            <a:spAutoFit/>
          </a:bodyPr>
          <a:lstStyle/>
          <a:p>
            <a:pPr algn="l">
              <a:lnSpc>
                <a:spcPts val="2808"/>
              </a:lnSpc>
            </a:pPr>
            <a:r>
              <a:rPr lang="en-US" sz="2006" spc="-22">
                <a:solidFill>
                  <a:srgbClr val="000000"/>
                </a:solidFill>
                <a:latin typeface="IBM Plex Sans"/>
                <a:ea typeface="IBM Plex Sans"/>
                <a:cs typeface="IBM Plex Sans"/>
                <a:sym typeface="IBM Plex Sans"/>
              </a:rPr>
              <a:t>Reduction in manual verification processes.</a:t>
            </a:r>
          </a:p>
        </p:txBody>
      </p:sp>
      <p:sp>
        <p:nvSpPr>
          <p:cNvPr name="TextBox 39" id="39"/>
          <p:cNvSpPr txBox="true"/>
          <p:nvPr/>
        </p:nvSpPr>
        <p:spPr>
          <a:xfrm rot="0">
            <a:off x="2247262" y="2388327"/>
            <a:ext cx="6386779" cy="763000"/>
          </a:xfrm>
          <a:prstGeom prst="rect">
            <a:avLst/>
          </a:prstGeom>
        </p:spPr>
        <p:txBody>
          <a:bodyPr anchor="t" rtlCol="false" tIns="0" lIns="0" bIns="0" rIns="0">
            <a:spAutoFit/>
          </a:bodyPr>
          <a:lstStyle/>
          <a:p>
            <a:pPr algn="l">
              <a:lnSpc>
                <a:spcPts val="6299"/>
              </a:lnSpc>
            </a:pPr>
            <a:r>
              <a:rPr lang="en-US" b="true" sz="4500" spc="72">
                <a:solidFill>
                  <a:srgbClr val="1F497D"/>
                </a:solidFill>
                <a:latin typeface="Tahoma Bold"/>
                <a:ea typeface="Tahoma Bold"/>
                <a:cs typeface="Tahoma Bold"/>
                <a:sym typeface="Tahoma Bold"/>
              </a:rPr>
              <a:t>POTENTIAL IMPACTS</a:t>
            </a:r>
          </a:p>
        </p:txBody>
      </p:sp>
      <p:sp>
        <p:nvSpPr>
          <p:cNvPr name="TextBox 40" id="40"/>
          <p:cNvSpPr txBox="true"/>
          <p:nvPr/>
        </p:nvSpPr>
        <p:spPr>
          <a:xfrm rot="0">
            <a:off x="10862186" y="2401786"/>
            <a:ext cx="2964199" cy="763000"/>
          </a:xfrm>
          <a:prstGeom prst="rect">
            <a:avLst/>
          </a:prstGeom>
        </p:spPr>
        <p:txBody>
          <a:bodyPr anchor="t" rtlCol="false" tIns="0" lIns="0" bIns="0" rIns="0">
            <a:spAutoFit/>
          </a:bodyPr>
          <a:lstStyle/>
          <a:p>
            <a:pPr algn="l">
              <a:lnSpc>
                <a:spcPts val="6299"/>
              </a:lnSpc>
            </a:pPr>
            <a:r>
              <a:rPr lang="en-US" b="true" sz="4500" spc="58">
                <a:solidFill>
                  <a:srgbClr val="1F497D"/>
                </a:solidFill>
                <a:latin typeface="Tahoma Bold"/>
                <a:ea typeface="Tahoma Bold"/>
                <a:cs typeface="Tahoma Bold"/>
                <a:sym typeface="Tahoma Bold"/>
              </a:rPr>
              <a:t>BENEFITS</a:t>
            </a:r>
          </a:p>
        </p:txBody>
      </p:sp>
      <p:sp>
        <p:nvSpPr>
          <p:cNvPr name="TextBox 41" id="41"/>
          <p:cNvSpPr txBox="true"/>
          <p:nvPr/>
        </p:nvSpPr>
        <p:spPr>
          <a:xfrm rot="0">
            <a:off x="1474975" y="442122"/>
            <a:ext cx="985228" cy="413918"/>
          </a:xfrm>
          <a:prstGeom prst="rect">
            <a:avLst/>
          </a:prstGeom>
        </p:spPr>
        <p:txBody>
          <a:bodyPr anchor="t" rtlCol="false" tIns="0" lIns="0" bIns="0" rIns="0">
            <a:spAutoFit/>
          </a:bodyPr>
          <a:lstStyle/>
          <a:p>
            <a:pPr algn="l">
              <a:lnSpc>
                <a:spcPts val="3359"/>
              </a:lnSpc>
            </a:pPr>
            <a:r>
              <a:rPr lang="en-US" b="true" sz="2400" spc="69">
                <a:solidFill>
                  <a:srgbClr val="000000"/>
                </a:solidFill>
                <a:latin typeface="Tahoma Bold"/>
                <a:ea typeface="Tahoma Bold"/>
                <a:cs typeface="Tahoma Bold"/>
                <a:sym typeface="Tahoma Bold"/>
              </a:rPr>
              <a:t>Team </a:t>
            </a:r>
          </a:p>
        </p:txBody>
      </p:sp>
      <p:sp>
        <p:nvSpPr>
          <p:cNvPr name="TextBox 42" id="42"/>
          <p:cNvSpPr txBox="true"/>
          <p:nvPr/>
        </p:nvSpPr>
        <p:spPr>
          <a:xfrm rot="0">
            <a:off x="994867" y="810625"/>
            <a:ext cx="1903028" cy="414290"/>
          </a:xfrm>
          <a:prstGeom prst="rect">
            <a:avLst/>
          </a:prstGeom>
        </p:spPr>
        <p:txBody>
          <a:bodyPr anchor="t" rtlCol="false" tIns="0" lIns="0" bIns="0" rIns="0">
            <a:spAutoFit/>
          </a:bodyPr>
          <a:lstStyle/>
          <a:p>
            <a:pPr algn="l">
              <a:lnSpc>
                <a:spcPts val="3363"/>
              </a:lnSpc>
            </a:pPr>
            <a:r>
              <a:rPr lang="en-US" b="true" sz="2402" spc="67">
                <a:solidFill>
                  <a:srgbClr val="000000"/>
                </a:solidFill>
                <a:latin typeface="Tahoma Bold"/>
                <a:ea typeface="Tahoma Bold"/>
                <a:cs typeface="Tahoma Bold"/>
                <a:sym typeface="Tahoma Bold"/>
              </a:rPr>
              <a:t>Innovators </a:t>
            </a:r>
          </a:p>
        </p:txBody>
      </p:sp>
      <p:sp>
        <p:nvSpPr>
          <p:cNvPr name="TextBox 43" id="43"/>
          <p:cNvSpPr txBox="true"/>
          <p:nvPr/>
        </p:nvSpPr>
        <p:spPr>
          <a:xfrm rot="0">
            <a:off x="17156306" y="9524486"/>
            <a:ext cx="129645" cy="307686"/>
          </a:xfrm>
          <a:prstGeom prst="rect">
            <a:avLst/>
          </a:prstGeom>
        </p:spPr>
        <p:txBody>
          <a:bodyPr anchor="t" rtlCol="false" tIns="0" lIns="0" bIns="0" rIns="0">
            <a:spAutoFit/>
          </a:bodyPr>
          <a:lstStyle/>
          <a:p>
            <a:pPr algn="l">
              <a:lnSpc>
                <a:spcPts val="2520"/>
              </a:lnSpc>
            </a:pPr>
            <a:r>
              <a:rPr lang="en-US" sz="1800" spc="-12">
                <a:solidFill>
                  <a:srgbClr val="FFFFFF"/>
                </a:solidFill>
                <a:latin typeface="IBM Plex Sans"/>
                <a:ea typeface="IBM Plex Sans"/>
                <a:cs typeface="IBM Plex Sans"/>
                <a:sym typeface="IBM Plex Sans"/>
              </a:rPr>
              <a:t>6</a:t>
            </a:r>
          </a:p>
        </p:txBody>
      </p:sp>
      <p:sp>
        <p:nvSpPr>
          <p:cNvPr name="TextBox 44" id="44"/>
          <p:cNvSpPr txBox="true"/>
          <p:nvPr/>
        </p:nvSpPr>
        <p:spPr>
          <a:xfrm rot="0">
            <a:off x="1691002" y="3270875"/>
            <a:ext cx="3114361" cy="461905"/>
          </a:xfrm>
          <a:prstGeom prst="rect">
            <a:avLst/>
          </a:prstGeom>
        </p:spPr>
        <p:txBody>
          <a:bodyPr anchor="t" rtlCol="false" tIns="0" lIns="0" bIns="0" rIns="0">
            <a:spAutoFit/>
          </a:bodyPr>
          <a:lstStyle/>
          <a:p>
            <a:pPr algn="l">
              <a:lnSpc>
                <a:spcPts val="3712"/>
              </a:lnSpc>
            </a:pPr>
            <a:r>
              <a:rPr lang="en-US" b="true" sz="2652" spc="90">
                <a:solidFill>
                  <a:srgbClr val="1F497D"/>
                </a:solidFill>
                <a:latin typeface="Tahoma Bold"/>
                <a:ea typeface="Tahoma Bold"/>
                <a:cs typeface="Tahoma Bold"/>
                <a:sym typeface="Tahoma Bold"/>
              </a:rPr>
              <a:t>Target Audience: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937" y="140589"/>
            <a:ext cx="2446782" cy="1024385"/>
          </a:xfrm>
          <a:custGeom>
            <a:avLst/>
            <a:gdLst/>
            <a:ahLst/>
            <a:cxnLst/>
            <a:rect r="r" b="b" t="t" l="l"/>
            <a:pathLst>
              <a:path h="1024385" w="2446782">
                <a:moveTo>
                  <a:pt x="0" y="0"/>
                </a:moveTo>
                <a:lnTo>
                  <a:pt x="2446782" y="0"/>
                </a:lnTo>
                <a:lnTo>
                  <a:pt x="2446782" y="1024385"/>
                </a:lnTo>
                <a:lnTo>
                  <a:pt x="0" y="1024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1328" y="1641348"/>
            <a:ext cx="7099811" cy="778383"/>
          </a:xfrm>
          <a:custGeom>
            <a:avLst/>
            <a:gdLst/>
            <a:ahLst/>
            <a:cxnLst/>
            <a:rect r="r" b="b" t="t" l="l"/>
            <a:pathLst>
              <a:path h="778383" w="7099811">
                <a:moveTo>
                  <a:pt x="0" y="0"/>
                </a:moveTo>
                <a:lnTo>
                  <a:pt x="7099811" y="0"/>
                </a:lnTo>
                <a:lnTo>
                  <a:pt x="7099811" y="778383"/>
                </a:lnTo>
                <a:lnTo>
                  <a:pt x="0" y="7783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2050" y="2498722"/>
            <a:ext cx="8268967" cy="6688560"/>
          </a:xfrm>
          <a:custGeom>
            <a:avLst/>
            <a:gdLst/>
            <a:ahLst/>
            <a:cxnLst/>
            <a:rect r="r" b="b" t="t" l="l"/>
            <a:pathLst>
              <a:path h="6688560" w="8268967">
                <a:moveTo>
                  <a:pt x="0" y="0"/>
                </a:moveTo>
                <a:lnTo>
                  <a:pt x="8268967" y="0"/>
                </a:lnTo>
                <a:lnTo>
                  <a:pt x="8268967" y="6688560"/>
                </a:lnTo>
                <a:lnTo>
                  <a:pt x="0" y="66885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9831324"/>
            <a:ext cx="18288000" cy="455362"/>
          </a:xfrm>
          <a:custGeom>
            <a:avLst/>
            <a:gdLst/>
            <a:ahLst/>
            <a:cxnLst/>
            <a:rect r="r" b="b" t="t" l="l"/>
            <a:pathLst>
              <a:path h="455362" w="18288000">
                <a:moveTo>
                  <a:pt x="0" y="0"/>
                </a:moveTo>
                <a:lnTo>
                  <a:pt x="18288000" y="0"/>
                </a:lnTo>
                <a:lnTo>
                  <a:pt x="18288000" y="455362"/>
                </a:lnTo>
                <a:lnTo>
                  <a:pt x="0" y="4553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474832" y="2522344"/>
            <a:ext cx="7881871" cy="6659766"/>
          </a:xfrm>
          <a:custGeom>
            <a:avLst/>
            <a:gdLst/>
            <a:ahLst/>
            <a:cxnLst/>
            <a:rect r="r" b="b" t="t" l="l"/>
            <a:pathLst>
              <a:path h="6659766" w="7881871">
                <a:moveTo>
                  <a:pt x="0" y="0"/>
                </a:moveTo>
                <a:lnTo>
                  <a:pt x="7881871" y="0"/>
                </a:lnTo>
                <a:lnTo>
                  <a:pt x="7881871" y="6659766"/>
                </a:lnTo>
                <a:lnTo>
                  <a:pt x="0" y="66597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971532" y="1671828"/>
            <a:ext cx="6888223" cy="778383"/>
          </a:xfrm>
          <a:custGeom>
            <a:avLst/>
            <a:gdLst/>
            <a:ahLst/>
            <a:cxnLst/>
            <a:rect r="r" b="b" t="t" l="l"/>
            <a:pathLst>
              <a:path h="778383" w="6888223">
                <a:moveTo>
                  <a:pt x="0" y="0"/>
                </a:moveTo>
                <a:lnTo>
                  <a:pt x="6888223" y="0"/>
                </a:lnTo>
                <a:lnTo>
                  <a:pt x="6888223" y="778383"/>
                </a:lnTo>
                <a:lnTo>
                  <a:pt x="0" y="778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670255" y="3887991"/>
            <a:ext cx="68275" cy="312544"/>
          </a:xfrm>
          <a:prstGeom prst="rect">
            <a:avLst/>
          </a:prstGeom>
        </p:spPr>
        <p:txBody>
          <a:bodyPr anchor="t" rtlCol="false" tIns="0" lIns="0" bIns="0" rIns="0">
            <a:spAutoFit/>
          </a:bodyPr>
          <a:lstStyle/>
          <a:p>
            <a:pPr algn="l">
              <a:lnSpc>
                <a:spcPts val="2654"/>
              </a:lnSpc>
            </a:pPr>
            <a:r>
              <a:rPr lang="en-US" sz="1895" spc="-20">
                <a:solidFill>
                  <a:srgbClr val="000000"/>
                </a:solidFill>
                <a:latin typeface="IBM Plex Sans"/>
                <a:ea typeface="IBM Plex Sans"/>
                <a:cs typeface="IBM Plex Sans"/>
                <a:sym typeface="IBM Plex Sans"/>
              </a:rPr>
              <a:t>.</a:t>
            </a:r>
          </a:p>
        </p:txBody>
      </p:sp>
      <p:sp>
        <p:nvSpPr>
          <p:cNvPr name="TextBox 9" id="9"/>
          <p:cNvSpPr txBox="true"/>
          <p:nvPr/>
        </p:nvSpPr>
        <p:spPr>
          <a:xfrm rot="0">
            <a:off x="7631935" y="435416"/>
            <a:ext cx="3376955" cy="827846"/>
          </a:xfrm>
          <a:prstGeom prst="rect">
            <a:avLst/>
          </a:prstGeom>
        </p:spPr>
        <p:txBody>
          <a:bodyPr anchor="t" rtlCol="false" tIns="0" lIns="0" bIns="0" rIns="0">
            <a:spAutoFit/>
          </a:bodyPr>
          <a:lstStyle/>
          <a:p>
            <a:pPr algn="l">
              <a:lnSpc>
                <a:spcPts val="6719"/>
              </a:lnSpc>
            </a:pPr>
            <a:r>
              <a:rPr lang="en-US" b="true" sz="4800">
                <a:solidFill>
                  <a:srgbClr val="000000"/>
                </a:solidFill>
                <a:latin typeface="Tahoma Bold"/>
                <a:ea typeface="Tahoma Bold"/>
                <a:cs typeface="Tahoma Bold"/>
                <a:sym typeface="Tahoma Bold"/>
              </a:rPr>
              <a:t>RESEARCH</a:t>
            </a:r>
          </a:p>
        </p:txBody>
      </p:sp>
      <p:sp>
        <p:nvSpPr>
          <p:cNvPr name="TextBox 10" id="10"/>
          <p:cNvSpPr txBox="true"/>
          <p:nvPr/>
        </p:nvSpPr>
        <p:spPr>
          <a:xfrm rot="0">
            <a:off x="1074420" y="266481"/>
            <a:ext cx="985228" cy="375818"/>
          </a:xfrm>
          <a:prstGeom prst="rect">
            <a:avLst/>
          </a:prstGeom>
        </p:spPr>
        <p:txBody>
          <a:bodyPr anchor="t" rtlCol="false" tIns="0" lIns="0" bIns="0" rIns="0">
            <a:spAutoFit/>
          </a:bodyPr>
          <a:lstStyle/>
          <a:p>
            <a:pPr algn="l">
              <a:lnSpc>
                <a:spcPts val="2904"/>
              </a:lnSpc>
            </a:pPr>
            <a:r>
              <a:rPr lang="en-US" b="true" sz="2400" spc="69">
                <a:solidFill>
                  <a:srgbClr val="000000"/>
                </a:solidFill>
                <a:latin typeface="Tahoma Bold"/>
                <a:ea typeface="Tahoma Bold"/>
                <a:cs typeface="Tahoma Bold"/>
                <a:sym typeface="Tahoma Bold"/>
              </a:rPr>
              <a:t>Team </a:t>
            </a:r>
          </a:p>
        </p:txBody>
      </p:sp>
      <p:sp>
        <p:nvSpPr>
          <p:cNvPr name="TextBox 11" id="11"/>
          <p:cNvSpPr txBox="true"/>
          <p:nvPr/>
        </p:nvSpPr>
        <p:spPr>
          <a:xfrm rot="0">
            <a:off x="594360" y="635289"/>
            <a:ext cx="1903619" cy="375818"/>
          </a:xfrm>
          <a:prstGeom prst="rect">
            <a:avLst/>
          </a:prstGeom>
        </p:spPr>
        <p:txBody>
          <a:bodyPr anchor="t" rtlCol="false" tIns="0" lIns="0" bIns="0" rIns="0">
            <a:spAutoFit/>
          </a:bodyPr>
          <a:lstStyle/>
          <a:p>
            <a:pPr algn="l">
              <a:lnSpc>
                <a:spcPts val="2904"/>
              </a:lnSpc>
            </a:pPr>
            <a:r>
              <a:rPr lang="en-US" b="true" sz="2400" spc="69">
                <a:solidFill>
                  <a:srgbClr val="000000"/>
                </a:solidFill>
                <a:latin typeface="Tahoma Bold"/>
                <a:ea typeface="Tahoma Bold"/>
                <a:cs typeface="Tahoma Bold"/>
                <a:sym typeface="Tahoma Bold"/>
              </a:rPr>
              <a:t>Innovators </a:t>
            </a:r>
          </a:p>
        </p:txBody>
      </p:sp>
      <p:sp>
        <p:nvSpPr>
          <p:cNvPr name="TextBox 12" id="12"/>
          <p:cNvSpPr txBox="true"/>
          <p:nvPr/>
        </p:nvSpPr>
        <p:spPr>
          <a:xfrm rot="0">
            <a:off x="1248461" y="2752192"/>
            <a:ext cx="7310314" cy="909742"/>
          </a:xfrm>
          <a:prstGeom prst="rect">
            <a:avLst/>
          </a:prstGeom>
        </p:spPr>
        <p:txBody>
          <a:bodyPr anchor="t" rtlCol="false" tIns="0" lIns="0" bIns="0" rIns="0">
            <a:spAutoFit/>
          </a:bodyPr>
          <a:lstStyle/>
          <a:p>
            <a:pPr algn="l">
              <a:lnSpc>
                <a:spcPts val="2400"/>
              </a:lnSpc>
            </a:pPr>
            <a:r>
              <a:rPr lang="en-US" sz="2004" spc="-14">
                <a:solidFill>
                  <a:srgbClr val="000000"/>
                </a:solidFill>
                <a:latin typeface="IBM Plex Sans"/>
                <a:ea typeface="IBM Plex Sans"/>
                <a:cs typeface="IBM Plex Sans"/>
                <a:sym typeface="IBM Plex Sans"/>
              </a:rPr>
              <a:t>1.Fraud Detection in Financial Transactions using Machine Learning Algorithms </a:t>
            </a:r>
            <a:r>
              <a:rPr lang="en-US" sz="2004" i="true" spc="-14">
                <a:solidFill>
                  <a:srgbClr val="000000"/>
                </a:solidFill>
                <a:latin typeface="IBM Plex Sans Italics"/>
                <a:ea typeface="IBM Plex Sans Italics"/>
                <a:cs typeface="IBM Plex Sans Italics"/>
                <a:sym typeface="IBM Plex Sans Italics"/>
              </a:rPr>
              <a:t>Authors</a:t>
            </a:r>
            <a:r>
              <a:rPr lang="en-US" sz="2004" spc="-14">
                <a:solidFill>
                  <a:srgbClr val="000000"/>
                </a:solidFill>
                <a:latin typeface="IBM Plex Sans"/>
                <a:ea typeface="IBM Plex Sans"/>
                <a:cs typeface="IBM Plex Sans"/>
                <a:sym typeface="IBM Plex Sans"/>
              </a:rPr>
              <a:t>: S. Raj and V. Portia</a:t>
            </a:r>
          </a:p>
        </p:txBody>
      </p:sp>
      <p:sp>
        <p:nvSpPr>
          <p:cNvPr name="TextBox 13" id="13"/>
          <p:cNvSpPr txBox="true"/>
          <p:nvPr/>
        </p:nvSpPr>
        <p:spPr>
          <a:xfrm rot="0">
            <a:off x="2759078" y="3666592"/>
            <a:ext cx="159220" cy="300142"/>
          </a:xfrm>
          <a:prstGeom prst="rect">
            <a:avLst/>
          </a:prstGeom>
        </p:spPr>
        <p:txBody>
          <a:bodyPr anchor="t" rtlCol="false" tIns="0" lIns="0" bIns="0" rIns="0">
            <a:spAutoFit/>
          </a:bodyPr>
          <a:lstStyle/>
          <a:p>
            <a:pPr algn="l">
              <a:lnSpc>
                <a:spcPts val="2400"/>
              </a:lnSpc>
            </a:pPr>
            <a:r>
              <a:rPr lang="en-US" sz="2004" spc="-10">
                <a:solidFill>
                  <a:srgbClr val="000000"/>
                </a:solidFill>
                <a:latin typeface="IBM Plex Sans"/>
                <a:ea typeface="IBM Plex Sans"/>
                <a:cs typeface="IBM Plex Sans"/>
                <a:sym typeface="IBM Plex Sans"/>
              </a:rPr>
              <a:t>: </a:t>
            </a:r>
          </a:p>
        </p:txBody>
      </p:sp>
      <p:sp>
        <p:nvSpPr>
          <p:cNvPr name="TextBox 14" id="14"/>
          <p:cNvSpPr txBox="true"/>
          <p:nvPr/>
        </p:nvSpPr>
        <p:spPr>
          <a:xfrm rot="0">
            <a:off x="1248461" y="6715220"/>
            <a:ext cx="1181691" cy="300142"/>
          </a:xfrm>
          <a:prstGeom prst="rect">
            <a:avLst/>
          </a:prstGeom>
        </p:spPr>
        <p:txBody>
          <a:bodyPr anchor="t" rtlCol="false" tIns="0" lIns="0" bIns="0" rIns="0">
            <a:spAutoFit/>
          </a:bodyPr>
          <a:lstStyle/>
          <a:p>
            <a:pPr algn="l">
              <a:lnSpc>
                <a:spcPts val="2400"/>
              </a:lnSpc>
            </a:pPr>
            <a:r>
              <a:rPr lang="en-US" sz="2004" spc="-14">
                <a:solidFill>
                  <a:srgbClr val="000000"/>
                </a:solidFill>
                <a:latin typeface="IBM Plex Sans"/>
                <a:ea typeface="IBM Plex Sans"/>
                <a:cs typeface="IBM Plex Sans"/>
                <a:sym typeface="IBM Plex Sans"/>
              </a:rPr>
              <a:t>Summary</a:t>
            </a:r>
          </a:p>
        </p:txBody>
      </p:sp>
      <p:sp>
        <p:nvSpPr>
          <p:cNvPr name="TextBox 15" id="15"/>
          <p:cNvSpPr txBox="true"/>
          <p:nvPr/>
        </p:nvSpPr>
        <p:spPr>
          <a:xfrm rot="0">
            <a:off x="1248461" y="7324820"/>
            <a:ext cx="7831607" cy="1519409"/>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3.Real-Time Fraud Detection Using AWS and Machine Learning </a:t>
            </a:r>
            <a:r>
              <a:rPr lang="en-US" sz="2004" i="true" spc="-22">
                <a:solidFill>
                  <a:srgbClr val="000000"/>
                </a:solidFill>
                <a:latin typeface="IBM Plex Sans Italics"/>
                <a:ea typeface="IBM Plex Sans Italics"/>
                <a:cs typeface="IBM Plex Sans Italics"/>
                <a:sym typeface="IBM Plex Sans Italics"/>
              </a:rPr>
              <a:t>AWS Whitepaper </a:t>
            </a:r>
            <a:r>
              <a:rPr lang="en-US" sz="2004" spc="-22">
                <a:solidFill>
                  <a:srgbClr val="000000"/>
                </a:solidFill>
                <a:latin typeface="IBM Plex Sans"/>
                <a:ea typeface="IBM Plex Sans"/>
                <a:cs typeface="IBM Plex Sans"/>
                <a:sym typeface="IBM Plex Sans"/>
              </a:rPr>
              <a:t>Link: Available from</a:t>
            </a:r>
            <a:r>
              <a:rPr lang="en-US" sz="2004" spc="-22">
                <a:solidFill>
                  <a:srgbClr val="000000"/>
                </a:solidFill>
                <a:latin typeface="IBM Plex Sans"/>
                <a:ea typeface="IBM Plex Sans"/>
                <a:cs typeface="IBM Plex Sans"/>
                <a:sym typeface="IBM Plex Sans"/>
                <a:hlinkClick r:id="rId14" tooltip="https://aws.amazon.com/whitepapers"/>
              </a:rPr>
              <a:t> </a:t>
            </a:r>
            <a:r>
              <a:rPr lang="en-US" sz="2004" spc="-22">
                <a:solidFill>
                  <a:srgbClr val="006FBF"/>
                </a:solidFill>
                <a:latin typeface="IBM Plex Sans"/>
                <a:ea typeface="IBM Plex Sans"/>
                <a:cs typeface="IBM Plex Sans"/>
                <a:sym typeface="IBM Plex Sans"/>
                <a:hlinkClick r:id="rId15" tooltip="https://aws.amazon.com/whitepapers"/>
              </a:rPr>
              <a:t>AWS Documentation </a:t>
            </a:r>
            <a:r>
              <a:rPr lang="en-US" sz="2004" spc="-22">
                <a:solidFill>
                  <a:srgbClr val="000000"/>
                </a:solidFill>
                <a:latin typeface="IBM Plex Sans"/>
                <a:ea typeface="IBM Plex Sans"/>
                <a:cs typeface="IBM Plex Sans"/>
                <a:sym typeface="IBM Plex Sans"/>
              </a:rPr>
              <a:t>Summary: Explains AWS services for implementing fraud detection </a:t>
            </a:r>
          </a:p>
          <a:p>
            <a:pPr algn="l">
              <a:lnSpc>
                <a:spcPts val="2808"/>
              </a:lnSpc>
            </a:pPr>
            <a:r>
              <a:rPr lang="en-US" sz="2006" spc="-22">
                <a:solidFill>
                  <a:srgbClr val="000000"/>
                </a:solidFill>
                <a:latin typeface="IBM Plex Sans"/>
                <a:ea typeface="IBM Plex Sans"/>
                <a:cs typeface="IBM Plex Sans"/>
                <a:sym typeface="IBM Plex Sans"/>
              </a:rPr>
              <a:t>solutions using Lambda, SageMaker, and other cloud services.</a:t>
            </a:r>
          </a:p>
        </p:txBody>
      </p:sp>
      <p:sp>
        <p:nvSpPr>
          <p:cNvPr name="TextBox 16" id="16"/>
          <p:cNvSpPr txBox="true"/>
          <p:nvPr/>
        </p:nvSpPr>
        <p:spPr>
          <a:xfrm rot="0">
            <a:off x="1248461" y="3666592"/>
            <a:ext cx="7007123" cy="300142"/>
          </a:xfrm>
          <a:prstGeom prst="rect">
            <a:avLst/>
          </a:prstGeom>
        </p:spPr>
        <p:txBody>
          <a:bodyPr anchor="t" rtlCol="false" tIns="0" lIns="0" bIns="0" rIns="0">
            <a:spAutoFit/>
          </a:bodyPr>
          <a:lstStyle/>
          <a:p>
            <a:pPr algn="l">
              <a:lnSpc>
                <a:spcPts val="2400"/>
              </a:lnSpc>
            </a:pPr>
            <a:r>
              <a:rPr lang="en-US" sz="2004" i="true" spc="-22">
                <a:solidFill>
                  <a:srgbClr val="000000"/>
                </a:solidFill>
                <a:latin typeface="IBM Plex Sans Italics"/>
                <a:ea typeface="IBM Plex Sans Italics"/>
                <a:cs typeface="IBM Plex Sans Italics"/>
                <a:sym typeface="IBM Plex Sans Italics"/>
              </a:rPr>
              <a:t>Published in</a:t>
            </a:r>
            <a:r>
              <a:rPr lang="en-US" sz="2004" spc="-22">
                <a:solidFill>
                  <a:srgbClr val="000000"/>
                </a:solidFill>
                <a:latin typeface="IBM Plex Sans"/>
                <a:ea typeface="IBM Plex Sans"/>
                <a:cs typeface="IBM Plex Sans"/>
                <a:sym typeface="IBM Plex Sans"/>
              </a:rPr>
              <a:t>International Journal of Computer Applications</a:t>
            </a:r>
          </a:p>
        </p:txBody>
      </p:sp>
      <p:sp>
        <p:nvSpPr>
          <p:cNvPr name="TextBox 17" id="17"/>
          <p:cNvSpPr txBox="true"/>
          <p:nvPr/>
        </p:nvSpPr>
        <p:spPr>
          <a:xfrm rot="0">
            <a:off x="1248461" y="3971392"/>
            <a:ext cx="7976254" cy="2738990"/>
          </a:xfrm>
          <a:prstGeom prst="rect">
            <a:avLst/>
          </a:prstGeom>
        </p:spPr>
        <p:txBody>
          <a:bodyPr anchor="t" rtlCol="false" tIns="0" lIns="0" bIns="0" rIns="0">
            <a:spAutoFit/>
          </a:bodyPr>
          <a:lstStyle/>
          <a:p>
            <a:pPr algn="l">
              <a:lnSpc>
                <a:spcPts val="2400"/>
              </a:lnSpc>
            </a:pPr>
            <a:r>
              <a:rPr lang="en-US" sz="2004" i="true" spc="-22">
                <a:solidFill>
                  <a:srgbClr val="000000"/>
                </a:solidFill>
                <a:latin typeface="IBM Plex Sans Italics"/>
                <a:ea typeface="IBM Plex Sans Italics"/>
                <a:cs typeface="IBM Plex Sans Italics"/>
                <a:sym typeface="IBM Plex Sans Italics"/>
              </a:rPr>
              <a:t>Link</a:t>
            </a:r>
            <a:r>
              <a:rPr lang="en-US" sz="2004" spc="-22">
                <a:solidFill>
                  <a:srgbClr val="000000"/>
                </a:solidFill>
                <a:latin typeface="IBM Plex Sans"/>
                <a:ea typeface="IBM Plex Sans"/>
                <a:cs typeface="IBM Plex Sans"/>
                <a:sym typeface="IBM Plex Sans"/>
              </a:rPr>
              <a:t>:</a:t>
            </a:r>
            <a:r>
              <a:rPr lang="en-US" sz="2004" spc="-22">
                <a:solidFill>
                  <a:srgbClr val="000000"/>
                </a:solidFill>
                <a:latin typeface="IBM Plex Sans"/>
                <a:ea typeface="IBM Plex Sans"/>
                <a:cs typeface="IBM Plex Sans"/>
                <a:sym typeface="IBM Plex Sans"/>
                <a:hlinkClick r:id="rId16" tooltip="https://www.researchgate.net/"/>
              </a:rPr>
              <a:t> </a:t>
            </a:r>
            <a:r>
              <a:rPr lang="en-US" sz="2004" spc="-22">
                <a:solidFill>
                  <a:srgbClr val="006FBF"/>
                </a:solidFill>
                <a:latin typeface="IBM Plex Sans"/>
                <a:ea typeface="IBM Plex Sans"/>
                <a:cs typeface="IBM Plex Sans"/>
                <a:sym typeface="IBM Plex Sans"/>
                <a:hlinkClick r:id="rId17" tooltip="https://www.researchgate.net/"/>
              </a:rPr>
              <a:t>ResearchGate </a:t>
            </a:r>
            <a:r>
              <a:rPr lang="en-US" sz="2004" spc="-22">
                <a:solidFill>
                  <a:srgbClr val="000000"/>
                </a:solidFill>
                <a:latin typeface="IBM Plex Sans"/>
                <a:ea typeface="IBM Plex Sans"/>
                <a:cs typeface="IBM Plex Sans"/>
                <a:sym typeface="IBM Plex Sans"/>
              </a:rPr>
              <a:t>Summary: This paper explores different machine learning techniques for fraud detection and evaluates their performance in identifying financial fraud. It highlights the use of decision trees, SVM, and neural networks. 2.Spam Call Detection Using Natural Language Processing </a:t>
            </a:r>
            <a:r>
              <a:rPr lang="en-US" sz="2004" i="true" spc="-22">
                <a:solidFill>
                  <a:srgbClr val="000000"/>
                </a:solidFill>
                <a:latin typeface="IBM Plex Sans Italics"/>
                <a:ea typeface="IBM Plex Sans Italics"/>
                <a:cs typeface="IBM Plex Sans Italics"/>
                <a:sym typeface="IBM Plex Sans Italics"/>
              </a:rPr>
              <a:t>Authors</a:t>
            </a:r>
            <a:r>
              <a:rPr lang="en-US" sz="2004" spc="-22">
                <a:solidFill>
                  <a:srgbClr val="000000"/>
                </a:solidFill>
                <a:latin typeface="IBM Plex Sans"/>
                <a:ea typeface="IBM Plex Sans"/>
                <a:cs typeface="IBM Plex Sans"/>
                <a:sym typeface="IBM Plex Sans"/>
              </a:rPr>
              <a:t>: P. Gupta, M. Singh </a:t>
            </a:r>
            <a:r>
              <a:rPr lang="en-US" sz="2004" i="true" spc="-22">
                <a:solidFill>
                  <a:srgbClr val="000000"/>
                </a:solidFill>
                <a:latin typeface="IBM Plex Sans Italics"/>
                <a:ea typeface="IBM Plex Sans Italics"/>
                <a:cs typeface="IBM Plex Sans Italics"/>
                <a:sym typeface="IBM Plex Sans Italics"/>
              </a:rPr>
              <a:t>Published in</a:t>
            </a:r>
            <a:r>
              <a:rPr lang="en-US" sz="2004" spc="-22">
                <a:solidFill>
                  <a:srgbClr val="000000"/>
                </a:solidFill>
                <a:latin typeface="IBM Plex Sans"/>
                <a:ea typeface="IBM Plex Sans"/>
                <a:cs typeface="IBM Plex Sans"/>
                <a:sym typeface="IBM Plex Sans"/>
              </a:rPr>
              <a:t>: International Journal of Engineering Science and Computing</a:t>
            </a:r>
          </a:p>
        </p:txBody>
      </p:sp>
      <p:sp>
        <p:nvSpPr>
          <p:cNvPr name="TextBox 18" id="18"/>
          <p:cNvSpPr txBox="true"/>
          <p:nvPr/>
        </p:nvSpPr>
        <p:spPr>
          <a:xfrm rot="0">
            <a:off x="2402462" y="6715220"/>
            <a:ext cx="6823653" cy="300142"/>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 This research presents NLP-based approaches to identify </a:t>
            </a:r>
          </a:p>
        </p:txBody>
      </p:sp>
      <p:sp>
        <p:nvSpPr>
          <p:cNvPr name="TextBox 19" id="19"/>
          <p:cNvSpPr txBox="true"/>
          <p:nvPr/>
        </p:nvSpPr>
        <p:spPr>
          <a:xfrm rot="0">
            <a:off x="1248461" y="7020020"/>
            <a:ext cx="7120519" cy="300142"/>
          </a:xfrm>
          <a:prstGeom prst="rect">
            <a:avLst/>
          </a:prstGeom>
        </p:spPr>
        <p:txBody>
          <a:bodyPr anchor="t" rtlCol="false" tIns="0" lIns="0" bIns="0" rIns="0">
            <a:spAutoFit/>
          </a:bodyPr>
          <a:lstStyle/>
          <a:p>
            <a:pPr algn="l">
              <a:lnSpc>
                <a:spcPts val="2400"/>
              </a:lnSpc>
            </a:pPr>
            <a:r>
              <a:rPr lang="en-US" sz="2004" spc="-22">
                <a:solidFill>
                  <a:srgbClr val="000000"/>
                </a:solidFill>
                <a:latin typeface="IBM Plex Sans"/>
                <a:ea typeface="IBM Plex Sans"/>
                <a:cs typeface="IBM Plex Sans"/>
                <a:sym typeface="IBM Plex Sans"/>
              </a:rPr>
              <a:t>and filter spam calls based on textual data derived from audio.</a:t>
            </a:r>
          </a:p>
        </p:txBody>
      </p:sp>
      <p:sp>
        <p:nvSpPr>
          <p:cNvPr name="TextBox 20" id="20"/>
          <p:cNvSpPr txBox="true"/>
          <p:nvPr/>
        </p:nvSpPr>
        <p:spPr>
          <a:xfrm rot="0">
            <a:off x="9781289" y="2836897"/>
            <a:ext cx="7503319" cy="5542188"/>
          </a:xfrm>
          <a:prstGeom prst="rect">
            <a:avLst/>
          </a:prstGeom>
        </p:spPr>
        <p:txBody>
          <a:bodyPr anchor="t" rtlCol="false" tIns="0" lIns="0" bIns="0" rIns="0">
            <a:spAutoFit/>
          </a:bodyPr>
          <a:lstStyle/>
          <a:p>
            <a:pPr algn="just">
              <a:lnSpc>
                <a:spcPts val="2100"/>
              </a:lnSpc>
            </a:pPr>
            <a:r>
              <a:rPr lang="en-US" sz="2004" spc="-22">
                <a:solidFill>
                  <a:srgbClr val="000000"/>
                </a:solidFill>
                <a:latin typeface="IBM Plex Sans"/>
                <a:ea typeface="IBM Plex Sans"/>
                <a:cs typeface="IBM Plex Sans"/>
                <a:sym typeface="IBM Plex Sans"/>
              </a:rPr>
              <a:t>1.Truecaller</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(Spam</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Call</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Detection):</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Overview:</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Uses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crowd- sourced</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data</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and</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machine</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learning</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for</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spam</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call</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detection. Limitations: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Relies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on</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user</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reports,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making</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it</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less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effective</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for newfraudschemes.</a:t>
            </a:r>
          </a:p>
          <a:p>
            <a:pPr algn="just">
              <a:lnSpc>
                <a:spcPts val="2891"/>
              </a:lnSpc>
            </a:pPr>
            <a:r>
              <a:rPr lang="en-US" sz="2004" spc="-14">
                <a:solidFill>
                  <a:srgbClr val="000000"/>
                </a:solidFill>
                <a:latin typeface="IBM Plex Sans"/>
                <a:ea typeface="IBM Plex Sans"/>
                <a:cs typeface="IBM Plex Sans"/>
                <a:sym typeface="IBM Plex Sans"/>
              </a:rPr>
              <a:t>2.Call</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Control</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(Spam</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Call</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Detection):</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Overview:</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Blocks</a:t>
            </a:r>
          </a:p>
          <a:p>
            <a:pPr algn="just">
              <a:lnSpc>
                <a:spcPts val="1308"/>
              </a:lnSpc>
            </a:pPr>
            <a:r>
              <a:rPr lang="en-US" sz="2004" spc="-22">
                <a:solidFill>
                  <a:srgbClr val="000000"/>
                </a:solidFill>
                <a:latin typeface="IBM Plex Sans"/>
                <a:ea typeface="IBM Plex Sans"/>
                <a:cs typeface="IBM Plex Sans"/>
                <a:sym typeface="IBM Plex Sans"/>
              </a:rPr>
              <a:t>robocalls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and</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spam</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using</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an</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AI-driven</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algorithm.</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Limitations:</a:t>
            </a:r>
          </a:p>
          <a:p>
            <a:pPr algn="just">
              <a:lnSpc>
                <a:spcPts val="2889"/>
              </a:lnSpc>
            </a:pPr>
            <a:r>
              <a:rPr lang="en-US" sz="2006" spc="-22">
                <a:solidFill>
                  <a:srgbClr val="000000"/>
                </a:solidFill>
                <a:latin typeface="IBM Plex Sans"/>
                <a:ea typeface="IBM Plex Sans"/>
                <a:cs typeface="IBM Plex Sans"/>
                <a:sym typeface="IBM Plex Sans"/>
              </a:rPr>
              <a:t>Dependent</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on</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community-driven</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spam</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lists,</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missing</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emerging</a:t>
            </a:r>
          </a:p>
          <a:p>
            <a:pPr algn="just">
              <a:lnSpc>
                <a:spcPts val="1316"/>
              </a:lnSpc>
            </a:pPr>
            <a:r>
              <a:rPr lang="en-US" sz="2004" spc="-22">
                <a:solidFill>
                  <a:srgbClr val="000000"/>
                </a:solidFill>
                <a:latin typeface="IBM Plex Sans"/>
                <a:ea typeface="IBM Plex Sans"/>
                <a:cs typeface="IBM Plex Sans"/>
                <a:sym typeface="IBM Plex Sans"/>
              </a:rPr>
              <a:t>fraud</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types.</a:t>
            </a:r>
          </a:p>
          <a:p>
            <a:pPr algn="just">
              <a:lnSpc>
                <a:spcPts val="3699"/>
              </a:lnSpc>
            </a:pPr>
            <a:r>
              <a:rPr lang="en-US" sz="2004" spc="-14">
                <a:solidFill>
                  <a:srgbClr val="000000"/>
                </a:solidFill>
                <a:latin typeface="IBM Plex Sans"/>
                <a:ea typeface="IBM Plex Sans"/>
                <a:cs typeface="IBM Plex Sans"/>
                <a:sym typeface="IBM Plex Sans"/>
              </a:rPr>
              <a:t>3.Veriff</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(VKYC</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and</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Fraud</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Prevention):</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Overview:</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Offers</a:t>
            </a:r>
          </a:p>
          <a:p>
            <a:pPr algn="just">
              <a:lnSpc>
                <a:spcPts val="1002"/>
              </a:lnSpc>
            </a:pPr>
            <a:r>
              <a:rPr lang="en-US" sz="2004" spc="-22">
                <a:solidFill>
                  <a:srgbClr val="000000"/>
                </a:solidFill>
                <a:latin typeface="IBM Plex Sans"/>
                <a:ea typeface="IBM Plex Sans"/>
                <a:cs typeface="IBM Plex Sans"/>
                <a:sym typeface="IBM Plex Sans"/>
              </a:rPr>
              <a:t>identity</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verification</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with</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AI</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and</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machine</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learning</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for</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deepfake</a:t>
            </a:r>
          </a:p>
          <a:p>
            <a:pPr algn="just">
              <a:lnSpc>
                <a:spcPts val="3198"/>
              </a:lnSpc>
            </a:pPr>
            <a:r>
              <a:rPr lang="en-US" sz="2004" spc="-22">
                <a:solidFill>
                  <a:srgbClr val="000000"/>
                </a:solidFill>
                <a:latin typeface="IBM Plex Sans"/>
                <a:ea typeface="IBM Plex Sans"/>
                <a:cs typeface="IBM Plex Sans"/>
                <a:sym typeface="IBM Plex Sans"/>
              </a:rPr>
              <a:t>detection.</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Limitations: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Vulnerable</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to</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advanced</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deepfakes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and</a:t>
            </a:r>
          </a:p>
          <a:p>
            <a:pPr algn="just">
              <a:lnSpc>
                <a:spcPts val="1002"/>
              </a:lnSpc>
            </a:pPr>
            <a:r>
              <a:rPr lang="en-US" sz="2004" spc="-22">
                <a:solidFill>
                  <a:srgbClr val="000000"/>
                </a:solidFill>
                <a:latin typeface="IBM Plex Sans"/>
                <a:ea typeface="IBM Plex Sans"/>
                <a:cs typeface="IBM Plex Sans"/>
                <a:sym typeface="IBM Plex Sans"/>
              </a:rPr>
              <a:t>requiresimprovementsinvoice/behavioralanalysis.</a:t>
            </a:r>
          </a:p>
          <a:p>
            <a:pPr algn="just">
              <a:lnSpc>
                <a:spcPts val="3989"/>
              </a:lnSpc>
            </a:pPr>
            <a:r>
              <a:rPr lang="en-US" sz="2004" spc="-14">
                <a:solidFill>
                  <a:srgbClr val="000000"/>
                </a:solidFill>
                <a:latin typeface="IBM Plex Sans"/>
                <a:ea typeface="IBM Plex Sans"/>
                <a:cs typeface="IBM Plex Sans"/>
                <a:sym typeface="IBM Plex Sans"/>
              </a:rPr>
              <a:t>4.PayPal</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(Financial</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Fraud</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Detection):</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Overview:</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Monitors</a:t>
            </a:r>
          </a:p>
          <a:p>
            <a:pPr algn="just">
              <a:lnSpc>
                <a:spcPts val="1003"/>
              </a:lnSpc>
            </a:pPr>
            <a:r>
              <a:rPr lang="en-US" sz="2006" spc="-22">
                <a:solidFill>
                  <a:srgbClr val="000000"/>
                </a:solidFill>
                <a:latin typeface="IBM Plex Sans"/>
                <a:ea typeface="IBM Plex Sans"/>
                <a:cs typeface="IBM Plex Sans"/>
                <a:sym typeface="IBM Plex Sans"/>
              </a:rPr>
              <a:t>transactions</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using</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machine</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learning</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to</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flag</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suspicious</a:t>
            </a:r>
            <a:r>
              <a:rPr lang="en-US" sz="2006" spc="-22">
                <a:solidFill>
                  <a:srgbClr val="FFFFFF"/>
                </a:solidFill>
                <a:latin typeface="IBM Plex Sans"/>
                <a:ea typeface="IBM Plex Sans"/>
                <a:cs typeface="IBM Plex Sans"/>
                <a:sym typeface="IBM Plex Sans"/>
              </a:rPr>
              <a:t> </a:t>
            </a:r>
            <a:r>
              <a:rPr lang="en-US" sz="2006" spc="-22">
                <a:solidFill>
                  <a:srgbClr val="000000"/>
                </a:solidFill>
                <a:latin typeface="IBM Plex Sans"/>
                <a:ea typeface="IBM Plex Sans"/>
                <a:cs typeface="IBM Plex Sans"/>
                <a:sym typeface="IBM Plex Sans"/>
              </a:rPr>
              <a:t>activities.</a:t>
            </a:r>
          </a:p>
          <a:p>
            <a:pPr algn="just">
              <a:lnSpc>
                <a:spcPts val="3204"/>
              </a:lnSpc>
            </a:pPr>
            <a:r>
              <a:rPr lang="en-US" sz="2004" spc="-22">
                <a:solidFill>
                  <a:srgbClr val="000000"/>
                </a:solidFill>
                <a:latin typeface="IBM Plex Sans"/>
                <a:ea typeface="IBM Plex Sans"/>
                <a:cs typeface="IBM Plex Sans"/>
                <a:sym typeface="IBM Plex Sans"/>
              </a:rPr>
              <a:t>Limitations: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Relies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on</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historical</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fraud</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patterns,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which</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may</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not</a:t>
            </a:r>
          </a:p>
          <a:p>
            <a:pPr algn="just">
              <a:lnSpc>
                <a:spcPts val="1002"/>
              </a:lnSpc>
            </a:pPr>
            <a:r>
              <a:rPr lang="en-US" sz="2004" spc="-22">
                <a:solidFill>
                  <a:srgbClr val="000000"/>
                </a:solidFill>
                <a:latin typeface="IBM Plex Sans"/>
                <a:ea typeface="IBM Plex Sans"/>
                <a:cs typeface="IBM Plex Sans"/>
                <a:sym typeface="IBM Plex Sans"/>
              </a:rPr>
              <a:t>detectnewtactics.</a:t>
            </a:r>
          </a:p>
          <a:p>
            <a:pPr algn="just">
              <a:lnSpc>
                <a:spcPts val="3989"/>
              </a:lnSpc>
            </a:pPr>
            <a:r>
              <a:rPr lang="en-US" sz="2004" spc="-14">
                <a:solidFill>
                  <a:srgbClr val="000000"/>
                </a:solidFill>
                <a:latin typeface="IBM Plex Sans"/>
                <a:ea typeface="IBM Plex Sans"/>
                <a:cs typeface="IBM Plex Sans"/>
                <a:sym typeface="IBM Plex Sans"/>
              </a:rPr>
              <a:t>5.AWS</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Fraud</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Detection</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(AWS</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Services</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for</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Financial</a:t>
            </a:r>
            <a:r>
              <a:rPr lang="en-US" sz="2004" spc="-14">
                <a:solidFill>
                  <a:srgbClr val="FFFFFF"/>
                </a:solidFill>
                <a:latin typeface="IBM Plex Sans"/>
                <a:ea typeface="IBM Plex Sans"/>
                <a:cs typeface="IBM Plex Sans"/>
                <a:sym typeface="IBM Plex Sans"/>
              </a:rPr>
              <a:t> </a:t>
            </a:r>
            <a:r>
              <a:rPr lang="en-US" sz="2004" spc="-14">
                <a:solidFill>
                  <a:srgbClr val="000000"/>
                </a:solidFill>
                <a:latin typeface="IBM Plex Sans"/>
                <a:ea typeface="IBM Plex Sans"/>
                <a:cs typeface="IBM Plex Sans"/>
                <a:sym typeface="IBM Plex Sans"/>
              </a:rPr>
              <a:t>Fraud):</a:t>
            </a:r>
          </a:p>
          <a:p>
            <a:pPr algn="just">
              <a:lnSpc>
                <a:spcPts val="1002"/>
              </a:lnSpc>
            </a:pPr>
            <a:r>
              <a:rPr lang="en-US" sz="2004" spc="-22">
                <a:solidFill>
                  <a:srgbClr val="000000"/>
                </a:solidFill>
                <a:latin typeface="IBM Plex Sans"/>
                <a:ea typeface="IBM Plex Sans"/>
                <a:cs typeface="IBM Plex Sans"/>
                <a:sym typeface="IBM Plex Sans"/>
              </a:rPr>
              <a:t>Overview:</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Uses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services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like</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Sage</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Maker,</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Lambda,</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and</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RDS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for</a:t>
            </a:r>
          </a:p>
          <a:p>
            <a:pPr algn="just">
              <a:lnSpc>
                <a:spcPts val="3198"/>
              </a:lnSpc>
            </a:pPr>
            <a:r>
              <a:rPr lang="en-US" sz="2004" spc="-22">
                <a:solidFill>
                  <a:srgbClr val="000000"/>
                </a:solidFill>
                <a:latin typeface="IBM Plex Sans"/>
                <a:ea typeface="IBM Plex Sans"/>
                <a:cs typeface="IBM Plex Sans"/>
                <a:sym typeface="IBM Plex Sans"/>
              </a:rPr>
              <a:t>fraud</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detection.</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Limitations: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Requires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fine-tuning</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models</a:t>
            </a:r>
            <a:r>
              <a:rPr lang="en-US" sz="2004" spc="-22">
                <a:solidFill>
                  <a:srgbClr val="FFFFFF"/>
                </a:solidFill>
                <a:latin typeface="IBM Plex Sans"/>
                <a:ea typeface="IBM Plex Sans"/>
                <a:cs typeface="IBM Plex Sans"/>
                <a:sym typeface="IBM Plex Sans"/>
              </a:rPr>
              <a:t> </a:t>
            </a:r>
            <a:r>
              <a:rPr lang="en-US" sz="2004" spc="-22">
                <a:solidFill>
                  <a:srgbClr val="000000"/>
                </a:solidFill>
                <a:latin typeface="IBM Plex Sans"/>
                <a:ea typeface="IBM Plex Sans"/>
                <a:cs typeface="IBM Plex Sans"/>
                <a:sym typeface="IBM Plex Sans"/>
              </a:rPr>
              <a:t>to</a:t>
            </a:r>
          </a:p>
          <a:p>
            <a:pPr algn="just">
              <a:lnSpc>
                <a:spcPts val="1002"/>
              </a:lnSpc>
            </a:pPr>
            <a:r>
              <a:rPr lang="en-US" sz="2004" spc="-22">
                <a:solidFill>
                  <a:srgbClr val="000000"/>
                </a:solidFill>
                <a:latin typeface="IBM Plex Sans"/>
                <a:ea typeface="IBM Plex Sans"/>
                <a:cs typeface="IBM Plex Sans"/>
                <a:sym typeface="IBM Plex Sans"/>
              </a:rPr>
              <a:t>handleevolvingfraudtactics.</a:t>
            </a:r>
          </a:p>
        </p:txBody>
      </p:sp>
      <p:sp>
        <p:nvSpPr>
          <p:cNvPr name="TextBox 21" id="21"/>
          <p:cNvSpPr txBox="true"/>
          <p:nvPr/>
        </p:nvSpPr>
        <p:spPr>
          <a:xfrm rot="0">
            <a:off x="1829057" y="1706156"/>
            <a:ext cx="6546999" cy="615372"/>
          </a:xfrm>
          <a:prstGeom prst="rect">
            <a:avLst/>
          </a:prstGeom>
        </p:spPr>
        <p:txBody>
          <a:bodyPr anchor="t" rtlCol="false" tIns="0" lIns="0" bIns="0" rIns="0">
            <a:spAutoFit/>
          </a:bodyPr>
          <a:lstStyle/>
          <a:p>
            <a:pPr algn="l">
              <a:lnSpc>
                <a:spcPts val="5040"/>
              </a:lnSpc>
            </a:pPr>
            <a:r>
              <a:rPr lang="en-US" sz="3600" spc="-25">
                <a:solidFill>
                  <a:srgbClr val="FFFFFF"/>
                </a:solidFill>
                <a:latin typeface="IBM Plex Sans"/>
                <a:ea typeface="IBM Plex Sans"/>
                <a:cs typeface="IBM Plex Sans"/>
                <a:sym typeface="IBM Plex Sans"/>
              </a:rPr>
              <a:t>Research Papers and Articles</a:t>
            </a:r>
          </a:p>
        </p:txBody>
      </p:sp>
      <p:sp>
        <p:nvSpPr>
          <p:cNvPr name="TextBox 22" id="22"/>
          <p:cNvSpPr txBox="true"/>
          <p:nvPr/>
        </p:nvSpPr>
        <p:spPr>
          <a:xfrm rot="0">
            <a:off x="11583286" y="1704632"/>
            <a:ext cx="3964781" cy="615372"/>
          </a:xfrm>
          <a:prstGeom prst="rect">
            <a:avLst/>
          </a:prstGeom>
        </p:spPr>
        <p:txBody>
          <a:bodyPr anchor="t" rtlCol="false" tIns="0" lIns="0" bIns="0" rIns="0">
            <a:spAutoFit/>
          </a:bodyPr>
          <a:lstStyle/>
          <a:p>
            <a:pPr algn="l">
              <a:lnSpc>
                <a:spcPts val="5040"/>
              </a:lnSpc>
            </a:pPr>
            <a:r>
              <a:rPr lang="en-US" sz="3600" spc="-25">
                <a:solidFill>
                  <a:srgbClr val="FFFFFF"/>
                </a:solidFill>
                <a:latin typeface="IBM Plex Sans"/>
                <a:ea typeface="IBM Plex Sans"/>
                <a:cs typeface="IBM Plex Sans"/>
                <a:sym typeface="IBM Plex Sans"/>
              </a:rPr>
              <a:t>ExistingSystems </a:t>
            </a:r>
          </a:p>
        </p:txBody>
      </p:sp>
      <p:sp>
        <p:nvSpPr>
          <p:cNvPr name="TextBox 23" id="23"/>
          <p:cNvSpPr txBox="true"/>
          <p:nvPr/>
        </p:nvSpPr>
        <p:spPr>
          <a:xfrm rot="0">
            <a:off x="17254090" y="9887826"/>
            <a:ext cx="129816" cy="308048"/>
          </a:xfrm>
          <a:prstGeom prst="rect">
            <a:avLst/>
          </a:prstGeom>
        </p:spPr>
        <p:txBody>
          <a:bodyPr anchor="t" rtlCol="false" tIns="0" lIns="0" bIns="0" rIns="0">
            <a:spAutoFit/>
          </a:bodyPr>
          <a:lstStyle/>
          <a:p>
            <a:pPr algn="l">
              <a:lnSpc>
                <a:spcPts val="2523"/>
              </a:lnSpc>
            </a:pPr>
            <a:r>
              <a:rPr lang="en-US" sz="1802" spc="-12">
                <a:solidFill>
                  <a:srgbClr val="FFFFFF"/>
                </a:solidFill>
                <a:latin typeface="IBM Plex Sans"/>
                <a:ea typeface="IBM Plex Sans"/>
                <a:cs typeface="IBM Plex Sans"/>
                <a:sym typeface="IBM Plex Sans"/>
              </a:rP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DAGdBGWIcN0</dc:identifier>
  <dcterms:modified xsi:type="dcterms:W3CDTF">2011-08-01T06:04:30Z</dcterms:modified>
  <cp:revision>1</cp:revision>
  <dc:title>i-hack_innovators.pdf</dc:title>
</cp:coreProperties>
</file>