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4"/>
  </p:sldMasterIdLst>
  <p:sldIdLst>
    <p:sldId id="265" r:id="rId5"/>
    <p:sldId id="256" r:id="rId6"/>
    <p:sldId id="257" r:id="rId7"/>
    <p:sldId id="258" r:id="rId8"/>
    <p:sldId id="278" r:id="rId9"/>
    <p:sldId id="276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69145-F1D3-4FBB-9EFE-298BFB2AC66D}" v="51" dt="2024-05-08T13:34:16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842A0-9C4C-4DFE-B64D-A04CAB62B635}" type="doc">
      <dgm:prSet loTypeId="urn:microsoft.com/office/officeart/2016/7/layout/HorizontalActionList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E36CCBBB-5BC8-41A9-B985-3CF6BA66A107}">
      <dgm:prSet custT="1"/>
      <dgm:spPr/>
      <dgm:t>
        <a:bodyPr/>
        <a:lstStyle/>
        <a:p>
          <a:r>
            <a:rPr lang="en-US" sz="3200" dirty="0">
              <a:latin typeface="Gotham Light" pitchFamily="50" charset="0"/>
            </a:rPr>
            <a:t>Improve</a:t>
          </a:r>
        </a:p>
      </dgm:t>
    </dgm:pt>
    <dgm:pt modelId="{C7F7A94E-352D-4DF2-9F15-2401EBACE34A}" type="parTrans" cxnId="{1C88AD7E-3332-4F72-A554-49375055275A}">
      <dgm:prSet/>
      <dgm:spPr/>
      <dgm:t>
        <a:bodyPr/>
        <a:lstStyle/>
        <a:p>
          <a:endParaRPr lang="en-US"/>
        </a:p>
      </dgm:t>
    </dgm:pt>
    <dgm:pt modelId="{2582F4F4-B8A8-40DA-9187-E10A1342367A}" type="sibTrans" cxnId="{1C88AD7E-3332-4F72-A554-49375055275A}">
      <dgm:prSet/>
      <dgm:spPr/>
      <dgm:t>
        <a:bodyPr/>
        <a:lstStyle/>
        <a:p>
          <a:endParaRPr lang="en-US"/>
        </a:p>
      </dgm:t>
    </dgm:pt>
    <dgm:pt modelId="{B67A47DE-1A9F-4277-8AE3-98F242ACBDB9}">
      <dgm:prSet custT="1"/>
      <dgm:spPr/>
      <dgm:t>
        <a:bodyPr/>
        <a:lstStyle/>
        <a:p>
          <a:r>
            <a:rPr lang="en-US" sz="2400" dirty="0">
              <a:latin typeface="Gotham Light" pitchFamily="50" charset="0"/>
            </a:rPr>
            <a:t>Improve crop yield by timely identification and treatment of diseases.</a:t>
          </a:r>
        </a:p>
      </dgm:t>
    </dgm:pt>
    <dgm:pt modelId="{AF9320ED-432B-483F-A6CB-26C723FA3FA8}" type="parTrans" cxnId="{0217A7C8-E3F7-45E6-B20B-198CD7484CCD}">
      <dgm:prSet/>
      <dgm:spPr/>
      <dgm:t>
        <a:bodyPr/>
        <a:lstStyle/>
        <a:p>
          <a:endParaRPr lang="en-US"/>
        </a:p>
      </dgm:t>
    </dgm:pt>
    <dgm:pt modelId="{E3041942-8EF6-453E-9D0A-A1DCE5D6F88D}" type="sibTrans" cxnId="{0217A7C8-E3F7-45E6-B20B-198CD7484CCD}">
      <dgm:prSet/>
      <dgm:spPr/>
      <dgm:t>
        <a:bodyPr/>
        <a:lstStyle/>
        <a:p>
          <a:endParaRPr lang="en-US"/>
        </a:p>
      </dgm:t>
    </dgm:pt>
    <dgm:pt modelId="{1B39BF3B-64B9-4C39-941F-379BB7FCF9D9}">
      <dgm:prSet custT="1"/>
      <dgm:spPr/>
      <dgm:t>
        <a:bodyPr/>
        <a:lstStyle/>
        <a:p>
          <a:r>
            <a:rPr lang="en-US" sz="3200" dirty="0">
              <a:latin typeface="Gotham Light" pitchFamily="50" charset="0"/>
            </a:rPr>
            <a:t>Minimize</a:t>
          </a:r>
        </a:p>
      </dgm:t>
    </dgm:pt>
    <dgm:pt modelId="{41AC90F7-AE52-45A6-B0D9-772EE1099062}" type="parTrans" cxnId="{429E0C8F-ABFF-4794-9699-D6ECC3302112}">
      <dgm:prSet/>
      <dgm:spPr/>
      <dgm:t>
        <a:bodyPr/>
        <a:lstStyle/>
        <a:p>
          <a:endParaRPr lang="en-US"/>
        </a:p>
      </dgm:t>
    </dgm:pt>
    <dgm:pt modelId="{35F4D17F-64AA-4085-9F3A-609E31057A68}" type="sibTrans" cxnId="{429E0C8F-ABFF-4794-9699-D6ECC3302112}">
      <dgm:prSet/>
      <dgm:spPr/>
      <dgm:t>
        <a:bodyPr/>
        <a:lstStyle/>
        <a:p>
          <a:endParaRPr lang="en-US"/>
        </a:p>
      </dgm:t>
    </dgm:pt>
    <dgm:pt modelId="{4165FCD8-3E3B-486F-934C-287E37C99A94}">
      <dgm:prSet custT="1"/>
      <dgm:spPr/>
      <dgm:t>
        <a:bodyPr/>
        <a:lstStyle/>
        <a:p>
          <a:r>
            <a:rPr lang="en-US" sz="2400">
              <a:latin typeface="Gotham Light" pitchFamily="50" charset="0"/>
            </a:rPr>
            <a:t>Minimize crop losses and increase farmers' productivity.</a:t>
          </a:r>
          <a:endParaRPr lang="en-US" sz="2400" dirty="0">
            <a:latin typeface="Gotham Light" pitchFamily="50" charset="0"/>
          </a:endParaRPr>
        </a:p>
      </dgm:t>
    </dgm:pt>
    <dgm:pt modelId="{1BB5A6E8-C973-4A46-9148-40793C40C058}" type="parTrans" cxnId="{5E80843F-858E-44CA-B6EF-7B59E6BBFBDC}">
      <dgm:prSet/>
      <dgm:spPr/>
      <dgm:t>
        <a:bodyPr/>
        <a:lstStyle/>
        <a:p>
          <a:endParaRPr lang="en-US"/>
        </a:p>
      </dgm:t>
    </dgm:pt>
    <dgm:pt modelId="{C9E94944-5B1C-4023-971E-4AB44996497E}" type="sibTrans" cxnId="{5E80843F-858E-44CA-B6EF-7B59E6BBFBDC}">
      <dgm:prSet/>
      <dgm:spPr/>
      <dgm:t>
        <a:bodyPr/>
        <a:lstStyle/>
        <a:p>
          <a:endParaRPr lang="en-US"/>
        </a:p>
      </dgm:t>
    </dgm:pt>
    <dgm:pt modelId="{ACC5F76A-A332-41AF-A464-35E2D99DCD76}">
      <dgm:prSet custT="1"/>
      <dgm:spPr/>
      <dgm:t>
        <a:bodyPr/>
        <a:lstStyle/>
        <a:p>
          <a:r>
            <a:rPr lang="en-US" sz="3200" dirty="0">
              <a:latin typeface="Gotham Light" pitchFamily="50" charset="0"/>
            </a:rPr>
            <a:t>Utilize</a:t>
          </a:r>
        </a:p>
      </dgm:t>
    </dgm:pt>
    <dgm:pt modelId="{DB565ABD-BF7E-42C3-9605-8B2EE6830363}" type="parTrans" cxnId="{52D4ABB7-AAD1-4C87-A8B2-019F0EC9FC47}">
      <dgm:prSet/>
      <dgm:spPr/>
      <dgm:t>
        <a:bodyPr/>
        <a:lstStyle/>
        <a:p>
          <a:endParaRPr lang="en-US"/>
        </a:p>
      </dgm:t>
    </dgm:pt>
    <dgm:pt modelId="{036010B4-7C91-4CE3-B1A8-3FF9D74AA2C9}" type="sibTrans" cxnId="{52D4ABB7-AAD1-4C87-A8B2-019F0EC9FC47}">
      <dgm:prSet/>
      <dgm:spPr/>
      <dgm:t>
        <a:bodyPr/>
        <a:lstStyle/>
        <a:p>
          <a:endParaRPr lang="en-US"/>
        </a:p>
      </dgm:t>
    </dgm:pt>
    <dgm:pt modelId="{D6E59E44-E9EE-4B35-B0FC-F2C3FE8D0F94}">
      <dgm:prSet custT="1"/>
      <dgm:spPr/>
      <dgm:t>
        <a:bodyPr/>
        <a:lstStyle/>
        <a:p>
          <a:r>
            <a:rPr lang="en-US" sz="2400" dirty="0">
              <a:latin typeface="Gotham Light" pitchFamily="50" charset="0"/>
            </a:rPr>
            <a:t>Utilize advanced technology to automate disease detection processes.</a:t>
          </a:r>
        </a:p>
      </dgm:t>
    </dgm:pt>
    <dgm:pt modelId="{E0AB9F81-AB74-448C-98C4-45013453E726}" type="parTrans" cxnId="{55A57B0D-A38E-436D-BD9D-C4ED95942956}">
      <dgm:prSet/>
      <dgm:spPr/>
      <dgm:t>
        <a:bodyPr/>
        <a:lstStyle/>
        <a:p>
          <a:endParaRPr lang="en-US"/>
        </a:p>
      </dgm:t>
    </dgm:pt>
    <dgm:pt modelId="{AE502EB9-5214-4F79-9ABF-897D8EFA286B}" type="sibTrans" cxnId="{55A57B0D-A38E-436D-BD9D-C4ED95942956}">
      <dgm:prSet/>
      <dgm:spPr/>
      <dgm:t>
        <a:bodyPr/>
        <a:lstStyle/>
        <a:p>
          <a:endParaRPr lang="en-US"/>
        </a:p>
      </dgm:t>
    </dgm:pt>
    <dgm:pt modelId="{9EDCA12E-1606-47E7-9AC2-120457F33F41}" type="pres">
      <dgm:prSet presAssocID="{961842A0-9C4C-4DFE-B64D-A04CAB62B635}" presName="Name0" presStyleCnt="0">
        <dgm:presLayoutVars>
          <dgm:dir/>
          <dgm:animLvl val="lvl"/>
          <dgm:resizeHandles val="exact"/>
        </dgm:presLayoutVars>
      </dgm:prSet>
      <dgm:spPr/>
    </dgm:pt>
    <dgm:pt modelId="{EF7A2CBA-610B-4669-BAB7-BAE3D32FDB87}" type="pres">
      <dgm:prSet presAssocID="{E36CCBBB-5BC8-41A9-B985-3CF6BA66A107}" presName="composite" presStyleCnt="0"/>
      <dgm:spPr/>
    </dgm:pt>
    <dgm:pt modelId="{2B60D363-B2A0-471B-A902-2D73DC349BF2}" type="pres">
      <dgm:prSet presAssocID="{E36CCBBB-5BC8-41A9-B985-3CF6BA66A107}" presName="parTx" presStyleLbl="alignNode1" presStyleIdx="0" presStyleCnt="3">
        <dgm:presLayoutVars>
          <dgm:chMax val="0"/>
          <dgm:chPref val="0"/>
        </dgm:presLayoutVars>
      </dgm:prSet>
      <dgm:spPr/>
    </dgm:pt>
    <dgm:pt modelId="{C2A18799-4D3F-4E02-8599-752BC7235F94}" type="pres">
      <dgm:prSet presAssocID="{E36CCBBB-5BC8-41A9-B985-3CF6BA66A107}" presName="desTx" presStyleLbl="alignAccFollowNode1" presStyleIdx="0" presStyleCnt="3">
        <dgm:presLayoutVars/>
      </dgm:prSet>
      <dgm:spPr/>
    </dgm:pt>
    <dgm:pt modelId="{E6F17B81-A983-496D-877D-FEA097424B1E}" type="pres">
      <dgm:prSet presAssocID="{2582F4F4-B8A8-40DA-9187-E10A1342367A}" presName="space" presStyleCnt="0"/>
      <dgm:spPr/>
    </dgm:pt>
    <dgm:pt modelId="{9D0C1616-6BA5-4DF1-A4B9-BD30A0FA0C9F}" type="pres">
      <dgm:prSet presAssocID="{1B39BF3B-64B9-4C39-941F-379BB7FCF9D9}" presName="composite" presStyleCnt="0"/>
      <dgm:spPr/>
    </dgm:pt>
    <dgm:pt modelId="{74C31557-E87D-44D1-A645-93F5AB03FBCD}" type="pres">
      <dgm:prSet presAssocID="{1B39BF3B-64B9-4C39-941F-379BB7FCF9D9}" presName="parTx" presStyleLbl="alignNode1" presStyleIdx="1" presStyleCnt="3">
        <dgm:presLayoutVars>
          <dgm:chMax val="0"/>
          <dgm:chPref val="0"/>
        </dgm:presLayoutVars>
      </dgm:prSet>
      <dgm:spPr/>
    </dgm:pt>
    <dgm:pt modelId="{600108BF-89D0-48F2-B353-635B6C4A918A}" type="pres">
      <dgm:prSet presAssocID="{1B39BF3B-64B9-4C39-941F-379BB7FCF9D9}" presName="desTx" presStyleLbl="alignAccFollowNode1" presStyleIdx="1" presStyleCnt="3">
        <dgm:presLayoutVars/>
      </dgm:prSet>
      <dgm:spPr/>
    </dgm:pt>
    <dgm:pt modelId="{66FBE65F-1FEA-4927-ADE8-B07AD0C8DC6E}" type="pres">
      <dgm:prSet presAssocID="{35F4D17F-64AA-4085-9F3A-609E31057A68}" presName="space" presStyleCnt="0"/>
      <dgm:spPr/>
    </dgm:pt>
    <dgm:pt modelId="{8E84FD16-3EDB-4C9C-983F-3CBDDAF9DA86}" type="pres">
      <dgm:prSet presAssocID="{ACC5F76A-A332-41AF-A464-35E2D99DCD76}" presName="composite" presStyleCnt="0"/>
      <dgm:spPr/>
    </dgm:pt>
    <dgm:pt modelId="{3CEA10C7-C61E-4DA7-B598-FE7BDB3544FA}" type="pres">
      <dgm:prSet presAssocID="{ACC5F76A-A332-41AF-A464-35E2D99DCD76}" presName="parTx" presStyleLbl="alignNode1" presStyleIdx="2" presStyleCnt="3">
        <dgm:presLayoutVars>
          <dgm:chMax val="0"/>
          <dgm:chPref val="0"/>
        </dgm:presLayoutVars>
      </dgm:prSet>
      <dgm:spPr/>
    </dgm:pt>
    <dgm:pt modelId="{736A14B5-101B-4A1D-BC9C-E466994617C6}" type="pres">
      <dgm:prSet presAssocID="{ACC5F76A-A332-41AF-A464-35E2D99DCD76}" presName="desTx" presStyleLbl="alignAccFollowNode1" presStyleIdx="2" presStyleCnt="3">
        <dgm:presLayoutVars/>
      </dgm:prSet>
      <dgm:spPr/>
    </dgm:pt>
  </dgm:ptLst>
  <dgm:cxnLst>
    <dgm:cxn modelId="{55A57B0D-A38E-436D-BD9D-C4ED95942956}" srcId="{ACC5F76A-A332-41AF-A464-35E2D99DCD76}" destId="{D6E59E44-E9EE-4B35-B0FC-F2C3FE8D0F94}" srcOrd="0" destOrd="0" parTransId="{E0AB9F81-AB74-448C-98C4-45013453E726}" sibTransId="{AE502EB9-5214-4F79-9ABF-897D8EFA286B}"/>
    <dgm:cxn modelId="{C9E6EC2B-7890-4BA9-9ACA-3FEE2C382B4E}" type="presOf" srcId="{961842A0-9C4C-4DFE-B64D-A04CAB62B635}" destId="{9EDCA12E-1606-47E7-9AC2-120457F33F41}" srcOrd="0" destOrd="0" presId="urn:microsoft.com/office/officeart/2016/7/layout/HorizontalActionList"/>
    <dgm:cxn modelId="{1986A02F-C450-4A3C-9E2D-9A2BA3FA9273}" type="presOf" srcId="{D6E59E44-E9EE-4B35-B0FC-F2C3FE8D0F94}" destId="{736A14B5-101B-4A1D-BC9C-E466994617C6}" srcOrd="0" destOrd="0" presId="urn:microsoft.com/office/officeart/2016/7/layout/HorizontalActionList"/>
    <dgm:cxn modelId="{5E80843F-858E-44CA-B6EF-7B59E6BBFBDC}" srcId="{1B39BF3B-64B9-4C39-941F-379BB7FCF9D9}" destId="{4165FCD8-3E3B-486F-934C-287E37C99A94}" srcOrd="0" destOrd="0" parTransId="{1BB5A6E8-C973-4A46-9148-40793C40C058}" sibTransId="{C9E94944-5B1C-4023-971E-4AB44996497E}"/>
    <dgm:cxn modelId="{4FE8A572-5AB0-4DB8-9ABE-51C6357173B7}" type="presOf" srcId="{ACC5F76A-A332-41AF-A464-35E2D99DCD76}" destId="{3CEA10C7-C61E-4DA7-B598-FE7BDB3544FA}" srcOrd="0" destOrd="0" presId="urn:microsoft.com/office/officeart/2016/7/layout/HorizontalActionList"/>
    <dgm:cxn modelId="{03B3E572-A7CF-4842-9BD7-11BACCFA673C}" type="presOf" srcId="{B67A47DE-1A9F-4277-8AE3-98F242ACBDB9}" destId="{C2A18799-4D3F-4E02-8599-752BC7235F94}" srcOrd="0" destOrd="0" presId="urn:microsoft.com/office/officeart/2016/7/layout/HorizontalActionList"/>
    <dgm:cxn modelId="{1C88AD7E-3332-4F72-A554-49375055275A}" srcId="{961842A0-9C4C-4DFE-B64D-A04CAB62B635}" destId="{E36CCBBB-5BC8-41A9-B985-3CF6BA66A107}" srcOrd="0" destOrd="0" parTransId="{C7F7A94E-352D-4DF2-9F15-2401EBACE34A}" sibTransId="{2582F4F4-B8A8-40DA-9187-E10A1342367A}"/>
    <dgm:cxn modelId="{429E0C8F-ABFF-4794-9699-D6ECC3302112}" srcId="{961842A0-9C4C-4DFE-B64D-A04CAB62B635}" destId="{1B39BF3B-64B9-4C39-941F-379BB7FCF9D9}" srcOrd="1" destOrd="0" parTransId="{41AC90F7-AE52-45A6-B0D9-772EE1099062}" sibTransId="{35F4D17F-64AA-4085-9F3A-609E31057A68}"/>
    <dgm:cxn modelId="{E57F03AB-4402-4CC5-A090-4951A1C66614}" type="presOf" srcId="{4165FCD8-3E3B-486F-934C-287E37C99A94}" destId="{600108BF-89D0-48F2-B353-635B6C4A918A}" srcOrd="0" destOrd="0" presId="urn:microsoft.com/office/officeart/2016/7/layout/HorizontalActionList"/>
    <dgm:cxn modelId="{9E91F2AF-CCCF-4427-AB86-039116FADFED}" type="presOf" srcId="{1B39BF3B-64B9-4C39-941F-379BB7FCF9D9}" destId="{74C31557-E87D-44D1-A645-93F5AB03FBCD}" srcOrd="0" destOrd="0" presId="urn:microsoft.com/office/officeart/2016/7/layout/HorizontalActionList"/>
    <dgm:cxn modelId="{52D4ABB7-AAD1-4C87-A8B2-019F0EC9FC47}" srcId="{961842A0-9C4C-4DFE-B64D-A04CAB62B635}" destId="{ACC5F76A-A332-41AF-A464-35E2D99DCD76}" srcOrd="2" destOrd="0" parTransId="{DB565ABD-BF7E-42C3-9605-8B2EE6830363}" sibTransId="{036010B4-7C91-4CE3-B1A8-3FF9D74AA2C9}"/>
    <dgm:cxn modelId="{696D57BB-AFBA-4C73-B215-8E7B1E46CE65}" type="presOf" srcId="{E36CCBBB-5BC8-41A9-B985-3CF6BA66A107}" destId="{2B60D363-B2A0-471B-A902-2D73DC349BF2}" srcOrd="0" destOrd="0" presId="urn:microsoft.com/office/officeart/2016/7/layout/HorizontalActionList"/>
    <dgm:cxn modelId="{0217A7C8-E3F7-45E6-B20B-198CD7484CCD}" srcId="{E36CCBBB-5BC8-41A9-B985-3CF6BA66A107}" destId="{B67A47DE-1A9F-4277-8AE3-98F242ACBDB9}" srcOrd="0" destOrd="0" parTransId="{AF9320ED-432B-483F-A6CB-26C723FA3FA8}" sibTransId="{E3041942-8EF6-453E-9D0A-A1DCE5D6F88D}"/>
    <dgm:cxn modelId="{BE5D3CF2-DDD2-4DD7-ADB7-9C5F2549FF7E}" type="presParOf" srcId="{9EDCA12E-1606-47E7-9AC2-120457F33F41}" destId="{EF7A2CBA-610B-4669-BAB7-BAE3D32FDB87}" srcOrd="0" destOrd="0" presId="urn:microsoft.com/office/officeart/2016/7/layout/HorizontalActionList"/>
    <dgm:cxn modelId="{D5DA55F4-98BC-414E-A9FB-F4599B96B8AA}" type="presParOf" srcId="{EF7A2CBA-610B-4669-BAB7-BAE3D32FDB87}" destId="{2B60D363-B2A0-471B-A902-2D73DC349BF2}" srcOrd="0" destOrd="0" presId="urn:microsoft.com/office/officeart/2016/7/layout/HorizontalActionList"/>
    <dgm:cxn modelId="{201BEB07-4E6F-45CC-A77A-E38AC897ECB1}" type="presParOf" srcId="{EF7A2CBA-610B-4669-BAB7-BAE3D32FDB87}" destId="{C2A18799-4D3F-4E02-8599-752BC7235F94}" srcOrd="1" destOrd="0" presId="urn:microsoft.com/office/officeart/2016/7/layout/HorizontalActionList"/>
    <dgm:cxn modelId="{FFB2DE3F-D530-4BF4-A2F8-E7CB036FDA83}" type="presParOf" srcId="{9EDCA12E-1606-47E7-9AC2-120457F33F41}" destId="{E6F17B81-A983-496D-877D-FEA097424B1E}" srcOrd="1" destOrd="0" presId="urn:microsoft.com/office/officeart/2016/7/layout/HorizontalActionList"/>
    <dgm:cxn modelId="{D8B770B6-D3A4-4C53-BB4D-E09ED2D1403F}" type="presParOf" srcId="{9EDCA12E-1606-47E7-9AC2-120457F33F41}" destId="{9D0C1616-6BA5-4DF1-A4B9-BD30A0FA0C9F}" srcOrd="2" destOrd="0" presId="urn:microsoft.com/office/officeart/2016/7/layout/HorizontalActionList"/>
    <dgm:cxn modelId="{E71CAD52-DB20-4762-B7FE-001055E87828}" type="presParOf" srcId="{9D0C1616-6BA5-4DF1-A4B9-BD30A0FA0C9F}" destId="{74C31557-E87D-44D1-A645-93F5AB03FBCD}" srcOrd="0" destOrd="0" presId="urn:microsoft.com/office/officeart/2016/7/layout/HorizontalActionList"/>
    <dgm:cxn modelId="{B4AD2E35-10F9-408E-8797-7333EBE4359B}" type="presParOf" srcId="{9D0C1616-6BA5-4DF1-A4B9-BD30A0FA0C9F}" destId="{600108BF-89D0-48F2-B353-635B6C4A918A}" srcOrd="1" destOrd="0" presId="urn:microsoft.com/office/officeart/2016/7/layout/HorizontalActionList"/>
    <dgm:cxn modelId="{7F4697A5-9262-4FF2-BE0B-A3D7D4677790}" type="presParOf" srcId="{9EDCA12E-1606-47E7-9AC2-120457F33F41}" destId="{66FBE65F-1FEA-4927-ADE8-B07AD0C8DC6E}" srcOrd="3" destOrd="0" presId="urn:microsoft.com/office/officeart/2016/7/layout/HorizontalActionList"/>
    <dgm:cxn modelId="{355E9C5A-8E69-4F88-8371-96BF9C726927}" type="presParOf" srcId="{9EDCA12E-1606-47E7-9AC2-120457F33F41}" destId="{8E84FD16-3EDB-4C9C-983F-3CBDDAF9DA86}" srcOrd="4" destOrd="0" presId="urn:microsoft.com/office/officeart/2016/7/layout/HorizontalActionList"/>
    <dgm:cxn modelId="{63C233FE-16A8-467B-B6F2-BEF530EA126D}" type="presParOf" srcId="{8E84FD16-3EDB-4C9C-983F-3CBDDAF9DA86}" destId="{3CEA10C7-C61E-4DA7-B598-FE7BDB3544FA}" srcOrd="0" destOrd="0" presId="urn:microsoft.com/office/officeart/2016/7/layout/HorizontalActionList"/>
    <dgm:cxn modelId="{CE7FA52F-A821-4EDD-B586-188C71BD31B7}" type="presParOf" srcId="{8E84FD16-3EDB-4C9C-983F-3CBDDAF9DA86}" destId="{736A14B5-101B-4A1D-BC9C-E466994617C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D363-B2A0-471B-A902-2D73DC349BF2}">
      <dsp:nvSpPr>
        <dsp:cNvPr id="0" name=""/>
        <dsp:cNvSpPr/>
      </dsp:nvSpPr>
      <dsp:spPr>
        <a:xfrm>
          <a:off x="10090" y="573485"/>
          <a:ext cx="3426543" cy="1027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otham Light" pitchFamily="50" charset="0"/>
            </a:rPr>
            <a:t>Improve</a:t>
          </a:r>
        </a:p>
      </dsp:txBody>
      <dsp:txXfrm>
        <a:off x="10090" y="573485"/>
        <a:ext cx="3426543" cy="1027963"/>
      </dsp:txXfrm>
    </dsp:sp>
    <dsp:sp modelId="{C2A18799-4D3F-4E02-8599-752BC7235F94}">
      <dsp:nvSpPr>
        <dsp:cNvPr id="0" name=""/>
        <dsp:cNvSpPr/>
      </dsp:nvSpPr>
      <dsp:spPr>
        <a:xfrm>
          <a:off x="10090" y="1601448"/>
          <a:ext cx="3426543" cy="21764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tham Light" pitchFamily="50" charset="0"/>
            </a:rPr>
            <a:t>Improve crop yield by timely identification and treatment of diseases.</a:t>
          </a:r>
        </a:p>
      </dsp:txBody>
      <dsp:txXfrm>
        <a:off x="10090" y="1601448"/>
        <a:ext cx="3426543" cy="2176404"/>
      </dsp:txXfrm>
    </dsp:sp>
    <dsp:sp modelId="{74C31557-E87D-44D1-A645-93F5AB03FBCD}">
      <dsp:nvSpPr>
        <dsp:cNvPr id="0" name=""/>
        <dsp:cNvSpPr/>
      </dsp:nvSpPr>
      <dsp:spPr>
        <a:xfrm>
          <a:off x="3544528" y="573485"/>
          <a:ext cx="3426543" cy="1027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otham Light" pitchFamily="50" charset="0"/>
            </a:rPr>
            <a:t>Minimize</a:t>
          </a:r>
        </a:p>
      </dsp:txBody>
      <dsp:txXfrm>
        <a:off x="3544528" y="573485"/>
        <a:ext cx="3426543" cy="1027963"/>
      </dsp:txXfrm>
    </dsp:sp>
    <dsp:sp modelId="{600108BF-89D0-48F2-B353-635B6C4A918A}">
      <dsp:nvSpPr>
        <dsp:cNvPr id="0" name=""/>
        <dsp:cNvSpPr/>
      </dsp:nvSpPr>
      <dsp:spPr>
        <a:xfrm>
          <a:off x="3544528" y="1601448"/>
          <a:ext cx="3426543" cy="21764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otham Light" pitchFamily="50" charset="0"/>
            </a:rPr>
            <a:t>Minimize crop losses and increase farmers' productivity.</a:t>
          </a:r>
          <a:endParaRPr lang="en-US" sz="2400" kern="1200" dirty="0">
            <a:latin typeface="Gotham Light" pitchFamily="50" charset="0"/>
          </a:endParaRPr>
        </a:p>
      </dsp:txBody>
      <dsp:txXfrm>
        <a:off x="3544528" y="1601448"/>
        <a:ext cx="3426543" cy="2176404"/>
      </dsp:txXfrm>
    </dsp:sp>
    <dsp:sp modelId="{3CEA10C7-C61E-4DA7-B598-FE7BDB3544FA}">
      <dsp:nvSpPr>
        <dsp:cNvPr id="0" name=""/>
        <dsp:cNvSpPr/>
      </dsp:nvSpPr>
      <dsp:spPr>
        <a:xfrm>
          <a:off x="7078966" y="573485"/>
          <a:ext cx="3426543" cy="10279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otham Light" pitchFamily="50" charset="0"/>
            </a:rPr>
            <a:t>Utilize</a:t>
          </a:r>
        </a:p>
      </dsp:txBody>
      <dsp:txXfrm>
        <a:off x="7078966" y="573485"/>
        <a:ext cx="3426543" cy="1027963"/>
      </dsp:txXfrm>
    </dsp:sp>
    <dsp:sp modelId="{736A14B5-101B-4A1D-BC9C-E466994617C6}">
      <dsp:nvSpPr>
        <dsp:cNvPr id="0" name=""/>
        <dsp:cNvSpPr/>
      </dsp:nvSpPr>
      <dsp:spPr>
        <a:xfrm>
          <a:off x="7078966" y="1601448"/>
          <a:ext cx="3426543" cy="21764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tham Light" pitchFamily="50" charset="0"/>
            </a:rPr>
            <a:t>Utilize advanced technology to automate disease detection processes.</a:t>
          </a:r>
        </a:p>
      </dsp:txBody>
      <dsp:txXfrm>
        <a:off x="7078966" y="1601448"/>
        <a:ext cx="3426543" cy="217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7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65F4F-E4D6-4B74-8038-58ACB1EA8A01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4F8F6-052C-4F4E-994A-9AA62BD82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B3CC3-6538-A395-4F92-97F4446A749D}"/>
              </a:ext>
            </a:extLst>
          </p:cNvPr>
          <p:cNvSpPr/>
          <p:nvPr/>
        </p:nvSpPr>
        <p:spPr>
          <a:xfrm>
            <a:off x="687894" y="420744"/>
            <a:ext cx="56614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PR 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2B0F6-F911-377D-84D5-72074CB5D951}"/>
              </a:ext>
            </a:extLst>
          </p:cNvPr>
          <p:cNvSpPr/>
          <p:nvPr/>
        </p:nvSpPr>
        <p:spPr>
          <a:xfrm>
            <a:off x="8502284" y="5204376"/>
            <a:ext cx="312733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Raj Pandey                  22bec095</a:t>
            </a:r>
          </a:p>
          <a:p>
            <a:r>
              <a:rPr lang="en-US" sz="14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Asheesh</a:t>
            </a:r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 Sharma         22BEC021</a:t>
            </a:r>
          </a:p>
          <a:p>
            <a:r>
              <a:rPr lang="en-US" sz="14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Somendra</a:t>
            </a:r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 </a:t>
            </a:r>
            <a:r>
              <a:rPr lang="en-US" sz="14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Sengar</a:t>
            </a:r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       22bec119</a:t>
            </a:r>
          </a:p>
          <a:p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Tejal </a:t>
            </a:r>
            <a:r>
              <a:rPr lang="en-US" sz="14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Padghan</a:t>
            </a:r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              22bec081</a:t>
            </a:r>
          </a:p>
          <a:p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Nehal </a:t>
            </a:r>
            <a:r>
              <a:rPr lang="en-US" sz="14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Sarraf</a:t>
            </a:r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                22bec078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Gotham Light" pitchFamily="50" charset="0"/>
            </a:endParaRP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 Light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587EF-2D1A-5BDE-A8B0-644CE1A0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45" y="212650"/>
            <a:ext cx="772633" cy="77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9A33B3-4F43-39BF-E5D0-96F33D34A61E}"/>
              </a:ext>
            </a:extLst>
          </p:cNvPr>
          <p:cNvSpPr txBox="1"/>
          <p:nvPr/>
        </p:nvSpPr>
        <p:spPr>
          <a:xfrm>
            <a:off x="804772" y="17822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Mentor: Dr. Deep Prakash </a:t>
            </a:r>
            <a:r>
              <a:rPr lang="en-US" sz="2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Light" pitchFamily="50" charset="0"/>
              </a:rPr>
              <a:t>Samajdar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Gotham Light" pitchFamily="50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666F80-6009-68B1-1D96-1FA53BB3ED1E}"/>
              </a:ext>
            </a:extLst>
          </p:cNvPr>
          <p:cNvCxnSpPr>
            <a:cxnSpLocks/>
          </p:cNvCxnSpPr>
          <p:nvPr/>
        </p:nvCxnSpPr>
        <p:spPr>
          <a:xfrm>
            <a:off x="687894" y="1436914"/>
            <a:ext cx="107321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90C4F-FB8D-2EA0-5482-D22301940159}"/>
              </a:ext>
            </a:extLst>
          </p:cNvPr>
          <p:cNvSpPr txBox="1"/>
          <p:nvPr/>
        </p:nvSpPr>
        <p:spPr>
          <a:xfrm>
            <a:off x="1348995" y="2096286"/>
            <a:ext cx="104892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Benefits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Early Disease Detection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Increased Crop Yield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Reduced Pesticide Use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Enhanced Farm Management</a:t>
            </a:r>
          </a:p>
          <a:p>
            <a:pPr algn="l"/>
            <a:r>
              <a:rPr lang="en-US" sz="24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Impact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Improved Food Security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Economic Benefits for Farmers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73D01A-35C0-E1BC-C858-438D2CC68F3B}"/>
              </a:ext>
            </a:extLst>
          </p:cNvPr>
          <p:cNvSpPr/>
          <p:nvPr/>
        </p:nvSpPr>
        <p:spPr>
          <a:xfrm>
            <a:off x="591643" y="729497"/>
            <a:ext cx="60019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Benefits And Impact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D8477C-4192-18B4-F2CC-A7F6BA27B425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3DC2C8-1981-21A8-D834-9B379764C5F6}"/>
              </a:ext>
            </a:extLst>
          </p:cNvPr>
          <p:cNvSpPr/>
          <p:nvPr/>
        </p:nvSpPr>
        <p:spPr>
          <a:xfrm>
            <a:off x="714909" y="1475419"/>
            <a:ext cx="97477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5400" b="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Any questions or feedback?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7D7F0-3956-6D6C-8ACF-BA050C1E6A7B}"/>
              </a:ext>
            </a:extLst>
          </p:cNvPr>
          <p:cNvCxnSpPr>
            <a:cxnSpLocks/>
          </p:cNvCxnSpPr>
          <p:nvPr/>
        </p:nvCxnSpPr>
        <p:spPr>
          <a:xfrm>
            <a:off x="714909" y="3349591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8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C1DC7-B727-726B-E0F7-0EFE15DEC705}"/>
              </a:ext>
            </a:extLst>
          </p:cNvPr>
          <p:cNvSpPr/>
          <p:nvPr/>
        </p:nvSpPr>
        <p:spPr>
          <a:xfrm>
            <a:off x="6398708" y="4267466"/>
            <a:ext cx="44203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427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7F89E6-C9E8-D554-D318-02DB216B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14" y="1971634"/>
            <a:ext cx="5930317" cy="165576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Develop a robust system for early detection of crop diseases using sensor technologies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Gotham Light" pitchFamily="50" charset="0"/>
            </a:endParaRPr>
          </a:p>
        </p:txBody>
      </p:sp>
      <p:pic>
        <p:nvPicPr>
          <p:cNvPr id="2050" name="Picture 2" descr="Free Green Grass Field Close-up Photography Stock Photo">
            <a:extLst>
              <a:ext uri="{FF2B5EF4-FFF2-40B4-BE49-F238E27FC236}">
                <a16:creationId xmlns:a16="http://schemas.microsoft.com/office/drawing/2014/main" id="{8D0D2DBB-B86A-0A60-9A1A-426DB5B0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92" y="252412"/>
            <a:ext cx="4922777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DE6E6E-B197-0BE1-C61A-876DAE506969}"/>
              </a:ext>
            </a:extLst>
          </p:cNvPr>
          <p:cNvSpPr/>
          <p:nvPr/>
        </p:nvSpPr>
        <p:spPr>
          <a:xfrm>
            <a:off x="650630" y="701368"/>
            <a:ext cx="5366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Aim of the Project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3D4F7-753F-B533-E1E9-7B1B77AC2BFB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0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206B4-D00F-E1BD-CF1B-C042207FEEB0}"/>
              </a:ext>
            </a:extLst>
          </p:cNvPr>
          <p:cNvSpPr/>
          <p:nvPr/>
        </p:nvSpPr>
        <p:spPr>
          <a:xfrm>
            <a:off x="729916" y="261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  <a:ea typeface="+mj-ea"/>
              <a:cs typeface="+mj-cs"/>
            </a:endParaRPr>
          </a:p>
        </p:txBody>
      </p: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00651BFA-5FD5-0DB3-8BC8-0CD21477C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650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2A1CEED-3E06-207F-1D0F-5A3D1497EA5F}"/>
              </a:ext>
            </a:extLst>
          </p:cNvPr>
          <p:cNvSpPr/>
          <p:nvPr/>
        </p:nvSpPr>
        <p:spPr>
          <a:xfrm>
            <a:off x="650630" y="790185"/>
            <a:ext cx="1930337" cy="7017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  <a:ea typeface="+mj-ea"/>
                <a:cs typeface="+mj-cs"/>
              </a:rPr>
              <a:t>Goals: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74140-243F-42F5-4841-1708FC582137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1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A6713-5781-0469-6946-813307A63127}"/>
              </a:ext>
            </a:extLst>
          </p:cNvPr>
          <p:cNvSpPr txBox="1"/>
          <p:nvPr/>
        </p:nvSpPr>
        <p:spPr>
          <a:xfrm>
            <a:off x="694790" y="2195985"/>
            <a:ext cx="106738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Sensor Network: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Implementing a network of IoT sensors deployed in fields.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2">
                  <a:lumMod val="25000"/>
                </a:schemeClr>
              </a:solidFill>
              <a:effectLst/>
              <a:latin typeface="Gotham" panose="02000604040000020004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Data Collection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: Gathering data on environmental conditions (humidity, temperature, etc.) and plant health indicators (color changes, leaf texture).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Data Processing: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Using machine learning algorithms to analyze sensor data for disease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Alert System: 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Developing a real-time alert system to notify farmers of potential disease outbreaks.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D4F62-72B8-4562-5A2E-EC465A4EFE11}"/>
              </a:ext>
            </a:extLst>
          </p:cNvPr>
          <p:cNvSpPr/>
          <p:nvPr/>
        </p:nvSpPr>
        <p:spPr>
          <a:xfrm>
            <a:off x="650630" y="689790"/>
            <a:ext cx="48531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How We Made It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E98D4-FE46-3704-D577-4CEE2F41CC5A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348" y="115598"/>
            <a:ext cx="333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 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7256" y="4496481"/>
            <a:ext cx="565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otham" panose="02000604040000020004" pitchFamily="2" charset="0"/>
              </a:rPr>
              <a:t>Raspberry Pi Camera Module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7256" y="2083192"/>
            <a:ext cx="320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otham" panose="02000604040000020004" pitchFamily="2" charset="0"/>
              </a:rPr>
              <a:t>Arduino Nano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5" y="2136833"/>
            <a:ext cx="2456899" cy="1771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9" y="4446921"/>
            <a:ext cx="2486025" cy="1838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8F5F74-5D00-AAF0-EF97-347C9EE79B70}"/>
              </a:ext>
            </a:extLst>
          </p:cNvPr>
          <p:cNvSpPr/>
          <p:nvPr/>
        </p:nvSpPr>
        <p:spPr>
          <a:xfrm>
            <a:off x="662514" y="689790"/>
            <a:ext cx="38034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Components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27122-FD16-83CD-9166-76C7C76F54CB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1B3BD4-2CDB-C7C0-CD6C-11FA7F795279}"/>
              </a:ext>
            </a:extLst>
          </p:cNvPr>
          <p:cNvSpPr txBox="1"/>
          <p:nvPr/>
        </p:nvSpPr>
        <p:spPr>
          <a:xfrm>
            <a:off x="3207257" y="2550703"/>
            <a:ext cx="78423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The Arduino Nano serves as an excellent platform for interfacing with a wide variety of sensors, thanks to its diverse input pins, sensor libraries, communication protocols, and support for event-driven programming. Its versatility and ease of use make it a popular choice for projects involving sensor data acquisition and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5CA97-F31E-ED0D-72CF-DB15C91547FB}"/>
              </a:ext>
            </a:extLst>
          </p:cNvPr>
          <p:cNvSpPr txBox="1"/>
          <p:nvPr/>
        </p:nvSpPr>
        <p:spPr>
          <a:xfrm>
            <a:off x="3207256" y="5009156"/>
            <a:ext cx="80585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The Raspberry Pi camera module empowers developers and enthusiasts to explore image processing applications with ease, thanks to its affordability, compact size, and compatibility with the Raspberry Pi ecosystem.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C63567-9A18-430B-817B-152D609F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489" r="11545"/>
          <a:stretch/>
        </p:blipFill>
        <p:spPr>
          <a:xfrm>
            <a:off x="20" y="10"/>
            <a:ext cx="3003103" cy="3912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6" b="-6"/>
          <a:stretch/>
        </p:blipFill>
        <p:spPr>
          <a:xfrm>
            <a:off x="3180257" y="10"/>
            <a:ext cx="3016307" cy="2223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r="5782" b="-5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r="5315" b="-4"/>
          <a:stretch/>
        </p:blipFill>
        <p:spPr>
          <a:xfrm>
            <a:off x="3180256" y="2395057"/>
            <a:ext cx="3016307" cy="2055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16829" r="1" b="9282"/>
          <a:stretch/>
        </p:blipFill>
        <p:spPr>
          <a:xfrm>
            <a:off x="3180257" y="4629236"/>
            <a:ext cx="3016307" cy="2228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4140" y="2395057"/>
            <a:ext cx="4789763" cy="246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Battery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Sensors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Gotham Light" pitchFamily="50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Raspberry Pi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Gotham Light" pitchFamily="50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Moisture sensor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Gotham Light" pitchFamily="50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Temperature sensor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5352" y="115598"/>
            <a:ext cx="333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solidFill>
                  <a:schemeClr val="accent1"/>
                </a:solidFill>
                <a:latin typeface="+mj-lt"/>
              </a:rPr>
              <a:t> </a:t>
            </a:r>
            <a:endParaRPr lang="en-US" sz="6000" b="1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728B3-FEB8-1D18-EDE1-15E03A34A2AC}"/>
              </a:ext>
            </a:extLst>
          </p:cNvPr>
          <p:cNvSpPr txBox="1"/>
          <p:nvPr/>
        </p:nvSpPr>
        <p:spPr>
          <a:xfrm>
            <a:off x="1163515" y="1657564"/>
            <a:ext cx="97364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1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algn="l"/>
            <a:r>
              <a:rPr lang="en-IN" sz="24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Overview: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Gotham Light" pitchFamily="50" charset="0"/>
              </a:rPr>
              <a:t>E</a:t>
            </a:r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xisting technologies like satellite imaging, drone-based monitoring, and handheld devices for disease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algn="l"/>
            <a:r>
              <a:rPr lang="en-IN" sz="24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Examples: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Remote sensing technologies for large-scale disease mapping.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Handheld spectroscopy devices for on-site disease diagnosis.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FC54D-B3D1-B710-F201-5D10C0853120}"/>
              </a:ext>
            </a:extLst>
          </p:cNvPr>
          <p:cNvSpPr/>
          <p:nvPr/>
        </p:nvSpPr>
        <p:spPr>
          <a:xfrm>
            <a:off x="650630" y="689790"/>
            <a:ext cx="80159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Existing Similar Technology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BA952-9BD1-F5D2-5C51-4AE96C6349A0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37DAF-75B4-143E-B9ED-883BFAEC526E}"/>
              </a:ext>
            </a:extLst>
          </p:cNvPr>
          <p:cNvSpPr/>
          <p:nvPr/>
        </p:nvSpPr>
        <p:spPr>
          <a:xfrm>
            <a:off x="591643" y="729497"/>
            <a:ext cx="63487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Existing Technologies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09373-9CB8-ED13-37FC-6C22001D203A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andheld Crop Sensor- Green Seeker, For ...">
            <a:extLst>
              <a:ext uri="{FF2B5EF4-FFF2-40B4-BE49-F238E27FC236}">
                <a16:creationId xmlns:a16="http://schemas.microsoft.com/office/drawing/2014/main" id="{1C1B60C5-6A5B-3C68-F66D-30C0F662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8" y="265054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69939-6786-6DEA-5586-5A13C16DA9A0}"/>
              </a:ext>
            </a:extLst>
          </p:cNvPr>
          <p:cNvSpPr txBox="1"/>
          <p:nvPr/>
        </p:nvSpPr>
        <p:spPr>
          <a:xfrm>
            <a:off x="3886052" y="4692081"/>
            <a:ext cx="3326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IN" sz="18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Handheld Devices: </a:t>
            </a:r>
            <a:r>
              <a:rPr lang="en-IN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portable devices for in-field disease detection.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7DAA5-B161-01D5-F4E9-C30F745A806A}"/>
              </a:ext>
            </a:extLst>
          </p:cNvPr>
          <p:cNvSpPr txBox="1"/>
          <p:nvPr/>
        </p:nvSpPr>
        <p:spPr>
          <a:xfrm>
            <a:off x="7444540" y="4692081"/>
            <a:ext cx="3326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IN" sz="18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Drone Technology: </a:t>
            </a:r>
            <a:r>
              <a:rPr lang="en-IN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Touch on drone-based crop surveillance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4F770-1B30-9404-5E53-02A931A0B09B}"/>
              </a:ext>
            </a:extLst>
          </p:cNvPr>
          <p:cNvSpPr txBox="1"/>
          <p:nvPr/>
        </p:nvSpPr>
        <p:spPr>
          <a:xfrm>
            <a:off x="478750" y="4692081"/>
            <a:ext cx="3003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IN" sz="18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Remote Sensing:  </a:t>
            </a:r>
          </a:p>
          <a:p>
            <a:pPr lvl="1" algn="l"/>
            <a:r>
              <a:rPr lang="en-IN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satellite-based crop monitoring systems.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Gotham Light" pitchFamily="50" charset="0"/>
            </a:endParaRPr>
          </a:p>
        </p:txBody>
      </p:sp>
      <p:pic>
        <p:nvPicPr>
          <p:cNvPr id="6148" name="Picture 4" descr="top 'plant doctor' app ...">
            <a:extLst>
              <a:ext uri="{FF2B5EF4-FFF2-40B4-BE49-F238E27FC236}">
                <a16:creationId xmlns:a16="http://schemas.microsoft.com/office/drawing/2014/main" id="{EABC9317-4650-2E5A-6046-C4380E50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54" y="2650540"/>
            <a:ext cx="2847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one Technology in Indian Agriculture ...">
            <a:extLst>
              <a:ext uri="{FF2B5EF4-FFF2-40B4-BE49-F238E27FC236}">
                <a16:creationId xmlns:a16="http://schemas.microsoft.com/office/drawing/2014/main" id="{7620F1F0-4592-F173-6F9F-47F42BED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38" y="2650540"/>
            <a:ext cx="3101230" cy="17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7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DEC3C-862D-F94F-EC52-9BF9CFC486F3}"/>
              </a:ext>
            </a:extLst>
          </p:cNvPr>
          <p:cNvSpPr txBox="1"/>
          <p:nvPr/>
        </p:nvSpPr>
        <p:spPr>
          <a:xfrm>
            <a:off x="392921" y="1613862"/>
            <a:ext cx="1127759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i="0" dirty="0">
              <a:solidFill>
                <a:schemeClr val="bg2">
                  <a:lumMod val="25000"/>
                </a:schemeClr>
              </a:solidFill>
              <a:effectLst/>
              <a:latin typeface="Gotham" panose="02000604040000020004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Real-time Monitoring: 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the continuous, real-time monitoring capability of our sensor-based system.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Localized Detection: 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the ability to detect diseases at the individual plant level.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Cost-Effectiveness: 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our solution offers a more affordable and scalable alternative.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bg2">
                  <a:lumMod val="25000"/>
                </a:schemeClr>
              </a:solidFill>
              <a:effectLst/>
              <a:latin typeface="Gotham Light" pitchFamily="50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" panose="02000604040000020004" pitchFamily="2" charset="0"/>
              </a:rPr>
              <a:t>User-Friendly Interface: </a:t>
            </a:r>
            <a:r>
              <a:rPr 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Gotham Light" pitchFamily="50" charset="0"/>
              </a:rPr>
              <a:t>ease of use for farmers and integration into existing farm management systems.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0280A-4C75-7B9E-AEBE-CAF655A38AC4}"/>
              </a:ext>
            </a:extLst>
          </p:cNvPr>
          <p:cNvSpPr/>
          <p:nvPr/>
        </p:nvSpPr>
        <p:spPr>
          <a:xfrm>
            <a:off x="591643" y="729497"/>
            <a:ext cx="4622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" panose="02000604040000020004" pitchFamily="2" charset="0"/>
              </a:rPr>
              <a:t>Key Differences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tham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1E4908-B537-D298-EF43-3D71A72FA0B7}"/>
              </a:ext>
            </a:extLst>
          </p:cNvPr>
          <p:cNvCxnSpPr>
            <a:cxnSpLocks/>
          </p:cNvCxnSpPr>
          <p:nvPr/>
        </p:nvCxnSpPr>
        <p:spPr>
          <a:xfrm>
            <a:off x="650630" y="1491916"/>
            <a:ext cx="10762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8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B2E77D34E1C43AC41E5B07328B0EA" ma:contentTypeVersion="5" ma:contentTypeDescription="Create a new document." ma:contentTypeScope="" ma:versionID="3bdf691359c0601815581e9d48cbeec6">
  <xsd:schema xmlns:xsd="http://www.w3.org/2001/XMLSchema" xmlns:xs="http://www.w3.org/2001/XMLSchema" xmlns:p="http://schemas.microsoft.com/office/2006/metadata/properties" xmlns:ns3="1e243813-e7fe-4707-8392-d958e81e565f" targetNamespace="http://schemas.microsoft.com/office/2006/metadata/properties" ma:root="true" ma:fieldsID="8e8a2057a2bc7a22d623d4285eff1e8d" ns3:_="">
    <xsd:import namespace="1e243813-e7fe-4707-8392-d958e81e565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43813-e7fe-4707-8392-d958e81e565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DFFC0-B2CE-4D5B-AD1D-BF6477777376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e243813-e7fe-4707-8392-d958e81e565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7F969D-4800-4007-AB39-CB85FDA01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43813-e7fe-4707-8392-d958e81e56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F2A96-7A3D-4749-B123-B4C0BD05B5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PRProjectppt[1]</Template>
  <TotalTime>0</TotalTime>
  <Words>412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Gotham</vt:lpstr>
      <vt:lpstr>Gotham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ANIL PATNI</dc:creator>
  <cp:lastModifiedBy>SNEHA ANIL PATNI</cp:lastModifiedBy>
  <cp:revision>1</cp:revision>
  <dcterms:created xsi:type="dcterms:W3CDTF">2024-05-08T14:00:33Z</dcterms:created>
  <dcterms:modified xsi:type="dcterms:W3CDTF">2024-05-08T14:00:48Z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0x01010087CB2E77D34E1C43AC41E5B07328B0EA</vt:lpwstr>
  </property>
</Properties>
</file>