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0" r:id="rId4"/>
    <p:sldId id="258"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Data Distribution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Positive</c:v>
                </c:pt>
                <c:pt idx="1">
                  <c:v>Negative</c:v>
                </c:pt>
              </c:strCache>
            </c:strRef>
          </c:cat>
          <c:val>
            <c:numRef>
              <c:f>Sheet1!$B$2:$B$3</c:f>
              <c:numCache>
                <c:formatCode>General</c:formatCode>
                <c:ptCount val="2"/>
                <c:pt idx="0">
                  <c:v>10257</c:v>
                </c:pt>
                <c:pt idx="1">
                  <c:v>9743</c:v>
                </c:pt>
              </c:numCache>
            </c:numRef>
          </c:val>
          <c:extLst>
            <c:ext xmlns:c16="http://schemas.microsoft.com/office/drawing/2014/chart" uri="{C3380CC4-5D6E-409C-BE32-E72D297353CC}">
              <c16:uniqueId val="{00000000-F529-4E54-AE35-7949DB3F846D}"/>
            </c:ext>
          </c:extLst>
        </c:ser>
        <c:dLbls>
          <c:dLblPos val="outEnd"/>
          <c:showLegendKey val="0"/>
          <c:showVal val="1"/>
          <c:showCatName val="0"/>
          <c:showSerName val="0"/>
          <c:showPercent val="0"/>
          <c:showBubbleSize val="0"/>
        </c:dLbls>
        <c:gapWidth val="219"/>
        <c:overlap val="-27"/>
        <c:axId val="497544240"/>
        <c:axId val="497545072"/>
      </c:barChart>
      <c:catAx>
        <c:axId val="497544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7545072"/>
        <c:crosses val="autoZero"/>
        <c:auto val="1"/>
        <c:lblAlgn val="ctr"/>
        <c:lblOffset val="100"/>
        <c:noMultiLvlLbl val="0"/>
      </c:catAx>
      <c:valAx>
        <c:axId val="497545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75442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48BE9-B671-4F66-BAC9-867EB8370CA4}" type="datetimeFigureOut">
              <a:rPr lang="en-GB" smtClean="0"/>
              <a:t>27/05/2023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0F01D-D204-456A-BC8B-09E675CB2E14}" type="slidenum">
              <a:rPr lang="en-GB" smtClean="0"/>
              <a:t>‹#›</a:t>
            </a:fld>
            <a:endParaRPr lang="en-GB"/>
          </a:p>
        </p:txBody>
      </p:sp>
    </p:spTree>
    <p:extLst>
      <p:ext uri="{BB962C8B-B14F-4D97-AF65-F5344CB8AC3E}">
        <p14:creationId xmlns:p14="http://schemas.microsoft.com/office/powerpoint/2010/main" val="2033116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0F01D-D204-456A-BC8B-09E675CB2E14}" type="slidenum">
              <a:rPr lang="en-GB" smtClean="0"/>
              <a:t>3</a:t>
            </a:fld>
            <a:endParaRPr lang="en-GB"/>
          </a:p>
        </p:txBody>
      </p:sp>
    </p:spTree>
    <p:extLst>
      <p:ext uri="{BB962C8B-B14F-4D97-AF65-F5344CB8AC3E}">
        <p14:creationId xmlns:p14="http://schemas.microsoft.com/office/powerpoint/2010/main" val="92891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0F01D-D204-456A-BC8B-09E675CB2E14}" type="slidenum">
              <a:rPr lang="en-GB" smtClean="0"/>
              <a:t>6</a:t>
            </a:fld>
            <a:endParaRPr lang="en-GB"/>
          </a:p>
        </p:txBody>
      </p:sp>
    </p:spTree>
    <p:extLst>
      <p:ext uri="{BB962C8B-B14F-4D97-AF65-F5344CB8AC3E}">
        <p14:creationId xmlns:p14="http://schemas.microsoft.com/office/powerpoint/2010/main" val="3562849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0F01D-D204-456A-BC8B-09E675CB2E14}" type="slidenum">
              <a:rPr lang="en-GB" smtClean="0"/>
              <a:t>7</a:t>
            </a:fld>
            <a:endParaRPr lang="en-GB"/>
          </a:p>
        </p:txBody>
      </p:sp>
    </p:spTree>
    <p:extLst>
      <p:ext uri="{BB962C8B-B14F-4D97-AF65-F5344CB8AC3E}">
        <p14:creationId xmlns:p14="http://schemas.microsoft.com/office/powerpoint/2010/main" val="1859303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0F01D-D204-456A-BC8B-09E675CB2E14}" type="slidenum">
              <a:rPr lang="en-GB" smtClean="0"/>
              <a:t>8</a:t>
            </a:fld>
            <a:endParaRPr lang="en-GB"/>
          </a:p>
        </p:txBody>
      </p:sp>
    </p:spTree>
    <p:extLst>
      <p:ext uri="{BB962C8B-B14F-4D97-AF65-F5344CB8AC3E}">
        <p14:creationId xmlns:p14="http://schemas.microsoft.com/office/powerpoint/2010/main" val="346573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41870E0-2A19-412D-A5CC-9AA2FB226B4C}" type="datetimeFigureOut">
              <a:rPr lang="en-GB" smtClean="0"/>
              <a:t>27/05/2023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D805B3-E746-4952-BFF2-E8B4596F4CF8}" type="slidenum">
              <a:rPr lang="en-GB" smtClean="0"/>
              <a:t>‹#›</a:t>
            </a:fld>
            <a:endParaRPr lang="en-GB"/>
          </a:p>
        </p:txBody>
      </p:sp>
    </p:spTree>
    <p:extLst>
      <p:ext uri="{BB962C8B-B14F-4D97-AF65-F5344CB8AC3E}">
        <p14:creationId xmlns:p14="http://schemas.microsoft.com/office/powerpoint/2010/main" val="2899082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1870E0-2A19-412D-A5CC-9AA2FB226B4C}" type="datetimeFigureOut">
              <a:rPr lang="en-GB" smtClean="0"/>
              <a:t>27/05/2023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D805B3-E746-4952-BFF2-E8B4596F4CF8}" type="slidenum">
              <a:rPr lang="en-GB" smtClean="0"/>
              <a:t>‹#›</a:t>
            </a:fld>
            <a:endParaRPr lang="en-GB"/>
          </a:p>
        </p:txBody>
      </p:sp>
    </p:spTree>
    <p:extLst>
      <p:ext uri="{BB962C8B-B14F-4D97-AF65-F5344CB8AC3E}">
        <p14:creationId xmlns:p14="http://schemas.microsoft.com/office/powerpoint/2010/main" val="1585973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1870E0-2A19-412D-A5CC-9AA2FB226B4C}" type="datetimeFigureOut">
              <a:rPr lang="en-GB" smtClean="0"/>
              <a:t>27/05/2023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D805B3-E746-4952-BFF2-E8B4596F4CF8}" type="slidenum">
              <a:rPr lang="en-GB" smtClean="0"/>
              <a:t>‹#›</a:t>
            </a:fld>
            <a:endParaRPr lang="en-GB"/>
          </a:p>
        </p:txBody>
      </p:sp>
    </p:spTree>
    <p:extLst>
      <p:ext uri="{BB962C8B-B14F-4D97-AF65-F5344CB8AC3E}">
        <p14:creationId xmlns:p14="http://schemas.microsoft.com/office/powerpoint/2010/main" val="2209547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1870E0-2A19-412D-A5CC-9AA2FB226B4C}" type="datetimeFigureOut">
              <a:rPr lang="en-GB" smtClean="0"/>
              <a:t>27/05/2023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D805B3-E746-4952-BFF2-E8B4596F4CF8}" type="slidenum">
              <a:rPr lang="en-GB" smtClean="0"/>
              <a:t>‹#›</a:t>
            </a:fld>
            <a:endParaRPr lang="en-GB"/>
          </a:p>
        </p:txBody>
      </p:sp>
    </p:spTree>
    <p:extLst>
      <p:ext uri="{BB962C8B-B14F-4D97-AF65-F5344CB8AC3E}">
        <p14:creationId xmlns:p14="http://schemas.microsoft.com/office/powerpoint/2010/main" val="1312566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1870E0-2A19-412D-A5CC-9AA2FB226B4C}" type="datetimeFigureOut">
              <a:rPr lang="en-GB" smtClean="0"/>
              <a:t>27/05/2023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D805B3-E746-4952-BFF2-E8B4596F4CF8}" type="slidenum">
              <a:rPr lang="en-GB" smtClean="0"/>
              <a:t>‹#›</a:t>
            </a:fld>
            <a:endParaRPr lang="en-GB"/>
          </a:p>
        </p:txBody>
      </p:sp>
    </p:spTree>
    <p:extLst>
      <p:ext uri="{BB962C8B-B14F-4D97-AF65-F5344CB8AC3E}">
        <p14:creationId xmlns:p14="http://schemas.microsoft.com/office/powerpoint/2010/main" val="1985969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41870E0-2A19-412D-A5CC-9AA2FB226B4C}" type="datetimeFigureOut">
              <a:rPr lang="en-GB" smtClean="0"/>
              <a:t>27/05/2023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BD805B3-E746-4952-BFF2-E8B4596F4CF8}" type="slidenum">
              <a:rPr lang="en-GB" smtClean="0"/>
              <a:t>‹#›</a:t>
            </a:fld>
            <a:endParaRPr lang="en-GB"/>
          </a:p>
        </p:txBody>
      </p:sp>
    </p:spTree>
    <p:extLst>
      <p:ext uri="{BB962C8B-B14F-4D97-AF65-F5344CB8AC3E}">
        <p14:creationId xmlns:p14="http://schemas.microsoft.com/office/powerpoint/2010/main" val="2213423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41870E0-2A19-412D-A5CC-9AA2FB226B4C}" type="datetimeFigureOut">
              <a:rPr lang="en-GB" smtClean="0"/>
              <a:t>27/05/2023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BD805B3-E746-4952-BFF2-E8B4596F4CF8}" type="slidenum">
              <a:rPr lang="en-GB" smtClean="0"/>
              <a:t>‹#›</a:t>
            </a:fld>
            <a:endParaRPr lang="en-GB"/>
          </a:p>
        </p:txBody>
      </p:sp>
    </p:spTree>
    <p:extLst>
      <p:ext uri="{BB962C8B-B14F-4D97-AF65-F5344CB8AC3E}">
        <p14:creationId xmlns:p14="http://schemas.microsoft.com/office/powerpoint/2010/main" val="581295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41870E0-2A19-412D-A5CC-9AA2FB226B4C}" type="datetimeFigureOut">
              <a:rPr lang="en-GB" smtClean="0"/>
              <a:t>27/05/2023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BD805B3-E746-4952-BFF2-E8B4596F4CF8}" type="slidenum">
              <a:rPr lang="en-GB" smtClean="0"/>
              <a:t>‹#›</a:t>
            </a:fld>
            <a:endParaRPr lang="en-GB"/>
          </a:p>
        </p:txBody>
      </p:sp>
    </p:spTree>
    <p:extLst>
      <p:ext uri="{BB962C8B-B14F-4D97-AF65-F5344CB8AC3E}">
        <p14:creationId xmlns:p14="http://schemas.microsoft.com/office/powerpoint/2010/main" val="2919698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870E0-2A19-412D-A5CC-9AA2FB226B4C}" type="datetimeFigureOut">
              <a:rPr lang="en-GB" smtClean="0"/>
              <a:t>27/05/2023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BD805B3-E746-4952-BFF2-E8B4596F4CF8}" type="slidenum">
              <a:rPr lang="en-GB" smtClean="0"/>
              <a:t>‹#›</a:t>
            </a:fld>
            <a:endParaRPr lang="en-GB"/>
          </a:p>
        </p:txBody>
      </p:sp>
    </p:spTree>
    <p:extLst>
      <p:ext uri="{BB962C8B-B14F-4D97-AF65-F5344CB8AC3E}">
        <p14:creationId xmlns:p14="http://schemas.microsoft.com/office/powerpoint/2010/main" val="2740076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1870E0-2A19-412D-A5CC-9AA2FB226B4C}" type="datetimeFigureOut">
              <a:rPr lang="en-GB" smtClean="0"/>
              <a:t>27/05/2023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BD805B3-E746-4952-BFF2-E8B4596F4CF8}" type="slidenum">
              <a:rPr lang="en-GB" smtClean="0"/>
              <a:t>‹#›</a:t>
            </a:fld>
            <a:endParaRPr lang="en-GB"/>
          </a:p>
        </p:txBody>
      </p:sp>
    </p:spTree>
    <p:extLst>
      <p:ext uri="{BB962C8B-B14F-4D97-AF65-F5344CB8AC3E}">
        <p14:creationId xmlns:p14="http://schemas.microsoft.com/office/powerpoint/2010/main" val="4022329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1870E0-2A19-412D-A5CC-9AA2FB226B4C}" type="datetimeFigureOut">
              <a:rPr lang="en-GB" smtClean="0"/>
              <a:t>27/05/2023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BD805B3-E746-4952-BFF2-E8B4596F4CF8}" type="slidenum">
              <a:rPr lang="en-GB" smtClean="0"/>
              <a:t>‹#›</a:t>
            </a:fld>
            <a:endParaRPr lang="en-GB"/>
          </a:p>
        </p:txBody>
      </p:sp>
    </p:spTree>
    <p:extLst>
      <p:ext uri="{BB962C8B-B14F-4D97-AF65-F5344CB8AC3E}">
        <p14:creationId xmlns:p14="http://schemas.microsoft.com/office/powerpoint/2010/main" val="630555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870E0-2A19-412D-A5CC-9AA2FB226B4C}" type="datetimeFigureOut">
              <a:rPr lang="en-GB" smtClean="0"/>
              <a:t>27/05/2023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D805B3-E746-4952-BFF2-E8B4596F4CF8}" type="slidenum">
              <a:rPr lang="en-GB" smtClean="0"/>
              <a:t>‹#›</a:t>
            </a:fld>
            <a:endParaRPr lang="en-GB"/>
          </a:p>
        </p:txBody>
      </p:sp>
    </p:spTree>
    <p:extLst>
      <p:ext uri="{BB962C8B-B14F-4D97-AF65-F5344CB8AC3E}">
        <p14:creationId xmlns:p14="http://schemas.microsoft.com/office/powerpoint/2010/main" val="1221803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37395" y="2167163"/>
            <a:ext cx="5332485" cy="2800767"/>
          </a:xfrm>
          <a:prstGeom prst="rect">
            <a:avLst/>
          </a:prstGeom>
          <a:noFill/>
        </p:spPr>
        <p:txBody>
          <a:bodyPr wrap="none" rtlCol="0" anchor="ctr">
            <a:spAutoFit/>
          </a:bodyPr>
          <a:lstStyle/>
          <a:p>
            <a:pPr algn="ctr"/>
            <a:r>
              <a:rPr lang="en-US" sz="4400" dirty="0"/>
              <a:t>Text Classification </a:t>
            </a:r>
          </a:p>
          <a:p>
            <a:pPr algn="ctr"/>
            <a:r>
              <a:rPr lang="en-US" sz="4400" dirty="0"/>
              <a:t>using</a:t>
            </a:r>
          </a:p>
          <a:p>
            <a:pPr algn="ctr"/>
            <a:r>
              <a:rPr lang="en-US" sz="4400" dirty="0"/>
              <a:t>Naive Bayes Algorithm</a:t>
            </a:r>
          </a:p>
          <a:p>
            <a:pPr algn="ctr"/>
            <a:endParaRPr lang="en-US" sz="4400" dirty="0"/>
          </a:p>
        </p:txBody>
      </p:sp>
    </p:spTree>
    <p:extLst>
      <p:ext uri="{BB962C8B-B14F-4D97-AF65-F5344CB8AC3E}">
        <p14:creationId xmlns:p14="http://schemas.microsoft.com/office/powerpoint/2010/main" val="18939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1056" y="66962"/>
            <a:ext cx="981359" cy="584775"/>
          </a:xfrm>
          <a:prstGeom prst="rect">
            <a:avLst/>
          </a:prstGeom>
          <a:noFill/>
        </p:spPr>
        <p:txBody>
          <a:bodyPr wrap="none" rtlCol="0" anchor="ctr">
            <a:spAutoFit/>
          </a:bodyPr>
          <a:lstStyle/>
          <a:p>
            <a:pPr algn="ctr"/>
            <a:r>
              <a:rPr lang="en-US" sz="3200" b="1" u="sng" dirty="0"/>
              <a:t>Aim:</a:t>
            </a:r>
            <a:endParaRPr lang="en-GB" sz="3200" b="1" u="sng" dirty="0"/>
          </a:p>
        </p:txBody>
      </p:sp>
      <p:graphicFrame>
        <p:nvGraphicFramePr>
          <p:cNvPr id="5" name="Table 4"/>
          <p:cNvGraphicFramePr>
            <a:graphicFrameLocks noGrp="1"/>
          </p:cNvGraphicFramePr>
          <p:nvPr>
            <p:extLst>
              <p:ext uri="{D42A27DB-BD31-4B8C-83A1-F6EECF244321}">
                <p14:modId xmlns:p14="http://schemas.microsoft.com/office/powerpoint/2010/main" val="694905225"/>
              </p:ext>
            </p:extLst>
          </p:nvPr>
        </p:nvGraphicFramePr>
        <p:xfrm>
          <a:off x="1392413" y="2044493"/>
          <a:ext cx="8627173" cy="4424400"/>
        </p:xfrm>
        <a:graphic>
          <a:graphicData uri="http://schemas.openxmlformats.org/drawingml/2006/table">
            <a:tbl>
              <a:tblPr firstRow="1" bandRow="1">
                <a:tableStyleId>{5C22544A-7EE6-4342-B048-85BDC9FD1C3A}</a:tableStyleId>
              </a:tblPr>
              <a:tblGrid>
                <a:gridCol w="757399">
                  <a:extLst>
                    <a:ext uri="{9D8B030D-6E8A-4147-A177-3AD203B41FA5}">
                      <a16:colId xmlns:a16="http://schemas.microsoft.com/office/drawing/2014/main" val="3154516060"/>
                    </a:ext>
                  </a:extLst>
                </a:gridCol>
                <a:gridCol w="4994050">
                  <a:extLst>
                    <a:ext uri="{9D8B030D-6E8A-4147-A177-3AD203B41FA5}">
                      <a16:colId xmlns:a16="http://schemas.microsoft.com/office/drawing/2014/main" val="779547609"/>
                    </a:ext>
                  </a:extLst>
                </a:gridCol>
                <a:gridCol w="2875724">
                  <a:extLst>
                    <a:ext uri="{9D8B030D-6E8A-4147-A177-3AD203B41FA5}">
                      <a16:colId xmlns:a16="http://schemas.microsoft.com/office/drawing/2014/main" val="2202277068"/>
                    </a:ext>
                  </a:extLst>
                </a:gridCol>
              </a:tblGrid>
              <a:tr h="491600">
                <a:tc>
                  <a:txBody>
                    <a:bodyPr/>
                    <a:lstStyle/>
                    <a:p>
                      <a:r>
                        <a:rPr lang="en-US" dirty="0"/>
                        <a:t>No</a:t>
                      </a:r>
                      <a:endParaRPr lang="en-GB" dirty="0"/>
                    </a:p>
                  </a:txBody>
                  <a:tcPr/>
                </a:tc>
                <a:tc>
                  <a:txBody>
                    <a:bodyPr/>
                    <a:lstStyle/>
                    <a:p>
                      <a:r>
                        <a:rPr lang="en-US" dirty="0"/>
                        <a:t>Sentence</a:t>
                      </a:r>
                      <a:endParaRPr lang="en-GB" dirty="0"/>
                    </a:p>
                  </a:txBody>
                  <a:tcPr/>
                </a:tc>
                <a:tc>
                  <a:txBody>
                    <a:bodyPr/>
                    <a:lstStyle/>
                    <a:p>
                      <a:r>
                        <a:rPr lang="en-US" dirty="0"/>
                        <a:t>Class</a:t>
                      </a:r>
                      <a:endParaRPr lang="en-GB" dirty="0"/>
                    </a:p>
                  </a:txBody>
                  <a:tcPr/>
                </a:tc>
                <a:extLst>
                  <a:ext uri="{0D108BD9-81ED-4DB2-BD59-A6C34878D82A}">
                    <a16:rowId xmlns:a16="http://schemas.microsoft.com/office/drawing/2014/main" val="4133224508"/>
                  </a:ext>
                </a:extLst>
              </a:tr>
              <a:tr h="491600">
                <a:tc>
                  <a:txBody>
                    <a:bodyPr/>
                    <a:lstStyle/>
                    <a:p>
                      <a:r>
                        <a:rPr lang="en-US" dirty="0"/>
                        <a:t>1</a:t>
                      </a:r>
                    </a:p>
                  </a:txBody>
                  <a:tcPr/>
                </a:tc>
                <a:tc>
                  <a:txBody>
                    <a:bodyPr/>
                    <a:lstStyle/>
                    <a:p>
                      <a:r>
                        <a:rPr lang="en-US" dirty="0"/>
                        <a:t>I am Happy</a:t>
                      </a:r>
                      <a:endParaRPr lang="en-GB" dirty="0"/>
                    </a:p>
                  </a:txBody>
                  <a:tcPr/>
                </a:tc>
                <a:tc>
                  <a:txBody>
                    <a:bodyPr/>
                    <a:lstStyle/>
                    <a:p>
                      <a:r>
                        <a:rPr lang="en-US" dirty="0"/>
                        <a:t>Positive</a:t>
                      </a:r>
                      <a:endParaRPr lang="en-GB" dirty="0"/>
                    </a:p>
                  </a:txBody>
                  <a:tcPr/>
                </a:tc>
                <a:extLst>
                  <a:ext uri="{0D108BD9-81ED-4DB2-BD59-A6C34878D82A}">
                    <a16:rowId xmlns:a16="http://schemas.microsoft.com/office/drawing/2014/main" val="4237541869"/>
                  </a:ext>
                </a:extLst>
              </a:tr>
              <a:tr h="491600">
                <a:tc>
                  <a:txBody>
                    <a:bodyPr/>
                    <a:lstStyle/>
                    <a:p>
                      <a:r>
                        <a:rPr lang="en-US" dirty="0"/>
                        <a:t>2</a:t>
                      </a:r>
                      <a:endParaRPr lang="en-GB" dirty="0"/>
                    </a:p>
                  </a:txBody>
                  <a:tcPr/>
                </a:tc>
                <a:tc>
                  <a:txBody>
                    <a:bodyPr/>
                    <a:lstStyle/>
                    <a:p>
                      <a:r>
                        <a:rPr lang="en-US" dirty="0"/>
                        <a:t>I am enjoying</a:t>
                      </a:r>
                      <a:endParaRPr lang="en-GB" dirty="0"/>
                    </a:p>
                  </a:txBody>
                  <a:tcPr/>
                </a:tc>
                <a:tc>
                  <a:txBody>
                    <a:bodyPr/>
                    <a:lstStyle/>
                    <a:p>
                      <a:r>
                        <a:rPr lang="en-US" dirty="0"/>
                        <a:t>Positive</a:t>
                      </a:r>
                      <a:endParaRPr lang="en-GB" dirty="0"/>
                    </a:p>
                  </a:txBody>
                  <a:tcPr/>
                </a:tc>
                <a:extLst>
                  <a:ext uri="{0D108BD9-81ED-4DB2-BD59-A6C34878D82A}">
                    <a16:rowId xmlns:a16="http://schemas.microsoft.com/office/drawing/2014/main" val="3390508840"/>
                  </a:ext>
                </a:extLst>
              </a:tr>
              <a:tr h="491600">
                <a:tc>
                  <a:txBody>
                    <a:bodyPr/>
                    <a:lstStyle/>
                    <a:p>
                      <a:r>
                        <a:rPr lang="en-US" dirty="0"/>
                        <a:t>3</a:t>
                      </a:r>
                      <a:endParaRPr lang="en-GB" dirty="0"/>
                    </a:p>
                  </a:txBody>
                  <a:tcPr/>
                </a:tc>
                <a:tc>
                  <a:txBody>
                    <a:bodyPr/>
                    <a:lstStyle/>
                    <a:p>
                      <a:r>
                        <a:rPr lang="en-US" dirty="0"/>
                        <a:t>This</a:t>
                      </a:r>
                      <a:r>
                        <a:rPr lang="en-US" baseline="0" dirty="0"/>
                        <a:t> is fun</a:t>
                      </a:r>
                      <a:endParaRPr lang="en-GB" dirty="0"/>
                    </a:p>
                  </a:txBody>
                  <a:tcPr/>
                </a:tc>
                <a:tc>
                  <a:txBody>
                    <a:bodyPr/>
                    <a:lstStyle/>
                    <a:p>
                      <a:r>
                        <a:rPr lang="en-US" dirty="0"/>
                        <a:t>Positive</a:t>
                      </a:r>
                      <a:endParaRPr lang="en-GB" dirty="0"/>
                    </a:p>
                  </a:txBody>
                  <a:tcPr/>
                </a:tc>
                <a:extLst>
                  <a:ext uri="{0D108BD9-81ED-4DB2-BD59-A6C34878D82A}">
                    <a16:rowId xmlns:a16="http://schemas.microsoft.com/office/drawing/2014/main" val="924198232"/>
                  </a:ext>
                </a:extLst>
              </a:tr>
              <a:tr h="491600">
                <a:tc>
                  <a:txBody>
                    <a:bodyPr/>
                    <a:lstStyle/>
                    <a:p>
                      <a:r>
                        <a:rPr lang="en-US" dirty="0"/>
                        <a:t>4</a:t>
                      </a:r>
                      <a:endParaRPr lang="en-GB" dirty="0"/>
                    </a:p>
                  </a:txBody>
                  <a:tcPr/>
                </a:tc>
                <a:tc>
                  <a:txBody>
                    <a:bodyPr/>
                    <a:lstStyle/>
                    <a:p>
                      <a:r>
                        <a:rPr lang="en-US" dirty="0"/>
                        <a:t>Its such a gloomy day</a:t>
                      </a:r>
                      <a:endParaRPr lang="en-GB" dirty="0"/>
                    </a:p>
                  </a:txBody>
                  <a:tcPr/>
                </a:tc>
                <a:tc>
                  <a:txBody>
                    <a:bodyPr/>
                    <a:lstStyle/>
                    <a:p>
                      <a:r>
                        <a:rPr lang="en-US" dirty="0"/>
                        <a:t>Negative</a:t>
                      </a:r>
                      <a:endParaRPr lang="en-GB" dirty="0"/>
                    </a:p>
                  </a:txBody>
                  <a:tcPr/>
                </a:tc>
                <a:extLst>
                  <a:ext uri="{0D108BD9-81ED-4DB2-BD59-A6C34878D82A}">
                    <a16:rowId xmlns:a16="http://schemas.microsoft.com/office/drawing/2014/main" val="161518510"/>
                  </a:ext>
                </a:extLst>
              </a:tr>
              <a:tr h="491600">
                <a:tc>
                  <a:txBody>
                    <a:bodyPr/>
                    <a:lstStyle/>
                    <a:p>
                      <a:r>
                        <a:rPr lang="en-US" dirty="0"/>
                        <a:t>5</a:t>
                      </a:r>
                      <a:endParaRPr lang="en-GB" dirty="0"/>
                    </a:p>
                  </a:txBody>
                  <a:tcPr/>
                </a:tc>
                <a:tc>
                  <a:txBody>
                    <a:bodyPr/>
                    <a:lstStyle/>
                    <a:p>
                      <a:r>
                        <a:rPr lang="en-US" dirty="0"/>
                        <a:t>I don’t like this</a:t>
                      </a:r>
                      <a:endParaRPr lang="en-GB" dirty="0"/>
                    </a:p>
                  </a:txBody>
                  <a:tcPr/>
                </a:tc>
                <a:tc>
                  <a:txBody>
                    <a:bodyPr/>
                    <a:lstStyle/>
                    <a:p>
                      <a:r>
                        <a:rPr lang="en-US" dirty="0"/>
                        <a:t>negative</a:t>
                      </a:r>
                      <a:endParaRPr lang="en-GB" dirty="0"/>
                    </a:p>
                  </a:txBody>
                  <a:tcPr/>
                </a:tc>
                <a:extLst>
                  <a:ext uri="{0D108BD9-81ED-4DB2-BD59-A6C34878D82A}">
                    <a16:rowId xmlns:a16="http://schemas.microsoft.com/office/drawing/2014/main" val="3492585202"/>
                  </a:ext>
                </a:extLst>
              </a:tr>
              <a:tr h="491600">
                <a:tc>
                  <a:txBody>
                    <a:bodyPr/>
                    <a:lstStyle/>
                    <a:p>
                      <a:r>
                        <a:rPr lang="en-US" dirty="0"/>
                        <a:t>6</a:t>
                      </a:r>
                      <a:endParaRPr lang="en-GB" dirty="0"/>
                    </a:p>
                  </a:txBody>
                  <a:tcPr/>
                </a:tc>
                <a:tc>
                  <a:txBody>
                    <a:bodyPr/>
                    <a:lstStyle/>
                    <a:p>
                      <a:r>
                        <a:rPr lang="en-US" dirty="0"/>
                        <a:t>I am excited to go to school</a:t>
                      </a:r>
                      <a:endParaRPr lang="en-GB" dirty="0"/>
                    </a:p>
                  </a:txBody>
                  <a:tcPr/>
                </a:tc>
                <a:tc>
                  <a:txBody>
                    <a:bodyPr/>
                    <a:lstStyle/>
                    <a:p>
                      <a:r>
                        <a:rPr lang="en-US" dirty="0"/>
                        <a:t>Positive</a:t>
                      </a:r>
                      <a:endParaRPr lang="en-GB" dirty="0"/>
                    </a:p>
                  </a:txBody>
                  <a:tcPr/>
                </a:tc>
                <a:extLst>
                  <a:ext uri="{0D108BD9-81ED-4DB2-BD59-A6C34878D82A}">
                    <a16:rowId xmlns:a16="http://schemas.microsoft.com/office/drawing/2014/main" val="1509595232"/>
                  </a:ext>
                </a:extLst>
              </a:tr>
              <a:tr h="491600">
                <a:tc>
                  <a:txBody>
                    <a:bodyPr/>
                    <a:lstStyle/>
                    <a:p>
                      <a:r>
                        <a:rPr lang="en-US" dirty="0"/>
                        <a:t>7</a:t>
                      </a:r>
                      <a:endParaRPr lang="en-GB" dirty="0"/>
                    </a:p>
                  </a:txBody>
                  <a:tcPr/>
                </a:tc>
                <a:tc>
                  <a:txBody>
                    <a:bodyPr/>
                    <a:lstStyle/>
                    <a:p>
                      <a:r>
                        <a:rPr lang="en-US" dirty="0"/>
                        <a:t>I don’t like</a:t>
                      </a:r>
                      <a:r>
                        <a:rPr lang="en-US" baseline="0" dirty="0"/>
                        <a:t> this product</a:t>
                      </a:r>
                      <a:endParaRPr lang="en-GB" dirty="0"/>
                    </a:p>
                  </a:txBody>
                  <a:tcPr/>
                </a:tc>
                <a:tc>
                  <a:txBody>
                    <a:bodyPr/>
                    <a:lstStyle/>
                    <a:p>
                      <a:r>
                        <a:rPr lang="en-US" dirty="0"/>
                        <a:t>Negative</a:t>
                      </a:r>
                      <a:endParaRPr lang="en-GB" dirty="0"/>
                    </a:p>
                  </a:txBody>
                  <a:tcPr/>
                </a:tc>
                <a:extLst>
                  <a:ext uri="{0D108BD9-81ED-4DB2-BD59-A6C34878D82A}">
                    <a16:rowId xmlns:a16="http://schemas.microsoft.com/office/drawing/2014/main" val="713980572"/>
                  </a:ext>
                </a:extLst>
              </a:tr>
              <a:tr h="491600">
                <a:tc>
                  <a:txBody>
                    <a:bodyPr/>
                    <a:lstStyle/>
                    <a:p>
                      <a:r>
                        <a:rPr lang="en-US" dirty="0"/>
                        <a:t>N</a:t>
                      </a:r>
                      <a:endParaRPr lang="en-GB" dirty="0"/>
                    </a:p>
                  </a:txBody>
                  <a:tcPr/>
                </a:tc>
                <a:tc>
                  <a:txBody>
                    <a:bodyPr/>
                    <a:lstStyle/>
                    <a:p>
                      <a:r>
                        <a:rPr lang="en-US" dirty="0"/>
                        <a:t>…………………….</a:t>
                      </a:r>
                      <a:endParaRPr lang="en-GB" dirty="0"/>
                    </a:p>
                  </a:txBody>
                  <a:tcPr/>
                </a:tc>
                <a:tc>
                  <a:txBody>
                    <a:bodyPr/>
                    <a:lstStyle/>
                    <a:p>
                      <a:r>
                        <a:rPr lang="en-US" dirty="0"/>
                        <a:t>…………..</a:t>
                      </a:r>
                      <a:endParaRPr lang="en-GB" dirty="0"/>
                    </a:p>
                  </a:txBody>
                  <a:tcPr/>
                </a:tc>
                <a:extLst>
                  <a:ext uri="{0D108BD9-81ED-4DB2-BD59-A6C34878D82A}">
                    <a16:rowId xmlns:a16="http://schemas.microsoft.com/office/drawing/2014/main" val="4050737337"/>
                  </a:ext>
                </a:extLst>
              </a:tr>
            </a:tbl>
          </a:graphicData>
        </a:graphic>
      </p:graphicFrame>
      <p:sp>
        <p:nvSpPr>
          <p:cNvPr id="6" name="TextBox 5"/>
          <p:cNvSpPr txBox="1"/>
          <p:nvPr/>
        </p:nvSpPr>
        <p:spPr>
          <a:xfrm>
            <a:off x="181056" y="651737"/>
            <a:ext cx="11414279" cy="1200329"/>
          </a:xfrm>
          <a:prstGeom prst="rect">
            <a:avLst/>
          </a:prstGeom>
          <a:noFill/>
        </p:spPr>
        <p:txBody>
          <a:bodyPr wrap="none" rtlCol="0">
            <a:spAutoFit/>
          </a:bodyPr>
          <a:lstStyle/>
          <a:p>
            <a:r>
              <a:rPr lang="en-US" dirty="0"/>
              <a:t>The aim of the project is to correctly classify Amazon reviews into two classes, Positive and Negative, using labelled data</a:t>
            </a:r>
          </a:p>
          <a:p>
            <a:r>
              <a:rPr lang="en-US" dirty="0"/>
              <a:t>Through a supervised learning algorithm</a:t>
            </a:r>
          </a:p>
          <a:p>
            <a:endParaRPr lang="en-US" dirty="0"/>
          </a:p>
          <a:p>
            <a:r>
              <a:rPr lang="en-US" dirty="0"/>
              <a:t>Labelled Data: example</a:t>
            </a:r>
            <a:endParaRPr lang="en-GB" dirty="0"/>
          </a:p>
        </p:txBody>
      </p:sp>
    </p:spTree>
    <p:extLst>
      <p:ext uri="{BB962C8B-B14F-4D97-AF65-F5344CB8AC3E}">
        <p14:creationId xmlns:p14="http://schemas.microsoft.com/office/powerpoint/2010/main" val="1928362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1997" y="55161"/>
            <a:ext cx="2790316" cy="584775"/>
          </a:xfrm>
          <a:prstGeom prst="rect">
            <a:avLst/>
          </a:prstGeom>
          <a:noFill/>
        </p:spPr>
        <p:txBody>
          <a:bodyPr wrap="none" rtlCol="0" anchor="ctr">
            <a:spAutoFit/>
          </a:bodyPr>
          <a:lstStyle/>
          <a:p>
            <a:pPr algn="ctr"/>
            <a:r>
              <a:rPr lang="en-US" sz="3200" b="1" u="sng" dirty="0"/>
              <a:t>Algorithm used</a:t>
            </a:r>
            <a:endParaRPr lang="en-GB" sz="3200" b="1" u="sng" dirty="0"/>
          </a:p>
        </p:txBody>
      </p:sp>
      <mc:AlternateContent xmlns:mc="http://schemas.openxmlformats.org/markup-compatibility/2006" xmlns:a14="http://schemas.microsoft.com/office/drawing/2010/main">
        <mc:Choice Requires="a14">
          <p:sp>
            <p:nvSpPr>
              <p:cNvPr id="11" name="TextBox 10"/>
              <p:cNvSpPr txBox="1"/>
              <p:nvPr/>
            </p:nvSpPr>
            <p:spPr>
              <a:xfrm>
                <a:off x="131390" y="672045"/>
                <a:ext cx="12060610" cy="6047553"/>
              </a:xfrm>
              <a:prstGeom prst="rect">
                <a:avLst/>
              </a:prstGeom>
              <a:noFill/>
            </p:spPr>
            <p:txBody>
              <a:bodyPr wrap="square" rtlCol="0">
                <a:spAutoFit/>
              </a:bodyPr>
              <a:lstStyle/>
              <a:p>
                <a:r>
                  <a:rPr lang="en-US" b="1" dirty="0"/>
                  <a:t>Naive Bayes:</a:t>
                </a:r>
              </a:p>
              <a:p>
                <a:pPr lvl="0" fontAlgn="base">
                  <a:spcBef>
                    <a:spcPct val="0"/>
                  </a:spcBef>
                  <a:spcAft>
                    <a:spcPct val="0"/>
                  </a:spcAft>
                </a:pPr>
                <a:r>
                  <a:rPr lang="en-US" altLang="en-US" dirty="0"/>
                  <a:t>In the Bayes formula is made up of four components as follow:</a:t>
                </a:r>
              </a:p>
              <a:p>
                <a:pPr marL="285750" lvl="0" indent="-285750" fontAlgn="base">
                  <a:spcBef>
                    <a:spcPct val="0"/>
                  </a:spcBef>
                  <a:spcAft>
                    <a:spcPct val="0"/>
                  </a:spcAft>
                  <a:buFont typeface="Arial" panose="020B0604020202020204" pitchFamily="34" charset="0"/>
                  <a:buChar char="•"/>
                </a:pPr>
                <a:r>
                  <a:rPr lang="en-US" altLang="en-US" dirty="0"/>
                  <a:t>P(C | X) : Posterior, which is the probability of class, C given observation X  </a:t>
                </a:r>
              </a:p>
              <a:p>
                <a:pPr indent="-285750" fontAlgn="base">
                  <a:spcBef>
                    <a:spcPct val="0"/>
                  </a:spcBef>
                  <a:spcAft>
                    <a:spcPct val="0"/>
                  </a:spcAft>
                  <a:buFont typeface="Arial" panose="020B0604020202020204" pitchFamily="34" charset="0"/>
                  <a:buChar char="•"/>
                </a:pPr>
                <a:r>
                  <a:rPr lang="en-US" altLang="en-US" dirty="0"/>
                  <a:t>P(C):        Prior, which is the prior probability (initial belief) of class C  </a:t>
                </a:r>
              </a:p>
              <a:p>
                <a:pPr indent="-285750" fontAlgn="base">
                  <a:spcBef>
                    <a:spcPct val="0"/>
                  </a:spcBef>
                  <a:spcAft>
                    <a:spcPct val="0"/>
                  </a:spcAft>
                  <a:buFont typeface="Arial" panose="020B0604020202020204" pitchFamily="34" charset="0"/>
                  <a:buChar char="•"/>
                </a:pPr>
                <a:r>
                  <a:rPr lang="en-US" altLang="en-US" dirty="0"/>
                  <a:t>P(X | C):  Likelihood, which is the probability of observation  X  given class C</a:t>
                </a:r>
              </a:p>
              <a:p>
                <a:pPr indent="-285750" fontAlgn="base">
                  <a:spcBef>
                    <a:spcPct val="0"/>
                  </a:spcBef>
                  <a:spcAft>
                    <a:spcPct val="0"/>
                  </a:spcAft>
                  <a:buFont typeface="Arial" panose="020B0604020202020204" pitchFamily="34" charset="0"/>
                  <a:buChar char="•"/>
                </a:pPr>
                <a:r>
                  <a:rPr lang="en-US" altLang="en-US" dirty="0"/>
                  <a:t>P(X):        Evidence, which is the probability of observation</a:t>
                </a:r>
              </a:p>
              <a:p>
                <a:pPr lvl="0" fontAlgn="base">
                  <a:spcBef>
                    <a:spcPct val="0"/>
                  </a:spcBef>
                  <a:spcAft>
                    <a:spcPct val="0"/>
                  </a:spcAft>
                </a:pPr>
                <a:endParaRPr lang="en-US" altLang="en-US" dirty="0"/>
              </a:p>
              <a:p>
                <a:pPr lvl="0" fontAlgn="base">
                  <a:spcBef>
                    <a:spcPct val="0"/>
                  </a:spcBef>
                  <a:spcAft>
                    <a:spcPct val="0"/>
                  </a:spcAft>
                </a:pPr>
                <a:r>
                  <a:rPr lang="en-US" altLang="en-US" dirty="0"/>
                  <a:t>In other words, it can be written as follows</a:t>
                </a:r>
              </a:p>
              <a:p>
                <a:pPr lvl="0" fontAlgn="base">
                  <a:spcBef>
                    <a:spcPct val="0"/>
                  </a:spcBef>
                  <a:spcAft>
                    <a:spcPct val="0"/>
                  </a:spcAft>
                </a:pPr>
                <a:endParaRPr lang="en-US" b="0" i="1" dirty="0">
                  <a:latin typeface="Cambria Math" panose="02040503050406030204" pitchFamily="18" charset="0"/>
                </a:endParaRPr>
              </a:p>
              <a:p>
                <a:pPr lvl="0" algn="ctr" fontAlgn="base">
                  <a:spcBef>
                    <a:spcPct val="0"/>
                  </a:spcBef>
                  <a:spcAft>
                    <a:spcPct val="0"/>
                  </a:spcAft>
                </a:pPr>
                <a:r>
                  <a:rPr lang="en-US" sz="3200" b="0" dirty="0"/>
                  <a:t>    </a:t>
                </a:r>
                <a14:m>
                  <m:oMath xmlns:m="http://schemas.openxmlformats.org/officeDocument/2006/math">
                    <m:r>
                      <a:rPr lang="en-US" sz="3200" b="0" i="1" dirty="0" smtClean="0">
                        <a:latin typeface="Cambria Math" panose="02040503050406030204" pitchFamily="18" charset="0"/>
                      </a:rPr>
                      <m:t>𝑃</m:t>
                    </m:r>
                    <m:d>
                      <m:dPr>
                        <m:ctrlPr>
                          <a:rPr lang="en-US" sz="3200" i="1" dirty="0">
                            <a:latin typeface="Cambria Math" panose="02040503050406030204" pitchFamily="18" charset="0"/>
                          </a:rPr>
                        </m:ctrlPr>
                      </m:dPr>
                      <m:e>
                        <m:d>
                          <m:dPr>
                            <m:begChr m:val=""/>
                            <m:endChr m:val="|"/>
                            <m:ctrlPr>
                              <a:rPr lang="en-US" sz="3200" i="1" dirty="0">
                                <a:latin typeface="Cambria Math" panose="02040503050406030204" pitchFamily="18" charset="0"/>
                              </a:rPr>
                            </m:ctrlPr>
                          </m:dPr>
                          <m:e>
                            <m:r>
                              <a:rPr lang="en-US" sz="3200" i="1" dirty="0">
                                <a:latin typeface="Cambria Math" panose="02040503050406030204" pitchFamily="18" charset="0"/>
                              </a:rPr>
                              <m:t>𝐶</m:t>
                            </m:r>
                            <m:r>
                              <a:rPr lang="en-US" sz="3200" b="0" i="1" dirty="0" smtClean="0">
                                <a:latin typeface="Cambria Math" panose="02040503050406030204" pitchFamily="18" charset="0"/>
                              </a:rPr>
                              <m:t> </m:t>
                            </m:r>
                          </m:e>
                        </m:d>
                        <m:r>
                          <a:rPr lang="en-US" sz="3200" b="0" i="1" dirty="0" smtClean="0">
                            <a:latin typeface="Cambria Math" panose="02040503050406030204" pitchFamily="18" charset="0"/>
                          </a:rPr>
                          <m:t> </m:t>
                        </m:r>
                        <m:r>
                          <a:rPr lang="en-US" sz="3200" b="0" i="1" dirty="0" smtClean="0">
                            <a:latin typeface="Cambria Math" panose="02040503050406030204" pitchFamily="18" charset="0"/>
                          </a:rPr>
                          <m:t>𝑋</m:t>
                        </m:r>
                      </m:e>
                    </m:d>
                    <m:r>
                      <a:rPr lang="en-US" sz="3200" i="0" dirty="0">
                        <a:latin typeface="Cambria Math" panose="02040503050406030204" pitchFamily="18" charset="0"/>
                      </a:rPr>
                      <m:t>=</m:t>
                    </m:r>
                    <m:f>
                      <m:fPr>
                        <m:ctrlPr>
                          <a:rPr lang="en-US" sz="3200" i="1" dirty="0">
                            <a:latin typeface="Cambria Math" panose="02040503050406030204" pitchFamily="18" charset="0"/>
                          </a:rPr>
                        </m:ctrlPr>
                      </m:fPr>
                      <m:num>
                        <m:r>
                          <a:rPr lang="en-US" sz="3200" b="0" i="1" dirty="0" smtClean="0">
                            <a:latin typeface="Cambria Math" panose="02040503050406030204" pitchFamily="18" charset="0"/>
                          </a:rPr>
                          <m:t>𝑃</m:t>
                        </m:r>
                        <m:d>
                          <m:dPr>
                            <m:endChr m:val="|"/>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𝑋</m:t>
                            </m:r>
                            <m:r>
                              <a:rPr lang="en-US" sz="3200" b="0" i="1" dirty="0" smtClean="0">
                                <a:latin typeface="Cambria Math" panose="02040503050406030204" pitchFamily="18" charset="0"/>
                              </a:rPr>
                              <m:t> </m:t>
                            </m:r>
                          </m:e>
                        </m:d>
                        <m:r>
                          <a:rPr lang="en-US" sz="3200" b="0" i="1" dirty="0" smtClean="0">
                            <a:latin typeface="Cambria Math" panose="02040503050406030204" pitchFamily="18" charset="0"/>
                          </a:rPr>
                          <m:t> </m:t>
                        </m:r>
                        <m:r>
                          <a:rPr lang="en-US" sz="3200" b="0" i="1" dirty="0" smtClean="0">
                            <a:latin typeface="Cambria Math" panose="02040503050406030204" pitchFamily="18" charset="0"/>
                          </a:rPr>
                          <m:t>𝐶</m:t>
                        </m:r>
                        <m:r>
                          <a:rPr lang="en-US" sz="3200" b="0" i="1" dirty="0" smtClean="0">
                            <a:latin typeface="Cambria Math" panose="02040503050406030204" pitchFamily="18" charset="0"/>
                          </a:rPr>
                          <m:t>) </m:t>
                        </m:r>
                        <m:r>
                          <a:rPr lang="en-US" sz="3200" b="0" i="1" dirty="0" smtClean="0">
                            <a:latin typeface="Cambria Math" panose="02040503050406030204" pitchFamily="18" charset="0"/>
                          </a:rPr>
                          <m:t>𝑃</m:t>
                        </m:r>
                        <m:d>
                          <m:dPr>
                            <m:ctrlPr>
                              <a:rPr lang="en-US" sz="3200" i="1" dirty="0">
                                <a:latin typeface="Cambria Math" panose="02040503050406030204" pitchFamily="18" charset="0"/>
                              </a:rPr>
                            </m:ctrlPr>
                          </m:dPr>
                          <m:e>
                            <m:r>
                              <a:rPr lang="en-US" sz="3200" i="1" dirty="0">
                                <a:latin typeface="Cambria Math" panose="02040503050406030204" pitchFamily="18" charset="0"/>
                              </a:rPr>
                              <m:t>𝐶</m:t>
                            </m:r>
                          </m:e>
                        </m:d>
                      </m:num>
                      <m:den>
                        <m:r>
                          <a:rPr lang="en-US" sz="3200" b="0" i="1" dirty="0" smtClean="0">
                            <a:latin typeface="Cambria Math" panose="02040503050406030204" pitchFamily="18" charset="0"/>
                          </a:rPr>
                          <m:t>𝑃</m:t>
                        </m:r>
                        <m:d>
                          <m:dPr>
                            <m:ctrlPr>
                              <a:rPr lang="en-US" sz="3200" i="1" dirty="0">
                                <a:latin typeface="Cambria Math" panose="02040503050406030204" pitchFamily="18" charset="0"/>
                              </a:rPr>
                            </m:ctrlPr>
                          </m:dPr>
                          <m:e>
                            <m:r>
                              <a:rPr lang="en-US" sz="3200" b="0" i="1" dirty="0" smtClean="0">
                                <a:latin typeface="Cambria Math" panose="02040503050406030204" pitchFamily="18" charset="0"/>
                              </a:rPr>
                              <m:t>𝑋</m:t>
                            </m:r>
                          </m:e>
                        </m:d>
                      </m:den>
                    </m:f>
                    <m:r>
                      <a:rPr lang="en-US" sz="3200" b="0" i="0" dirty="0" smtClean="0">
                        <a:latin typeface="Cambria Math" panose="02040503050406030204" pitchFamily="18" charset="0"/>
                      </a:rPr>
                      <m:t>  </m:t>
                    </m:r>
                  </m:oMath>
                </a14:m>
                <a:r>
                  <a:rPr lang="en-US" dirty="0"/>
                  <a:t>              i.e.</a:t>
                </a:r>
                <a:r>
                  <a:rPr lang="en-US" sz="3200" dirty="0"/>
                  <a:t>        </a:t>
                </a:r>
                <a14:m>
                  <m:oMath xmlns:m="http://schemas.openxmlformats.org/officeDocument/2006/math">
                    <m:r>
                      <a:rPr lang="en-US" sz="3200" b="0" i="1" smtClean="0">
                        <a:latin typeface="Cambria Math" panose="02040503050406030204" pitchFamily="18" charset="0"/>
                      </a:rPr>
                      <m:t>𝑃𝑜𝑠𝑡𝑒𝑟𝑖𝑜𝑟</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𝐿𝑖𝑘𝑒𝑙𝑖h𝑜𝑜𝑑</m:t>
                        </m:r>
                        <m:r>
                          <a:rPr lang="en-US" sz="3200" b="0" i="1" smtClean="0">
                            <a:latin typeface="Cambria Math" panose="02040503050406030204" pitchFamily="18" charset="0"/>
                          </a:rPr>
                          <m:t> ∗</m:t>
                        </m:r>
                        <m:r>
                          <a:rPr lang="en-US" sz="3200" b="0" i="1" smtClean="0">
                            <a:latin typeface="Cambria Math" panose="02040503050406030204" pitchFamily="18" charset="0"/>
                          </a:rPr>
                          <m:t>𝑃𝑟𝑖𝑜𝑟</m:t>
                        </m:r>
                      </m:num>
                      <m:den>
                        <m:r>
                          <a:rPr lang="en-US" sz="3200" b="0" i="1" smtClean="0">
                            <a:latin typeface="Cambria Math" panose="02040503050406030204" pitchFamily="18" charset="0"/>
                          </a:rPr>
                          <m:t>𝐸𝑣𝑖𝑑𝑒𝑛𝑐𝑒</m:t>
                        </m:r>
                      </m:den>
                    </m:f>
                  </m:oMath>
                </a14:m>
                <a:endParaRPr lang="en-US" sz="3200" b="0" dirty="0"/>
              </a:p>
              <a:p>
                <a:endParaRPr lang="en-US" sz="3200" b="0" dirty="0"/>
              </a:p>
              <a:p>
                <a:r>
                  <a:rPr lang="en-US" b="0" u="sng" dirty="0"/>
                  <a:t>For example: X = “I am Happy”, C = “Positive”:</a:t>
                </a:r>
              </a:p>
              <a:p>
                <a:endParaRPr lang="en-US" i="1"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i="1" dirty="0">
                          <a:latin typeface="Cambria Math" panose="02040503050406030204" pitchFamily="18" charset="0"/>
                        </a:rPr>
                        <m:t>𝑃</m:t>
                      </m:r>
                      <m:d>
                        <m:dPr>
                          <m:ctrlPr>
                            <a:rPr lang="en-US" i="1" dirty="0">
                              <a:latin typeface="Cambria Math" panose="02040503050406030204" pitchFamily="18" charset="0"/>
                            </a:rPr>
                          </m:ctrlPr>
                        </m:dPr>
                        <m:e>
                          <m:d>
                            <m:dPr>
                              <m:begChr m:val=""/>
                              <m:endChr m:val="|"/>
                              <m:ctrlPr>
                                <a:rPr lang="en-US" i="1" dirty="0">
                                  <a:latin typeface="Cambria Math" panose="02040503050406030204" pitchFamily="18" charset="0"/>
                                </a:rPr>
                              </m:ctrlPr>
                            </m:dPr>
                            <m:e>
                              <m:r>
                                <a:rPr lang="en-US" b="0" i="1" dirty="0" smtClean="0">
                                  <a:latin typeface="Cambria Math" panose="02040503050406030204" pitchFamily="18" charset="0"/>
                                </a:rPr>
                                <m:t>"</m:t>
                              </m:r>
                              <m:r>
                                <a:rPr lang="en-US" b="0" i="1" dirty="0" smtClean="0">
                                  <a:latin typeface="Cambria Math" panose="02040503050406030204" pitchFamily="18" charset="0"/>
                                </a:rPr>
                                <m:t>𝑝𝑜𝑠𝑖𝑡𝑖𝑣𝑒</m:t>
                              </m:r>
                              <m:r>
                                <a:rPr lang="en-US" b="0" i="1" dirty="0" smtClean="0">
                                  <a:latin typeface="Cambria Math" panose="02040503050406030204" pitchFamily="18" charset="0"/>
                                </a:rPr>
                                <m:t>" </m:t>
                              </m:r>
                            </m:e>
                          </m:d>
                          <m:r>
                            <a:rPr lang="en-US" i="1" dirty="0">
                              <a:latin typeface="Cambria Math" panose="02040503050406030204" pitchFamily="18" charset="0"/>
                            </a:rPr>
                            <m:t> </m:t>
                          </m:r>
                          <m:r>
                            <a:rPr lang="en-US" b="0" i="1" dirty="0" smtClean="0">
                              <a:latin typeface="Cambria Math" panose="02040503050406030204" pitchFamily="18" charset="0"/>
                            </a:rPr>
                            <m:t>"</m:t>
                          </m:r>
                          <m:r>
                            <a:rPr lang="en-US" b="0" i="1" dirty="0" smtClean="0">
                              <a:latin typeface="Cambria Math" panose="02040503050406030204" pitchFamily="18" charset="0"/>
                            </a:rPr>
                            <m:t>𝐼</m:t>
                          </m:r>
                          <m:r>
                            <a:rPr lang="en-US" b="0" i="1" dirty="0" smtClean="0">
                              <a:latin typeface="Cambria Math" panose="02040503050406030204" pitchFamily="18" charset="0"/>
                            </a:rPr>
                            <m:t> </m:t>
                          </m:r>
                          <m:r>
                            <a:rPr lang="en-US" b="0" i="1" dirty="0" smtClean="0">
                              <a:latin typeface="Cambria Math" panose="02040503050406030204" pitchFamily="18" charset="0"/>
                            </a:rPr>
                            <m:t>𝑎𝑚</m:t>
                          </m:r>
                          <m:r>
                            <a:rPr lang="en-US" b="0" i="1" dirty="0" smtClean="0">
                              <a:latin typeface="Cambria Math" panose="02040503050406030204" pitchFamily="18" charset="0"/>
                            </a:rPr>
                            <m:t> </m:t>
                          </m:r>
                          <m:r>
                            <a:rPr lang="en-US" b="0" i="1" dirty="0" smtClean="0">
                              <a:latin typeface="Cambria Math" panose="02040503050406030204" pitchFamily="18" charset="0"/>
                            </a:rPr>
                            <m:t>𝐻𝑎𝑝𝑝𝑦</m:t>
                          </m:r>
                          <m:r>
                            <a:rPr lang="en-US" b="0" i="1" dirty="0" smtClean="0">
                              <a:latin typeface="Cambria Math" panose="02040503050406030204" pitchFamily="18" charset="0"/>
                            </a:rPr>
                            <m:t>"</m:t>
                          </m:r>
                        </m:e>
                      </m:d>
                      <m:r>
                        <a:rPr lang="en-US"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𝑃</m:t>
                          </m:r>
                          <m:d>
                            <m:dPr>
                              <m:endChr m:val="|"/>
                              <m:ctrlPr>
                                <a:rPr lang="en-US" i="1" dirty="0">
                                  <a:latin typeface="Cambria Math" panose="02040503050406030204" pitchFamily="18" charset="0"/>
                                </a:rPr>
                              </m:ctrlPr>
                            </m:dPr>
                            <m:e>
                              <m:r>
                                <a:rPr lang="en-US" b="0" i="1" dirty="0" smtClean="0">
                                  <a:latin typeface="Cambria Math" panose="02040503050406030204" pitchFamily="18" charset="0"/>
                                </a:rPr>
                                <m:t>"</m:t>
                              </m:r>
                              <m:r>
                                <a:rPr lang="en-US" b="0" i="1" dirty="0" smtClean="0">
                                  <a:latin typeface="Cambria Math" panose="02040503050406030204" pitchFamily="18" charset="0"/>
                                </a:rPr>
                                <m:t>𝐼</m:t>
                              </m:r>
                              <m:r>
                                <a:rPr lang="en-US" b="0" i="1" dirty="0" smtClean="0">
                                  <a:latin typeface="Cambria Math" panose="02040503050406030204" pitchFamily="18" charset="0"/>
                                </a:rPr>
                                <m:t> </m:t>
                              </m:r>
                              <m:r>
                                <a:rPr lang="en-US" b="0" i="1" dirty="0" smtClean="0">
                                  <a:latin typeface="Cambria Math" panose="02040503050406030204" pitchFamily="18" charset="0"/>
                                </a:rPr>
                                <m:t>𝑎𝑚</m:t>
                              </m:r>
                              <m:r>
                                <a:rPr lang="en-US" b="0" i="1" dirty="0" smtClean="0">
                                  <a:latin typeface="Cambria Math" panose="02040503050406030204" pitchFamily="18" charset="0"/>
                                </a:rPr>
                                <m:t> </m:t>
                              </m:r>
                              <m:r>
                                <a:rPr lang="en-US" b="0" i="1" dirty="0" smtClean="0">
                                  <a:latin typeface="Cambria Math" panose="02040503050406030204" pitchFamily="18" charset="0"/>
                                </a:rPr>
                                <m:t>𝐻𝑎𝑝𝑝𝑦</m:t>
                              </m:r>
                              <m:r>
                                <a:rPr lang="en-US" b="0" i="1" dirty="0" smtClean="0">
                                  <a:latin typeface="Cambria Math" panose="02040503050406030204" pitchFamily="18" charset="0"/>
                                </a:rPr>
                                <m:t>" </m:t>
                              </m:r>
                            </m:e>
                          </m:d>
                          <m:r>
                            <a:rPr lang="en-US" i="1" dirty="0">
                              <a:latin typeface="Cambria Math" panose="02040503050406030204" pitchFamily="18" charset="0"/>
                            </a:rPr>
                            <m:t> </m:t>
                          </m:r>
                          <m:r>
                            <a:rPr lang="en-US" b="0" i="1" dirty="0" smtClean="0">
                              <a:latin typeface="Cambria Math" panose="02040503050406030204" pitchFamily="18" charset="0"/>
                            </a:rPr>
                            <m:t>"</m:t>
                          </m:r>
                          <m:r>
                            <a:rPr lang="en-US" b="0" i="1" dirty="0" smtClean="0">
                              <a:latin typeface="Cambria Math" panose="02040503050406030204" pitchFamily="18" charset="0"/>
                            </a:rPr>
                            <m:t>𝑝𝑜𝑠𝑖𝑡𝑖𝑣𝑒</m:t>
                          </m:r>
                          <m:r>
                            <a:rPr lang="en-US" b="0" i="1" dirty="0" smtClean="0">
                              <a:latin typeface="Cambria Math" panose="02040503050406030204" pitchFamily="18" charset="0"/>
                            </a:rPr>
                            <m:t>") ∗ </m:t>
                          </m:r>
                          <m:r>
                            <a:rPr lang="en-US" i="1" dirty="0">
                              <a:latin typeface="Cambria Math" panose="02040503050406030204" pitchFamily="18" charset="0"/>
                            </a:rPr>
                            <m:t>𝑃</m:t>
                          </m:r>
                          <m:d>
                            <m:dPr>
                              <m:ctrlPr>
                                <a:rPr lang="en-US" i="1" dirty="0">
                                  <a:latin typeface="Cambria Math" panose="02040503050406030204" pitchFamily="18" charset="0"/>
                                </a:rPr>
                              </m:ctrlPr>
                            </m:dPr>
                            <m:e>
                              <m:r>
                                <a:rPr lang="en-US" b="0" i="1" dirty="0" smtClean="0">
                                  <a:latin typeface="Cambria Math" panose="02040503050406030204" pitchFamily="18" charset="0"/>
                                </a:rPr>
                                <m:t>"</m:t>
                              </m:r>
                              <m:r>
                                <a:rPr lang="en-US" b="0" i="1" dirty="0" smtClean="0">
                                  <a:latin typeface="Cambria Math" panose="02040503050406030204" pitchFamily="18" charset="0"/>
                                </a:rPr>
                                <m:t>𝑝𝑜𝑠𝑖𝑡𝑖𝑣𝑒</m:t>
                              </m:r>
                              <m:r>
                                <a:rPr lang="en-US" b="0" i="1" dirty="0" smtClean="0">
                                  <a:latin typeface="Cambria Math" panose="02040503050406030204" pitchFamily="18" charset="0"/>
                                </a:rPr>
                                <m:t>"</m:t>
                              </m:r>
                            </m:e>
                          </m:d>
                        </m:num>
                        <m:den>
                          <m:r>
                            <a:rPr lang="en-US" i="1" dirty="0">
                              <a:latin typeface="Cambria Math" panose="02040503050406030204" pitchFamily="18" charset="0"/>
                            </a:rPr>
                            <m:t>𝑃</m:t>
                          </m:r>
                          <m:d>
                            <m:dPr>
                              <m:ctrlPr>
                                <a:rPr lang="en-US" i="1" dirty="0">
                                  <a:latin typeface="Cambria Math" panose="02040503050406030204" pitchFamily="18" charset="0"/>
                                </a:rPr>
                              </m:ctrlPr>
                            </m:dPr>
                            <m:e>
                              <m:r>
                                <a:rPr lang="en-US" b="0" i="1" dirty="0" smtClean="0">
                                  <a:latin typeface="Cambria Math" panose="02040503050406030204" pitchFamily="18" charset="0"/>
                                </a:rPr>
                                <m:t>"</m:t>
                              </m:r>
                              <m:r>
                                <a:rPr lang="en-US" b="0" i="1" dirty="0" smtClean="0">
                                  <a:latin typeface="Cambria Math" panose="02040503050406030204" pitchFamily="18" charset="0"/>
                                </a:rPr>
                                <m:t>𝐼</m:t>
                              </m:r>
                              <m:r>
                                <a:rPr lang="en-US" b="0" i="1" dirty="0" smtClean="0">
                                  <a:latin typeface="Cambria Math" panose="02040503050406030204" pitchFamily="18" charset="0"/>
                                </a:rPr>
                                <m:t> </m:t>
                              </m:r>
                              <m:r>
                                <a:rPr lang="en-US" b="0" i="1" dirty="0" smtClean="0">
                                  <a:latin typeface="Cambria Math" panose="02040503050406030204" pitchFamily="18" charset="0"/>
                                </a:rPr>
                                <m:t>𝑎𝑚</m:t>
                              </m:r>
                              <m:r>
                                <a:rPr lang="en-US" b="0" i="1" dirty="0" smtClean="0">
                                  <a:latin typeface="Cambria Math" panose="02040503050406030204" pitchFamily="18" charset="0"/>
                                </a:rPr>
                                <m:t> </m:t>
                              </m:r>
                              <m:r>
                                <a:rPr lang="en-US" b="0" i="1" dirty="0" smtClean="0">
                                  <a:latin typeface="Cambria Math" panose="02040503050406030204" pitchFamily="18" charset="0"/>
                                </a:rPr>
                                <m:t>𝐻𝑎𝑝𝑝𝑦</m:t>
                              </m:r>
                              <m:r>
                                <a:rPr lang="en-US" b="0" i="1" dirty="0" smtClean="0">
                                  <a:latin typeface="Cambria Math" panose="02040503050406030204" pitchFamily="18" charset="0"/>
                                </a:rPr>
                                <m:t>"</m:t>
                              </m:r>
                            </m:e>
                          </m:d>
                        </m:den>
                      </m:f>
                    </m:oMath>
                  </m:oMathPara>
                </a14:m>
                <a:endParaRPr lang="en-US" b="0" dirty="0"/>
              </a:p>
              <a:p>
                <a:r>
                  <a:rPr lang="en-US" sz="3200" dirty="0"/>
                  <a:t> </a:t>
                </a:r>
              </a:p>
              <a:p>
                <a:pPr algn="ctr"/>
                <a:endParaRPr lang="en-US" dirty="0"/>
              </a:p>
              <a:p>
                <a:pPr algn="ctr"/>
                <a:r>
                  <a:rPr lang="en-US" dirty="0"/>
                  <a:t>where, </a:t>
                </a:r>
                <a14:m>
                  <m:oMath xmlns:m="http://schemas.openxmlformats.org/officeDocument/2006/math">
                    <m:r>
                      <a:rPr lang="en-US" i="1" dirty="0" smtClean="0">
                        <a:latin typeface="Cambria Math" panose="02040503050406030204" pitchFamily="18" charset="0"/>
                      </a:rPr>
                      <m:t>𝑃</m:t>
                    </m:r>
                    <m:d>
                      <m:dPr>
                        <m:endChr m:val="|"/>
                        <m:ctrlPr>
                          <a:rPr lang="en-US" i="1" dirty="0">
                            <a:latin typeface="Cambria Math" panose="02040503050406030204" pitchFamily="18" charset="0"/>
                          </a:rPr>
                        </m:ctrlPr>
                      </m:dPr>
                      <m:e>
                        <m:r>
                          <a:rPr lang="en-US" b="0" i="1" dirty="0" smtClean="0">
                            <a:latin typeface="Cambria Math" panose="02040503050406030204" pitchFamily="18" charset="0"/>
                          </a:rPr>
                          <m:t>"</m:t>
                        </m:r>
                        <m:r>
                          <a:rPr lang="en-US" b="0" i="1" dirty="0" smtClean="0">
                            <a:latin typeface="Cambria Math" panose="02040503050406030204" pitchFamily="18" charset="0"/>
                          </a:rPr>
                          <m:t>𝐼</m:t>
                        </m:r>
                        <m:r>
                          <a:rPr lang="en-US" b="0" i="1" dirty="0" smtClean="0">
                            <a:latin typeface="Cambria Math" panose="02040503050406030204" pitchFamily="18" charset="0"/>
                          </a:rPr>
                          <m:t> </m:t>
                        </m:r>
                        <m:r>
                          <a:rPr lang="en-US" b="0" i="1" dirty="0" smtClean="0">
                            <a:latin typeface="Cambria Math" panose="02040503050406030204" pitchFamily="18" charset="0"/>
                          </a:rPr>
                          <m:t>𝑎𝑚</m:t>
                        </m:r>
                        <m:r>
                          <a:rPr lang="en-US" b="0" i="1" dirty="0" smtClean="0">
                            <a:latin typeface="Cambria Math" panose="02040503050406030204" pitchFamily="18" charset="0"/>
                          </a:rPr>
                          <m:t> </m:t>
                        </m:r>
                        <m:r>
                          <a:rPr lang="en-US" b="0" i="1" dirty="0" smtClean="0">
                            <a:latin typeface="Cambria Math" panose="02040503050406030204" pitchFamily="18" charset="0"/>
                          </a:rPr>
                          <m:t>𝐻𝑎𝑝𝑝𝑦</m:t>
                        </m:r>
                        <m:r>
                          <a:rPr lang="en-US" b="0" i="1" dirty="0" smtClean="0">
                            <a:latin typeface="Cambria Math" panose="02040503050406030204" pitchFamily="18" charset="0"/>
                          </a:rPr>
                          <m:t>" </m:t>
                        </m:r>
                      </m:e>
                    </m:d>
                    <m:r>
                      <a:rPr lang="en-US" i="1" dirty="0">
                        <a:latin typeface="Cambria Math" panose="02040503050406030204" pitchFamily="18" charset="0"/>
                      </a:rPr>
                      <m:t> </m:t>
                    </m:r>
                    <m:r>
                      <a:rPr lang="en-US" b="0" i="1" dirty="0" smtClean="0">
                        <a:latin typeface="Cambria Math" panose="02040503050406030204" pitchFamily="18" charset="0"/>
                      </a:rPr>
                      <m:t>"</m:t>
                    </m:r>
                    <m:r>
                      <a:rPr lang="en-US" b="0" i="1" dirty="0" smtClean="0">
                        <a:latin typeface="Cambria Math" panose="02040503050406030204" pitchFamily="18" charset="0"/>
                      </a:rPr>
                      <m:t>𝑝𝑜𝑠𝑖𝑡𝑖𝑣𝑒</m:t>
                    </m:r>
                    <m:r>
                      <a:rPr lang="en-US" b="0" i="1" dirty="0" smtClean="0">
                        <a:latin typeface="Cambria Math" panose="02040503050406030204" pitchFamily="18" charset="0"/>
                      </a:rPr>
                      <m:t>") </m:t>
                    </m:r>
                  </m:oMath>
                </a14:m>
                <a:r>
                  <a:rPr lang="en-GB" i="1" dirty="0"/>
                  <a:t> =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nor/>
                          </m:rPr>
                          <a:rPr lang="en-US" b="0" i="1" smtClean="0">
                            <a:latin typeface="Cambria Math" panose="02040503050406030204" pitchFamily="18" charset="0"/>
                          </a:rPr>
                          <m:t>"</m:t>
                        </m:r>
                        <m:r>
                          <m:rPr>
                            <m:nor/>
                          </m:rPr>
                          <a:rPr lang="en-US" b="0" i="1" smtClean="0">
                            <a:latin typeface="Cambria Math" panose="02040503050406030204" pitchFamily="18" charset="0"/>
                          </a:rPr>
                          <m:t>I</m:t>
                        </m:r>
                        <m:r>
                          <m:rPr>
                            <m:nor/>
                          </m:rPr>
                          <a:rPr lang="en-US" b="0" i="1" smtClean="0">
                            <a:latin typeface="Cambria Math" panose="02040503050406030204" pitchFamily="18" charset="0"/>
                          </a:rPr>
                          <m:t>" | </m:t>
                        </m:r>
                        <m:r>
                          <a:rPr lang="en-US" b="0" i="1" smtClean="0">
                            <a:latin typeface="Cambria Math" panose="02040503050406030204" pitchFamily="18" charset="0"/>
                          </a:rPr>
                          <m:t>𝑝𝑜𝑠𝑖𝑡𝑖𝑣𝑒</m:t>
                        </m:r>
                        <m:r>
                          <m:rPr>
                            <m:nor/>
                          </m:rPr>
                          <a:rPr lang="en-US" b="0" i="1" smtClean="0">
                            <a:latin typeface="Cambria Math" panose="02040503050406030204" pitchFamily="18" charset="0"/>
                          </a:rPr>
                          <m:t>)  ∗  </m:t>
                        </m:r>
                        <m:r>
                          <m:rPr>
                            <m:nor/>
                          </m:rPr>
                          <a:rPr lang="en-US" b="0" i="1" smtClean="0">
                            <a:latin typeface="Cambria Math" panose="02040503050406030204" pitchFamily="18" charset="0"/>
                          </a:rPr>
                          <m:t>P</m:t>
                        </m:r>
                        <m:r>
                          <m:rPr>
                            <m:nor/>
                          </m:rPr>
                          <a:rPr lang="en-US" b="0" i="1" smtClean="0">
                            <a:latin typeface="Cambria Math" panose="02040503050406030204" pitchFamily="18" charset="0"/>
                          </a:rPr>
                          <m:t>("</m:t>
                        </m:r>
                        <m:r>
                          <m:rPr>
                            <m:nor/>
                          </m:rPr>
                          <a:rPr lang="en-US" b="0" i="1" smtClean="0">
                            <a:latin typeface="Cambria Math" panose="02040503050406030204" pitchFamily="18" charset="0"/>
                          </a:rPr>
                          <m:t>am</m:t>
                        </m:r>
                        <m:r>
                          <m:rPr>
                            <m:nor/>
                          </m:rPr>
                          <a:rPr lang="en-US" b="0" i="1" smtClean="0">
                            <a:latin typeface="Cambria Math" panose="02040503050406030204" pitchFamily="18" charset="0"/>
                          </a:rPr>
                          <m:t>" | </m:t>
                        </m:r>
                        <m:r>
                          <m:rPr>
                            <m:nor/>
                          </m:rPr>
                          <a:rPr lang="en-US" b="0" i="1" smtClean="0">
                            <a:latin typeface="Cambria Math" panose="02040503050406030204" pitchFamily="18" charset="0"/>
                          </a:rPr>
                          <m:t>positive</m:t>
                        </m:r>
                      </m:e>
                    </m:d>
                    <m:r>
                      <a:rPr lang="en-US" b="0" i="1" smtClean="0">
                        <a:latin typeface="Cambria Math" panose="02040503050406030204" pitchFamily="18" charset="0"/>
                      </a:rPr>
                      <m:t>  ∗ </m:t>
                    </m:r>
                  </m:oMath>
                </a14:m>
                <a:r>
                  <a:rPr lang="en-US" b="0" i="1" dirty="0"/>
                  <a:t>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m:rPr>
                        <m:nor/>
                      </m:rPr>
                      <a:rPr lang="en-US" b="0" i="1" smtClean="0">
                        <a:latin typeface="Cambria Math" panose="02040503050406030204" pitchFamily="18" charset="0"/>
                      </a:rPr>
                      <m:t>"</m:t>
                    </m:r>
                    <m:r>
                      <m:rPr>
                        <m:nor/>
                      </m:rPr>
                      <a:rPr lang="en-US" b="0" i="1" smtClean="0">
                        <a:latin typeface="Cambria Math" panose="02040503050406030204" pitchFamily="18" charset="0"/>
                      </a:rPr>
                      <m:t>Happy</m:t>
                    </m:r>
                    <m:r>
                      <m:rPr>
                        <m:nor/>
                      </m:rPr>
                      <a:rPr lang="en-US" b="0" i="1" smtClean="0">
                        <a:latin typeface="Cambria Math" panose="02040503050406030204" pitchFamily="18" charset="0"/>
                      </a:rPr>
                      <m:t>" | </m:t>
                    </m:r>
                    <m:r>
                      <a:rPr lang="en-US" b="0" i="1" smtClean="0">
                        <a:latin typeface="Cambria Math" panose="02040503050406030204" pitchFamily="18" charset="0"/>
                      </a:rPr>
                      <m:t>"</m:t>
                    </m:r>
                    <m:r>
                      <a:rPr lang="en-US" b="0" i="1" smtClean="0">
                        <a:latin typeface="Cambria Math" panose="02040503050406030204" pitchFamily="18" charset="0"/>
                      </a:rPr>
                      <m:t>𝑝𝑜𝑠𝑖𝑡𝑖𝑣𝑒</m:t>
                    </m:r>
                    <m:r>
                      <a:rPr lang="en-US" b="0" i="1" smtClean="0">
                        <a:latin typeface="Cambria Math" panose="02040503050406030204" pitchFamily="18" charset="0"/>
                      </a:rPr>
                      <m:t>")</m:t>
                    </m:r>
                  </m:oMath>
                </a14:m>
                <a:endParaRPr lang="en-GB" i="1" dirty="0"/>
              </a:p>
            </p:txBody>
          </p:sp>
        </mc:Choice>
        <mc:Fallback xmlns="">
          <p:sp>
            <p:nvSpPr>
              <p:cNvPr id="11" name="TextBox 10"/>
              <p:cNvSpPr txBox="1">
                <a:spLocks noRot="1" noChangeAspect="1" noMove="1" noResize="1" noEditPoints="1" noAdjustHandles="1" noChangeArrowheads="1" noChangeShapeType="1" noTextEdit="1"/>
              </p:cNvSpPr>
              <p:nvPr/>
            </p:nvSpPr>
            <p:spPr>
              <a:xfrm>
                <a:off x="131390" y="672045"/>
                <a:ext cx="12060610" cy="6047553"/>
              </a:xfrm>
              <a:prstGeom prst="rect">
                <a:avLst/>
              </a:prstGeom>
              <a:blipFill>
                <a:blip r:embed="rId3"/>
                <a:stretch>
                  <a:fillRect l="-455" t="-504" b="-706"/>
                </a:stretch>
              </a:blipFill>
            </p:spPr>
            <p:txBody>
              <a:bodyPr/>
              <a:lstStyle/>
              <a:p>
                <a:r>
                  <a:rPr lang="en-GB">
                    <a:noFill/>
                  </a:rPr>
                  <a:t> </a:t>
                </a:r>
              </a:p>
            </p:txBody>
          </p:sp>
        </mc:Fallback>
      </mc:AlternateContent>
      <p:sp>
        <p:nvSpPr>
          <p:cNvPr id="32" name="AutoShape 28" descr="$&#10;P(C \mid X) :&#10;\:$"/>
          <p:cNvSpPr>
            <a:spLocks noChangeAspect="1" noChangeArrowheads="1"/>
          </p:cNvSpPr>
          <p:nvPr/>
        </p:nvSpPr>
        <p:spPr bwMode="auto">
          <a:xfrm>
            <a:off x="2083273" y="347858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 name="AutoShape 29" descr="$ C $"/>
          <p:cNvSpPr>
            <a:spLocks noChangeAspect="1" noChangeArrowheads="1"/>
          </p:cNvSpPr>
          <p:nvPr/>
        </p:nvSpPr>
        <p:spPr bwMode="auto">
          <a:xfrm>
            <a:off x="4496273" y="347858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4" name="AutoShape 30" descr="$ X$"/>
          <p:cNvSpPr>
            <a:spLocks noChangeAspect="1" noChangeArrowheads="1"/>
          </p:cNvSpPr>
          <p:nvPr/>
        </p:nvSpPr>
        <p:spPr bwMode="auto">
          <a:xfrm>
            <a:off x="5866286" y="347858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5" name="AutoShape 31" descr="$&#10;P(C) :&#10;\:$"/>
          <p:cNvSpPr>
            <a:spLocks noChangeAspect="1" noChangeArrowheads="1"/>
          </p:cNvSpPr>
          <p:nvPr/>
        </p:nvSpPr>
        <p:spPr bwMode="auto">
          <a:xfrm>
            <a:off x="2083273" y="37675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 name="AutoShape 32" descr="$ C $"/>
          <p:cNvSpPr>
            <a:spLocks noChangeAspect="1" noChangeArrowheads="1"/>
          </p:cNvSpPr>
          <p:nvPr/>
        </p:nvSpPr>
        <p:spPr bwMode="auto">
          <a:xfrm>
            <a:off x="5372573" y="37675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 name="AutoShape 33" descr="$&#10;P(X \mid C) :&#10;\:$"/>
          <p:cNvSpPr>
            <a:spLocks noChangeAspect="1" noChangeArrowheads="1"/>
          </p:cNvSpPr>
          <p:nvPr/>
        </p:nvSpPr>
        <p:spPr bwMode="auto">
          <a:xfrm>
            <a:off x="2083273" y="405643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 name="AutoShape 34" descr="$X$"/>
          <p:cNvSpPr>
            <a:spLocks noChangeAspect="1" noChangeArrowheads="1"/>
          </p:cNvSpPr>
          <p:nvPr/>
        </p:nvSpPr>
        <p:spPr bwMode="auto">
          <a:xfrm>
            <a:off x="4947123" y="405643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 name="AutoShape 35" descr="$C$"/>
          <p:cNvSpPr>
            <a:spLocks noChangeAspect="1" noChangeArrowheads="1"/>
          </p:cNvSpPr>
          <p:nvPr/>
        </p:nvSpPr>
        <p:spPr bwMode="auto">
          <a:xfrm>
            <a:off x="5744048" y="405643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 name="AutoShape 36" descr="$&#10;P(X) :&#10;\:$"/>
          <p:cNvSpPr>
            <a:spLocks noChangeAspect="1" noChangeArrowheads="1"/>
          </p:cNvSpPr>
          <p:nvPr/>
        </p:nvSpPr>
        <p:spPr bwMode="auto">
          <a:xfrm>
            <a:off x="2083273" y="434535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1" name="AutoShape 37" descr="$X$"/>
          <p:cNvSpPr>
            <a:spLocks noChangeAspect="1" noChangeArrowheads="1"/>
          </p:cNvSpPr>
          <p:nvPr/>
        </p:nvSpPr>
        <p:spPr bwMode="auto">
          <a:xfrm>
            <a:off x="4909023" y="434535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515164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40" y="191686"/>
            <a:ext cx="3068020" cy="584775"/>
          </a:xfrm>
          <a:prstGeom prst="rect">
            <a:avLst/>
          </a:prstGeom>
          <a:noFill/>
        </p:spPr>
        <p:txBody>
          <a:bodyPr wrap="none" rtlCol="0" anchor="ctr">
            <a:spAutoFit/>
          </a:bodyPr>
          <a:lstStyle/>
          <a:p>
            <a:pPr algn="ctr"/>
            <a:r>
              <a:rPr lang="en-US" sz="3200" b="1" u="sng" dirty="0"/>
              <a:t>Dataset Analysis</a:t>
            </a:r>
            <a:endParaRPr lang="en-GB" sz="3200" b="1" u="sng" dirty="0"/>
          </a:p>
        </p:txBody>
      </p:sp>
      <p:graphicFrame>
        <p:nvGraphicFramePr>
          <p:cNvPr id="10" name="Chart 9"/>
          <p:cNvGraphicFramePr/>
          <p:nvPr>
            <p:extLst>
              <p:ext uri="{D42A27DB-BD31-4B8C-83A1-F6EECF244321}">
                <p14:modId xmlns:p14="http://schemas.microsoft.com/office/powerpoint/2010/main" val="2282894737"/>
              </p:ext>
            </p:extLst>
          </p:nvPr>
        </p:nvGraphicFramePr>
        <p:xfrm>
          <a:off x="561454" y="1883107"/>
          <a:ext cx="5920509" cy="4528508"/>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p:cNvSpPr txBox="1"/>
          <p:nvPr/>
        </p:nvSpPr>
        <p:spPr>
          <a:xfrm>
            <a:off x="103140" y="776461"/>
            <a:ext cx="11988341" cy="923330"/>
          </a:xfrm>
          <a:prstGeom prst="rect">
            <a:avLst/>
          </a:prstGeom>
          <a:noFill/>
        </p:spPr>
        <p:txBody>
          <a:bodyPr wrap="square" rtlCol="0">
            <a:spAutoFit/>
          </a:bodyPr>
          <a:lstStyle/>
          <a:p>
            <a:r>
              <a:rPr lang="en-US" dirty="0"/>
              <a:t>The amazon review dataset was analyzed to find the data distribution, check metadata  as well as to check if data is unbalanced and other. We used 20,000 data points for training and 4000 for testing due to compute limitation but this can be increased when necessary</a:t>
            </a:r>
            <a:endParaRPr lang="en-GB" dirty="0"/>
          </a:p>
        </p:txBody>
      </p:sp>
      <p:sp>
        <p:nvSpPr>
          <p:cNvPr id="12" name="TextBox 11"/>
          <p:cNvSpPr txBox="1"/>
          <p:nvPr/>
        </p:nvSpPr>
        <p:spPr>
          <a:xfrm>
            <a:off x="7198468" y="2859932"/>
            <a:ext cx="3745149" cy="1631216"/>
          </a:xfrm>
          <a:prstGeom prst="rect">
            <a:avLst/>
          </a:prstGeom>
          <a:noFill/>
        </p:spPr>
        <p:txBody>
          <a:bodyPr wrap="square" rtlCol="0">
            <a:spAutoFit/>
          </a:bodyPr>
          <a:lstStyle/>
          <a:p>
            <a:r>
              <a:rPr lang="en-US" sz="2000" dirty="0"/>
              <a:t>Total data points: 20,000 </a:t>
            </a:r>
          </a:p>
          <a:p>
            <a:endParaRPr lang="en-US" sz="2000" dirty="0"/>
          </a:p>
          <a:p>
            <a:r>
              <a:rPr lang="en-US" sz="2000" dirty="0"/>
              <a:t>Data in Class, “Positive”: 10,257 </a:t>
            </a:r>
          </a:p>
          <a:p>
            <a:endParaRPr lang="en-US" sz="2000" dirty="0"/>
          </a:p>
          <a:p>
            <a:r>
              <a:rPr lang="en-US" sz="2000" dirty="0"/>
              <a:t>Data in Class, “Negative”: 9,743</a:t>
            </a:r>
            <a:endParaRPr lang="en-GB" sz="2000" dirty="0"/>
          </a:p>
        </p:txBody>
      </p:sp>
    </p:spTree>
    <p:extLst>
      <p:ext uri="{BB962C8B-B14F-4D97-AF65-F5344CB8AC3E}">
        <p14:creationId xmlns:p14="http://schemas.microsoft.com/office/powerpoint/2010/main" val="190751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849" y="191686"/>
            <a:ext cx="3046603" cy="584775"/>
          </a:xfrm>
          <a:prstGeom prst="rect">
            <a:avLst/>
          </a:prstGeom>
          <a:noFill/>
        </p:spPr>
        <p:txBody>
          <a:bodyPr wrap="none" rtlCol="0" anchor="ctr">
            <a:spAutoFit/>
          </a:bodyPr>
          <a:lstStyle/>
          <a:p>
            <a:pPr algn="ctr"/>
            <a:r>
              <a:rPr lang="en-US" sz="3200" b="1" u="sng" dirty="0"/>
              <a:t>Dataset Cleaning</a:t>
            </a:r>
            <a:endParaRPr lang="en-GB" sz="3200" b="1" u="sng" dirty="0"/>
          </a:p>
        </p:txBody>
      </p:sp>
      <p:sp>
        <p:nvSpPr>
          <p:cNvPr id="11" name="TextBox 10"/>
          <p:cNvSpPr txBox="1"/>
          <p:nvPr/>
        </p:nvSpPr>
        <p:spPr>
          <a:xfrm>
            <a:off x="103140" y="952825"/>
            <a:ext cx="11822971" cy="3139321"/>
          </a:xfrm>
          <a:prstGeom prst="rect">
            <a:avLst/>
          </a:prstGeom>
          <a:noFill/>
        </p:spPr>
        <p:txBody>
          <a:bodyPr wrap="square" rtlCol="0">
            <a:spAutoFit/>
          </a:bodyPr>
          <a:lstStyle/>
          <a:p>
            <a:r>
              <a:rPr lang="en-US" dirty="0"/>
              <a:t>The dataset available has a huge amount of data however, the labelling although done was not proper and the model would not be able understand the labels. Hence: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labels were changed</a:t>
            </a:r>
          </a:p>
          <a:p>
            <a:pPr marL="742950" lvl="1" indent="-285750">
              <a:buFont typeface="Arial" panose="020B0604020202020204" pitchFamily="34" charset="0"/>
              <a:buChar char="•"/>
            </a:pPr>
            <a:r>
              <a:rPr lang="en-US" dirty="0"/>
              <a:t>0: for  negative</a:t>
            </a:r>
          </a:p>
          <a:p>
            <a:pPr marL="742950" lvl="1" indent="-285750">
              <a:buFont typeface="Arial" panose="020B0604020202020204" pitchFamily="34" charset="0"/>
              <a:buChar char="•"/>
            </a:pPr>
            <a:r>
              <a:rPr lang="en-US" dirty="0"/>
              <a:t>1: for positive</a:t>
            </a:r>
          </a:p>
          <a:p>
            <a:pPr marL="742950" lvl="1" indent="-285750">
              <a:buFont typeface="Arial" panose="020B0604020202020204" pitchFamily="34" charset="0"/>
              <a:buChar char="•"/>
            </a:pPr>
            <a:endParaRPr lang="en-US" dirty="0"/>
          </a:p>
          <a:p>
            <a:r>
              <a:rPr lang="en-US" dirty="0"/>
              <a:t>The dataset also contained data points which had arbitrary sentences, punctuations, website link and many other characters which had little to do with the actual sentiment of the review. Hence:</a:t>
            </a:r>
          </a:p>
          <a:p>
            <a:endParaRPr lang="en-US" dirty="0"/>
          </a:p>
          <a:p>
            <a:pPr marL="285750" indent="-285750">
              <a:buFont typeface="Arial" panose="020B0604020202020204" pitchFamily="34" charset="0"/>
              <a:buChar char="•"/>
            </a:pPr>
            <a:r>
              <a:rPr lang="en-US" dirty="0"/>
              <a:t>The data was cleaned to remove all such unwanted information.</a:t>
            </a:r>
          </a:p>
        </p:txBody>
      </p:sp>
    </p:spTree>
    <p:extLst>
      <p:ext uri="{BB962C8B-B14F-4D97-AF65-F5344CB8AC3E}">
        <p14:creationId xmlns:p14="http://schemas.microsoft.com/office/powerpoint/2010/main" val="4093639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1390" y="87270"/>
            <a:ext cx="2677335" cy="584775"/>
          </a:xfrm>
          <a:prstGeom prst="rect">
            <a:avLst/>
          </a:prstGeom>
          <a:noFill/>
        </p:spPr>
        <p:txBody>
          <a:bodyPr wrap="none" rtlCol="0" anchor="ctr">
            <a:spAutoFit/>
          </a:bodyPr>
          <a:lstStyle/>
          <a:p>
            <a:pPr algn="ctr"/>
            <a:r>
              <a:rPr lang="en-US" sz="3200" b="1" u="sng" dirty="0"/>
              <a:t>Pre-processing</a:t>
            </a:r>
            <a:endParaRPr lang="en-GB" sz="3200" b="1" u="sng" dirty="0"/>
          </a:p>
        </p:txBody>
      </p:sp>
      <p:sp>
        <p:nvSpPr>
          <p:cNvPr id="11" name="TextBox 10"/>
          <p:cNvSpPr txBox="1"/>
          <p:nvPr/>
        </p:nvSpPr>
        <p:spPr>
          <a:xfrm>
            <a:off x="131390" y="672045"/>
            <a:ext cx="12060610" cy="1754326"/>
          </a:xfrm>
          <a:prstGeom prst="rect">
            <a:avLst/>
          </a:prstGeom>
          <a:noFill/>
        </p:spPr>
        <p:txBody>
          <a:bodyPr wrap="square" rtlCol="0">
            <a:spAutoFit/>
          </a:bodyPr>
          <a:lstStyle/>
          <a:p>
            <a:r>
              <a:rPr lang="en-US" u="sng" dirty="0"/>
              <a:t>Word to vectors:</a:t>
            </a:r>
          </a:p>
          <a:p>
            <a:r>
              <a:rPr lang="en-US" dirty="0"/>
              <a:t>Since Machine learning models cannot understand text, they have to be converted to a numerical form:</a:t>
            </a:r>
          </a:p>
          <a:p>
            <a:endParaRPr lang="en-US" dirty="0"/>
          </a:p>
          <a:p>
            <a:r>
              <a:rPr lang="en-US" dirty="0"/>
              <a:t>We have used a Bag of Words (</a:t>
            </a:r>
            <a:r>
              <a:rPr lang="en-US" dirty="0" err="1"/>
              <a:t>BoW</a:t>
            </a:r>
            <a:r>
              <a:rPr lang="en-US" dirty="0"/>
              <a:t>) encoding to transform the text into respective vectors</a:t>
            </a:r>
          </a:p>
          <a:p>
            <a:endParaRPr lang="en-US" dirty="0"/>
          </a:p>
          <a:p>
            <a:r>
              <a:rPr lang="en-US" dirty="0"/>
              <a:t>	</a:t>
            </a:r>
          </a:p>
        </p:txBody>
      </p:sp>
      <p:sp>
        <p:nvSpPr>
          <p:cNvPr id="31" name="Rectangle 27"/>
          <p:cNvSpPr>
            <a:spLocks noChangeArrowheads="1"/>
          </p:cNvSpPr>
          <p:nvPr/>
        </p:nvSpPr>
        <p:spPr bwMode="auto">
          <a:xfrm>
            <a:off x="7766796" y="2422089"/>
            <a:ext cx="7051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0" tIns="0" rIns="31740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Helvetica Neue"/>
              </a:rPr>
              <a:t>.</a:t>
            </a:r>
          </a:p>
        </p:txBody>
      </p:sp>
      <p:sp>
        <p:nvSpPr>
          <p:cNvPr id="32" name="AutoShape 28" descr="$&#10;P(C \mid X) :&#10;\:$"/>
          <p:cNvSpPr>
            <a:spLocks noChangeAspect="1" noChangeArrowheads="1"/>
          </p:cNvSpPr>
          <p:nvPr/>
        </p:nvSpPr>
        <p:spPr bwMode="auto">
          <a:xfrm>
            <a:off x="2083273" y="347858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 name="AutoShape 29" descr="$ C $"/>
          <p:cNvSpPr>
            <a:spLocks noChangeAspect="1" noChangeArrowheads="1"/>
          </p:cNvSpPr>
          <p:nvPr/>
        </p:nvSpPr>
        <p:spPr bwMode="auto">
          <a:xfrm>
            <a:off x="4496273" y="347858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4" name="AutoShape 30" descr="$ X$"/>
          <p:cNvSpPr>
            <a:spLocks noChangeAspect="1" noChangeArrowheads="1"/>
          </p:cNvSpPr>
          <p:nvPr/>
        </p:nvSpPr>
        <p:spPr bwMode="auto">
          <a:xfrm>
            <a:off x="5866286" y="347858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5" name="AutoShape 31" descr="$&#10;P(C) :&#10;\:$"/>
          <p:cNvSpPr>
            <a:spLocks noChangeAspect="1" noChangeArrowheads="1"/>
          </p:cNvSpPr>
          <p:nvPr/>
        </p:nvSpPr>
        <p:spPr bwMode="auto">
          <a:xfrm>
            <a:off x="2083273" y="37675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 name="AutoShape 32" descr="$ C $"/>
          <p:cNvSpPr>
            <a:spLocks noChangeAspect="1" noChangeArrowheads="1"/>
          </p:cNvSpPr>
          <p:nvPr/>
        </p:nvSpPr>
        <p:spPr bwMode="auto">
          <a:xfrm>
            <a:off x="5372573" y="37675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 name="AutoShape 33" descr="$&#10;P(X \mid C) :&#10;\:$"/>
          <p:cNvSpPr>
            <a:spLocks noChangeAspect="1" noChangeArrowheads="1"/>
          </p:cNvSpPr>
          <p:nvPr/>
        </p:nvSpPr>
        <p:spPr bwMode="auto">
          <a:xfrm>
            <a:off x="2083273" y="405643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 name="AutoShape 34" descr="$X$"/>
          <p:cNvSpPr>
            <a:spLocks noChangeAspect="1" noChangeArrowheads="1"/>
          </p:cNvSpPr>
          <p:nvPr/>
        </p:nvSpPr>
        <p:spPr bwMode="auto">
          <a:xfrm>
            <a:off x="4947123" y="405643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 name="AutoShape 35" descr="$C$"/>
          <p:cNvSpPr>
            <a:spLocks noChangeAspect="1" noChangeArrowheads="1"/>
          </p:cNvSpPr>
          <p:nvPr/>
        </p:nvSpPr>
        <p:spPr bwMode="auto">
          <a:xfrm>
            <a:off x="5744048" y="405643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 name="AutoShape 36" descr="$&#10;P(X) :&#10;\:$"/>
          <p:cNvSpPr>
            <a:spLocks noChangeAspect="1" noChangeArrowheads="1"/>
          </p:cNvSpPr>
          <p:nvPr/>
        </p:nvSpPr>
        <p:spPr bwMode="auto">
          <a:xfrm>
            <a:off x="2083273" y="434535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1" name="AutoShape 37" descr="$X$"/>
          <p:cNvSpPr>
            <a:spLocks noChangeAspect="1" noChangeArrowheads="1"/>
          </p:cNvSpPr>
          <p:nvPr/>
        </p:nvSpPr>
        <p:spPr bwMode="auto">
          <a:xfrm>
            <a:off x="4909023" y="434535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 name="TextBox 14"/>
          <p:cNvSpPr txBox="1"/>
          <p:nvPr/>
        </p:nvSpPr>
        <p:spPr>
          <a:xfrm>
            <a:off x="131390" y="2893809"/>
            <a:ext cx="3136629" cy="584775"/>
          </a:xfrm>
          <a:prstGeom prst="rect">
            <a:avLst/>
          </a:prstGeom>
          <a:noFill/>
        </p:spPr>
        <p:txBody>
          <a:bodyPr wrap="none" rtlCol="0" anchor="ctr">
            <a:spAutoFit/>
          </a:bodyPr>
          <a:lstStyle/>
          <a:p>
            <a:pPr algn="ctr"/>
            <a:r>
              <a:rPr lang="en-US" sz="3200" b="1" u="sng" dirty="0"/>
              <a:t>Calculating Priors</a:t>
            </a:r>
            <a:endParaRPr lang="en-GB" sz="3200" b="1" u="sng" dirty="0"/>
          </a:p>
        </p:txBody>
      </p:sp>
      <p:sp>
        <p:nvSpPr>
          <p:cNvPr id="16" name="TextBox 15"/>
          <p:cNvSpPr txBox="1"/>
          <p:nvPr/>
        </p:nvSpPr>
        <p:spPr>
          <a:xfrm>
            <a:off x="131390" y="3590934"/>
            <a:ext cx="12060610" cy="2585323"/>
          </a:xfrm>
          <a:prstGeom prst="rect">
            <a:avLst/>
          </a:prstGeom>
          <a:noFill/>
        </p:spPr>
        <p:txBody>
          <a:bodyPr wrap="square" rtlCol="0">
            <a:spAutoFit/>
          </a:bodyPr>
          <a:lstStyle/>
          <a:p>
            <a:r>
              <a:rPr lang="en-US" dirty="0"/>
              <a:t>The priors </a:t>
            </a:r>
            <a:r>
              <a:rPr lang="en-US" dirty="0" err="1"/>
              <a:t>I,e</a:t>
            </a:r>
            <a:r>
              <a:rPr lang="en-US" dirty="0"/>
              <a:t> probability of a certain class was pre-calculated by counting the number of occurrences of each class divided by the total number of reviews which in our case is 20, 000</a:t>
            </a:r>
          </a:p>
          <a:p>
            <a:endParaRPr lang="en-US" dirty="0"/>
          </a:p>
          <a:p>
            <a:r>
              <a:rPr lang="en-US" dirty="0"/>
              <a:t>Prior of “Positive” = Number of Positive reviews/Total number of reviews</a:t>
            </a:r>
          </a:p>
          <a:p>
            <a:endParaRPr lang="en-US" dirty="0"/>
          </a:p>
          <a:p>
            <a:r>
              <a:rPr lang="en-US" dirty="0"/>
              <a:t>Prior of “Negative” = Number of Negative reviews/Total number of reviews</a:t>
            </a:r>
          </a:p>
          <a:p>
            <a:r>
              <a:rPr lang="en-US" u="sng" dirty="0"/>
              <a:t> </a:t>
            </a:r>
            <a:endParaRPr lang="en-US" dirty="0"/>
          </a:p>
          <a:p>
            <a:endParaRPr lang="en-US" dirty="0"/>
          </a:p>
          <a:p>
            <a:r>
              <a:rPr lang="en-US" dirty="0"/>
              <a:t>	</a:t>
            </a:r>
          </a:p>
        </p:txBody>
      </p:sp>
    </p:spTree>
    <p:extLst>
      <p:ext uri="{BB962C8B-B14F-4D97-AF65-F5344CB8AC3E}">
        <p14:creationId xmlns:p14="http://schemas.microsoft.com/office/powerpoint/2010/main" val="2918779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1390" y="0"/>
            <a:ext cx="3896644" cy="584775"/>
          </a:xfrm>
          <a:prstGeom prst="rect">
            <a:avLst/>
          </a:prstGeom>
          <a:noFill/>
        </p:spPr>
        <p:txBody>
          <a:bodyPr wrap="none" rtlCol="0" anchor="ctr">
            <a:spAutoFit/>
          </a:bodyPr>
          <a:lstStyle/>
          <a:p>
            <a:pPr algn="ctr"/>
            <a:r>
              <a:rPr lang="en-US" sz="3200" b="1" u="sng" dirty="0"/>
              <a:t>Calculating Likelihood</a:t>
            </a:r>
            <a:endParaRPr lang="en-GB" sz="3200" b="1" u="sng" dirty="0"/>
          </a:p>
        </p:txBody>
      </p:sp>
      <mc:AlternateContent xmlns:mc="http://schemas.openxmlformats.org/markup-compatibility/2006" xmlns:a14="http://schemas.microsoft.com/office/drawing/2010/main">
        <mc:Choice Requires="a14">
          <p:sp>
            <p:nvSpPr>
              <p:cNvPr id="11" name="TextBox 10"/>
              <p:cNvSpPr txBox="1"/>
              <p:nvPr/>
            </p:nvSpPr>
            <p:spPr>
              <a:xfrm>
                <a:off x="152032" y="801354"/>
                <a:ext cx="12060610" cy="5388526"/>
              </a:xfrm>
              <a:prstGeom prst="rect">
                <a:avLst/>
              </a:prstGeom>
              <a:noFill/>
            </p:spPr>
            <p:txBody>
              <a:bodyPr wrap="square" rtlCol="0">
                <a:spAutoFit/>
              </a:bodyPr>
              <a:lstStyle/>
              <a:p>
                <a:r>
                  <a:rPr lang="en-US" dirty="0"/>
                  <a:t>The next step was to calculate the likelihood i.e. the probability of occurrence of each word in a class,</a:t>
                </a:r>
              </a:p>
              <a:p>
                <a:endParaRPr lang="en-US" dirty="0"/>
              </a:p>
              <a:p>
                <a:r>
                  <a:rPr lang="en-US" dirty="0"/>
                  <a:t>This was done in a manner which can be demonstrated by the following example:</a:t>
                </a:r>
              </a:p>
              <a:p>
                <a:endParaRPr lang="en-US" dirty="0"/>
              </a:p>
              <a:p>
                <a14:m>
                  <m:oMath xmlns:m="http://schemas.openxmlformats.org/officeDocument/2006/math">
                    <m:r>
                      <a:rPr lang="en-US" i="1" dirty="0" smtClean="0">
                        <a:latin typeface="Cambria Math" panose="02040503050406030204" pitchFamily="18" charset="0"/>
                      </a:rPr>
                      <m:t>𝑃</m:t>
                    </m:r>
                    <m:d>
                      <m:dPr>
                        <m:endChr m:val="|"/>
                        <m:ctrlPr>
                          <a:rPr lang="en-US" i="1" dirty="0">
                            <a:latin typeface="Cambria Math" panose="02040503050406030204" pitchFamily="18" charset="0"/>
                          </a:rPr>
                        </m:ctrlPr>
                      </m:dPr>
                      <m:e>
                        <m:r>
                          <a:rPr lang="en-US" b="0" i="1" dirty="0" smtClean="0">
                            <a:latin typeface="Cambria Math" panose="02040503050406030204" pitchFamily="18" charset="0"/>
                          </a:rPr>
                          <m:t>"</m:t>
                        </m:r>
                        <m:r>
                          <a:rPr lang="en-US" b="0" i="1" dirty="0" smtClean="0">
                            <a:latin typeface="Cambria Math" panose="02040503050406030204" pitchFamily="18" charset="0"/>
                          </a:rPr>
                          <m:t>𝐼</m:t>
                        </m:r>
                        <m:r>
                          <a:rPr lang="en-US" b="0" i="1" dirty="0" smtClean="0">
                            <a:latin typeface="Cambria Math" panose="02040503050406030204" pitchFamily="18" charset="0"/>
                          </a:rPr>
                          <m:t> </m:t>
                        </m:r>
                        <m:r>
                          <a:rPr lang="en-US" b="0" i="1" dirty="0" smtClean="0">
                            <a:latin typeface="Cambria Math" panose="02040503050406030204" pitchFamily="18" charset="0"/>
                          </a:rPr>
                          <m:t>𝑎𝑚</m:t>
                        </m:r>
                        <m:r>
                          <a:rPr lang="en-US" b="0" i="1" dirty="0" smtClean="0">
                            <a:latin typeface="Cambria Math" panose="02040503050406030204" pitchFamily="18" charset="0"/>
                          </a:rPr>
                          <m:t> </m:t>
                        </m:r>
                        <m:r>
                          <a:rPr lang="en-US" b="0" i="1" dirty="0" smtClean="0">
                            <a:latin typeface="Cambria Math" panose="02040503050406030204" pitchFamily="18" charset="0"/>
                          </a:rPr>
                          <m:t>𝐻𝑎𝑝𝑝𝑦</m:t>
                        </m:r>
                        <m:r>
                          <a:rPr lang="en-US" b="0" i="1" dirty="0" smtClean="0">
                            <a:latin typeface="Cambria Math" panose="02040503050406030204" pitchFamily="18" charset="0"/>
                          </a:rPr>
                          <m:t>" </m:t>
                        </m:r>
                      </m:e>
                    </m:d>
                    <m:r>
                      <a:rPr lang="en-US" i="1" dirty="0">
                        <a:latin typeface="Cambria Math" panose="02040503050406030204" pitchFamily="18" charset="0"/>
                      </a:rPr>
                      <m:t> </m:t>
                    </m:r>
                    <m:r>
                      <a:rPr lang="en-US" b="0" i="1" dirty="0" smtClean="0">
                        <a:latin typeface="Cambria Math" panose="02040503050406030204" pitchFamily="18" charset="0"/>
                      </a:rPr>
                      <m:t>"</m:t>
                    </m:r>
                    <m:r>
                      <a:rPr lang="en-US" b="0" i="1" dirty="0" smtClean="0">
                        <a:latin typeface="Cambria Math" panose="02040503050406030204" pitchFamily="18" charset="0"/>
                      </a:rPr>
                      <m:t>𝑝𝑜𝑠𝑖𝑡𝑖𝑣𝑒</m:t>
                    </m:r>
                    <m:r>
                      <a:rPr lang="en-US" b="0" i="1" dirty="0" smtClean="0">
                        <a:latin typeface="Cambria Math" panose="02040503050406030204" pitchFamily="18" charset="0"/>
                      </a:rPr>
                      <m:t>") </m:t>
                    </m:r>
                  </m:oMath>
                </a14:m>
                <a:r>
                  <a:rPr lang="en-GB" i="1" dirty="0"/>
                  <a:t> =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nor/>
                          </m:rPr>
                          <a:rPr lang="en-US" b="0" i="1" smtClean="0">
                            <a:latin typeface="Cambria Math" panose="02040503050406030204" pitchFamily="18" charset="0"/>
                          </a:rPr>
                          <m:t>"</m:t>
                        </m:r>
                        <m:r>
                          <m:rPr>
                            <m:nor/>
                          </m:rPr>
                          <a:rPr lang="en-US" b="0" i="1" smtClean="0">
                            <a:latin typeface="Cambria Math" panose="02040503050406030204" pitchFamily="18" charset="0"/>
                          </a:rPr>
                          <m:t>I</m:t>
                        </m:r>
                        <m:r>
                          <m:rPr>
                            <m:nor/>
                          </m:rPr>
                          <a:rPr lang="en-US" b="0" i="1" smtClean="0">
                            <a:latin typeface="Cambria Math" panose="02040503050406030204" pitchFamily="18" charset="0"/>
                          </a:rPr>
                          <m:t>" | </m:t>
                        </m:r>
                        <m:r>
                          <a:rPr lang="en-US" b="0" i="1" smtClean="0">
                            <a:latin typeface="Cambria Math" panose="02040503050406030204" pitchFamily="18" charset="0"/>
                          </a:rPr>
                          <m:t>𝑝𝑜𝑠𝑖𝑡𝑖𝑣𝑒</m:t>
                        </m:r>
                        <m:r>
                          <m:rPr>
                            <m:nor/>
                          </m:rPr>
                          <a:rPr lang="en-US" b="0" i="1" smtClean="0">
                            <a:latin typeface="Cambria Math" panose="02040503050406030204" pitchFamily="18" charset="0"/>
                          </a:rPr>
                          <m:t>)  ∗  </m:t>
                        </m:r>
                        <m:r>
                          <m:rPr>
                            <m:nor/>
                          </m:rPr>
                          <a:rPr lang="en-US" b="0" i="1" smtClean="0">
                            <a:latin typeface="Cambria Math" panose="02040503050406030204" pitchFamily="18" charset="0"/>
                          </a:rPr>
                          <m:t>P</m:t>
                        </m:r>
                        <m:r>
                          <m:rPr>
                            <m:nor/>
                          </m:rPr>
                          <a:rPr lang="en-US" b="0" i="1" smtClean="0">
                            <a:latin typeface="Cambria Math" panose="02040503050406030204" pitchFamily="18" charset="0"/>
                          </a:rPr>
                          <m:t>("</m:t>
                        </m:r>
                        <m:r>
                          <m:rPr>
                            <m:nor/>
                          </m:rPr>
                          <a:rPr lang="en-US" b="0" i="1" smtClean="0">
                            <a:latin typeface="Cambria Math" panose="02040503050406030204" pitchFamily="18" charset="0"/>
                          </a:rPr>
                          <m:t>am</m:t>
                        </m:r>
                        <m:r>
                          <m:rPr>
                            <m:nor/>
                          </m:rPr>
                          <a:rPr lang="en-US" b="0" i="1" smtClean="0">
                            <a:latin typeface="Cambria Math" panose="02040503050406030204" pitchFamily="18" charset="0"/>
                          </a:rPr>
                          <m:t>" | </m:t>
                        </m:r>
                        <m:r>
                          <m:rPr>
                            <m:nor/>
                          </m:rPr>
                          <a:rPr lang="en-US" b="0" i="1" smtClean="0">
                            <a:latin typeface="Cambria Math" panose="02040503050406030204" pitchFamily="18" charset="0"/>
                          </a:rPr>
                          <m:t>positive</m:t>
                        </m:r>
                      </m:e>
                    </m:d>
                    <m:r>
                      <a:rPr lang="en-US" b="0" i="1" smtClean="0">
                        <a:latin typeface="Cambria Math" panose="02040503050406030204" pitchFamily="18" charset="0"/>
                      </a:rPr>
                      <m:t>  ∗ </m:t>
                    </m:r>
                  </m:oMath>
                </a14:m>
                <a:r>
                  <a:rPr lang="en-US" b="0" i="1" dirty="0"/>
                  <a:t>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m:rPr>
                        <m:nor/>
                      </m:rPr>
                      <a:rPr lang="en-US" b="0" i="1" smtClean="0">
                        <a:latin typeface="Cambria Math" panose="02040503050406030204" pitchFamily="18" charset="0"/>
                      </a:rPr>
                      <m:t>"</m:t>
                    </m:r>
                    <m:r>
                      <m:rPr>
                        <m:nor/>
                      </m:rPr>
                      <a:rPr lang="en-US" b="0" i="1" smtClean="0">
                        <a:latin typeface="Cambria Math" panose="02040503050406030204" pitchFamily="18" charset="0"/>
                      </a:rPr>
                      <m:t>Happy</m:t>
                    </m:r>
                    <m:r>
                      <m:rPr>
                        <m:nor/>
                      </m:rPr>
                      <a:rPr lang="en-US" b="0" i="1" smtClean="0">
                        <a:latin typeface="Cambria Math" panose="02040503050406030204" pitchFamily="18" charset="0"/>
                      </a:rPr>
                      <m:t>" | </m:t>
                    </m:r>
                    <m:r>
                      <a:rPr lang="en-US" b="0" i="1" smtClean="0">
                        <a:latin typeface="Cambria Math" panose="02040503050406030204" pitchFamily="18" charset="0"/>
                      </a:rPr>
                      <m:t>"</m:t>
                    </m:r>
                    <m:r>
                      <a:rPr lang="en-US" b="0" i="1" smtClean="0">
                        <a:latin typeface="Cambria Math" panose="02040503050406030204" pitchFamily="18" charset="0"/>
                      </a:rPr>
                      <m:t>𝑝𝑜𝑠𝑖𝑡𝑖𝑣𝑒</m:t>
                    </m:r>
                    <m:r>
                      <a:rPr lang="en-US" b="0" i="1" smtClean="0">
                        <a:latin typeface="Cambria Math" panose="02040503050406030204" pitchFamily="18" charset="0"/>
                      </a:rPr>
                      <m:t>")</m:t>
                    </m:r>
                  </m:oMath>
                </a14:m>
                <a:endParaRPr lang="en-GB" i="1" dirty="0"/>
              </a:p>
              <a:p>
                <a:endParaRPr lang="en-US" dirty="0"/>
              </a:p>
              <a:p>
                <a:r>
                  <a:rPr lang="en-US" dirty="0"/>
                  <a:t>However, there was an issue which needed to be tackled. The condition when a word was not existing in a class. In such a case, the example above would return a probability of 0 which is not expected.</a:t>
                </a:r>
              </a:p>
              <a:p>
                <a:endParaRPr lang="en-US" dirty="0"/>
              </a:p>
              <a:p>
                <a:endParaRPr lang="en-US" dirty="0"/>
              </a:p>
              <a:p>
                <a:r>
                  <a:rPr lang="en-US" dirty="0"/>
                  <a:t>For this we have implemented </a:t>
                </a:r>
                <a:r>
                  <a:rPr lang="en-US" sz="2400" b="1" i="1" dirty="0"/>
                  <a:t>Laplace smoothing </a:t>
                </a:r>
                <a:r>
                  <a:rPr lang="en-US" dirty="0"/>
                  <a:t>which is defined as follows:</a:t>
                </a:r>
              </a:p>
              <a:p>
                <a:r>
                  <a:rPr lang="en-US" b="0" dirty="0"/>
                  <a:t>			</a:t>
                </a:r>
              </a:p>
              <a:p>
                <a:r>
                  <a:rPr lang="en-US" dirty="0"/>
                  <a:t>	</a:t>
                </a:r>
              </a:p>
              <a:p>
                <a:r>
                  <a:rPr lang="en-US" b="0" dirty="0"/>
                  <a:t>	</a:t>
                </a:r>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 </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𝑐𝑜𝑢𝑛𝑡</m:t>
                            </m:r>
                          </m:e>
                          <m:sub>
                            <m:r>
                              <a:rPr lang="en-US" b="0" i="1" smtClean="0">
                                <a:latin typeface="Cambria Math" panose="02040503050406030204" pitchFamily="18" charset="0"/>
                              </a:rPr>
                              <m:t>𝑖𝑗</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α</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𝑐𝑜𝑢𝑛𝑡</m:t>
                            </m:r>
                          </m:e>
                          <m:sub>
                            <m:r>
                              <a:rPr lang="en-US" b="0" i="1" smtClean="0">
                                <a:latin typeface="Cambria Math" panose="02040503050406030204" pitchFamily="18" charset="0"/>
                              </a:rPr>
                              <m:t>𝑗</m:t>
                            </m:r>
                          </m:sub>
                        </m:sSub>
                        <m:r>
                          <a:rPr lang="en-US" b="0" i="0" smtClean="0">
                            <a:latin typeface="Cambria Math" panose="02040503050406030204" pitchFamily="18" charset="0"/>
                          </a:rPr>
                          <m:t>+</m:t>
                        </m:r>
                        <m:d>
                          <m:dPr>
                            <m:begChr m:val="|"/>
                            <m:endChr m:val="|"/>
                            <m:ctrlPr>
                              <a:rPr lang="en-US" b="0" i="1" smtClean="0">
                                <a:latin typeface="Cambria Math" panose="02040503050406030204" pitchFamily="18" charset="0"/>
                              </a:rPr>
                            </m:ctrlPr>
                          </m:dPr>
                          <m:e>
                            <m:r>
                              <m:rPr>
                                <m:sty m:val="p"/>
                              </m:rPr>
                              <a:rPr lang="en-US" b="0" i="0" smtClean="0">
                                <a:latin typeface="Cambria Math" panose="02040503050406030204" pitchFamily="18" charset="0"/>
                              </a:rPr>
                              <m:t>V</m:t>
                            </m:r>
                          </m:e>
                        </m:d>
                        <m:r>
                          <a:rPr lang="en-US" b="0" i="0" smtClean="0">
                            <a:latin typeface="Cambria Math" panose="02040503050406030204" pitchFamily="18" charset="0"/>
                          </a:rPr>
                          <m:t>+1</m:t>
                        </m:r>
                      </m:den>
                    </m:f>
                  </m:oMath>
                </a14:m>
                <a:r>
                  <a:rPr lang="en-US" dirty="0"/>
                  <a:t> ,  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𝑐𝑜𝑢𝑛𝑡</m:t>
                        </m:r>
                      </m:e>
                      <m:sub>
                        <m:r>
                          <a:rPr lang="en-US" b="0" i="1" smtClean="0">
                            <a:latin typeface="Cambria Math" panose="02040503050406030204" pitchFamily="18" charset="0"/>
                          </a:rPr>
                          <m:t>𝑖𝑗</m:t>
                        </m:r>
                      </m:sub>
                    </m:sSub>
                  </m:oMath>
                </a14:m>
                <a:r>
                  <a:rPr lang="en-US" dirty="0"/>
                  <a:t>  is the number of occurrences of word </a:t>
                </a:r>
                <a:r>
                  <a:rPr lang="en-US" dirty="0" err="1"/>
                  <a:t>i</a:t>
                </a:r>
                <a:r>
                  <a:rPr lang="en-US" dirty="0"/>
                  <a:t> in class j</a:t>
                </a:r>
              </a:p>
              <a:p>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𝑐𝑜𝑢𝑛𝑡</m:t>
                        </m:r>
                      </m:e>
                      <m:sub>
                        <m:r>
                          <a:rPr lang="en-US" b="0" i="1" smtClean="0">
                            <a:latin typeface="Cambria Math" panose="02040503050406030204" pitchFamily="18" charset="0"/>
                          </a:rPr>
                          <m:t>𝑗</m:t>
                        </m:r>
                      </m:sub>
                    </m:sSub>
                  </m:oMath>
                </a14:m>
                <a:r>
                  <a:rPr lang="en-US" dirty="0"/>
                  <a:t> is total number of words in class j and |v| is the vocab size in class j</a:t>
                </a:r>
              </a:p>
              <a:p>
                <a:endParaRPr lang="en-US" dirty="0"/>
              </a:p>
              <a:p>
                <a:endParaRPr lang="en-US" dirty="0"/>
              </a:p>
              <a:p>
                <a:r>
                  <a:rPr lang="en-US" dirty="0"/>
                  <a:t>This helps to handle the exception of a 0 probability and instead sets the value to a very small number</a:t>
                </a:r>
              </a:p>
            </p:txBody>
          </p:sp>
        </mc:Choice>
        <mc:Fallback xmlns="">
          <p:sp>
            <p:nvSpPr>
              <p:cNvPr id="11" name="TextBox 10"/>
              <p:cNvSpPr txBox="1">
                <a:spLocks noRot="1" noChangeAspect="1" noMove="1" noResize="1" noEditPoints="1" noAdjustHandles="1" noChangeArrowheads="1" noChangeShapeType="1" noTextEdit="1"/>
              </p:cNvSpPr>
              <p:nvPr/>
            </p:nvSpPr>
            <p:spPr>
              <a:xfrm>
                <a:off x="152032" y="801354"/>
                <a:ext cx="12060610" cy="5388526"/>
              </a:xfrm>
              <a:prstGeom prst="rect">
                <a:avLst/>
              </a:prstGeom>
              <a:blipFill>
                <a:blip r:embed="rId3"/>
                <a:stretch>
                  <a:fillRect l="-455" t="-566" b="-905"/>
                </a:stretch>
              </a:blipFill>
            </p:spPr>
            <p:txBody>
              <a:bodyPr/>
              <a:lstStyle/>
              <a:p>
                <a:r>
                  <a:rPr lang="en-GB">
                    <a:noFill/>
                  </a:rPr>
                  <a:t> </a:t>
                </a:r>
              </a:p>
            </p:txBody>
          </p:sp>
        </mc:Fallback>
      </mc:AlternateContent>
      <p:sp>
        <p:nvSpPr>
          <p:cNvPr id="31" name="Rectangle 27"/>
          <p:cNvSpPr>
            <a:spLocks noChangeArrowheads="1"/>
          </p:cNvSpPr>
          <p:nvPr/>
        </p:nvSpPr>
        <p:spPr bwMode="auto">
          <a:xfrm>
            <a:off x="7766796" y="2422089"/>
            <a:ext cx="7051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0" tIns="0" rIns="31740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Helvetica Neue"/>
              </a:rPr>
              <a:t>.</a:t>
            </a:r>
          </a:p>
        </p:txBody>
      </p:sp>
      <p:sp>
        <p:nvSpPr>
          <p:cNvPr id="32" name="AutoShape 28" descr="$&#10;P(C \mid X) :&#10;\:$"/>
          <p:cNvSpPr>
            <a:spLocks noChangeAspect="1" noChangeArrowheads="1"/>
          </p:cNvSpPr>
          <p:nvPr/>
        </p:nvSpPr>
        <p:spPr bwMode="auto">
          <a:xfrm>
            <a:off x="2083273" y="347858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 name="AutoShape 29" descr="$ C $"/>
          <p:cNvSpPr>
            <a:spLocks noChangeAspect="1" noChangeArrowheads="1"/>
          </p:cNvSpPr>
          <p:nvPr/>
        </p:nvSpPr>
        <p:spPr bwMode="auto">
          <a:xfrm>
            <a:off x="4496273" y="347858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4" name="AutoShape 30" descr="$ X$"/>
          <p:cNvSpPr>
            <a:spLocks noChangeAspect="1" noChangeArrowheads="1"/>
          </p:cNvSpPr>
          <p:nvPr/>
        </p:nvSpPr>
        <p:spPr bwMode="auto">
          <a:xfrm>
            <a:off x="5866286" y="347858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5" name="AutoShape 31" descr="$&#10;P(C) :&#10;\:$"/>
          <p:cNvSpPr>
            <a:spLocks noChangeAspect="1" noChangeArrowheads="1"/>
          </p:cNvSpPr>
          <p:nvPr/>
        </p:nvSpPr>
        <p:spPr bwMode="auto">
          <a:xfrm>
            <a:off x="2083273" y="37675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 name="AutoShape 32" descr="$ C $"/>
          <p:cNvSpPr>
            <a:spLocks noChangeAspect="1" noChangeArrowheads="1"/>
          </p:cNvSpPr>
          <p:nvPr/>
        </p:nvSpPr>
        <p:spPr bwMode="auto">
          <a:xfrm>
            <a:off x="5372573" y="37675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 name="AutoShape 33" descr="$&#10;P(X \mid C) :&#10;\:$"/>
          <p:cNvSpPr>
            <a:spLocks noChangeAspect="1" noChangeArrowheads="1"/>
          </p:cNvSpPr>
          <p:nvPr/>
        </p:nvSpPr>
        <p:spPr bwMode="auto">
          <a:xfrm>
            <a:off x="2083273" y="405643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 name="AutoShape 34" descr="$X$"/>
          <p:cNvSpPr>
            <a:spLocks noChangeAspect="1" noChangeArrowheads="1"/>
          </p:cNvSpPr>
          <p:nvPr/>
        </p:nvSpPr>
        <p:spPr bwMode="auto">
          <a:xfrm>
            <a:off x="4947123" y="405643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 name="AutoShape 35" descr="$C$"/>
          <p:cNvSpPr>
            <a:spLocks noChangeAspect="1" noChangeArrowheads="1"/>
          </p:cNvSpPr>
          <p:nvPr/>
        </p:nvSpPr>
        <p:spPr bwMode="auto">
          <a:xfrm>
            <a:off x="5744048" y="405643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 name="AutoShape 36" descr="$&#10;P(X) :&#10;\:$"/>
          <p:cNvSpPr>
            <a:spLocks noChangeAspect="1" noChangeArrowheads="1"/>
          </p:cNvSpPr>
          <p:nvPr/>
        </p:nvSpPr>
        <p:spPr bwMode="auto">
          <a:xfrm>
            <a:off x="2083273" y="434535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1" name="AutoShape 37" descr="$X$"/>
          <p:cNvSpPr>
            <a:spLocks noChangeAspect="1" noChangeArrowheads="1"/>
          </p:cNvSpPr>
          <p:nvPr/>
        </p:nvSpPr>
        <p:spPr bwMode="auto">
          <a:xfrm>
            <a:off x="4909023" y="434535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481295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1390" y="87270"/>
            <a:ext cx="5489837" cy="584775"/>
          </a:xfrm>
          <a:prstGeom prst="rect">
            <a:avLst/>
          </a:prstGeom>
          <a:noFill/>
        </p:spPr>
        <p:txBody>
          <a:bodyPr wrap="none" rtlCol="0" anchor="ctr">
            <a:spAutoFit/>
          </a:bodyPr>
          <a:lstStyle/>
          <a:p>
            <a:pPr algn="ctr"/>
            <a:r>
              <a:rPr lang="en-US" sz="3200" b="1" u="sng" dirty="0"/>
              <a:t>Training, Testing and Validation</a:t>
            </a:r>
            <a:endParaRPr lang="en-GB" sz="3200" b="1" u="sng" dirty="0"/>
          </a:p>
        </p:txBody>
      </p:sp>
      <p:sp>
        <p:nvSpPr>
          <p:cNvPr id="11" name="TextBox 10"/>
          <p:cNvSpPr txBox="1"/>
          <p:nvPr/>
        </p:nvSpPr>
        <p:spPr>
          <a:xfrm>
            <a:off x="131390" y="672045"/>
            <a:ext cx="1206061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Finally, the model was trained using the training set created.</a:t>
            </a:r>
          </a:p>
          <a:p>
            <a:endParaRPr lang="en-US" dirty="0"/>
          </a:p>
          <a:p>
            <a:pPr marL="285750" indent="-285750">
              <a:buFont typeface="Arial" panose="020B0604020202020204" pitchFamily="34" charset="0"/>
              <a:buChar char="•"/>
            </a:pPr>
            <a:r>
              <a:rPr lang="en-US" dirty="0"/>
              <a:t>It was tested using the test set and validated using the validation set.</a:t>
            </a:r>
          </a:p>
          <a:p>
            <a:endParaRPr lang="en-US" b="1" dirty="0"/>
          </a:p>
          <a:p>
            <a:pPr marL="285750" indent="-285750">
              <a:buFont typeface="Arial" panose="020B0604020202020204" pitchFamily="34" charset="0"/>
              <a:buChar char="•"/>
            </a:pPr>
            <a:r>
              <a:rPr lang="en-US" dirty="0"/>
              <a:t>Given Below is the confusion matrix for training and validation</a:t>
            </a:r>
          </a:p>
          <a:p>
            <a:pPr marL="285750" indent="-285750">
              <a:buFont typeface="Arial" panose="020B0604020202020204" pitchFamily="34" charset="0"/>
              <a:buChar char="•"/>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904444286"/>
              </p:ext>
            </p:extLst>
          </p:nvPr>
        </p:nvGraphicFramePr>
        <p:xfrm>
          <a:off x="1629238" y="2302224"/>
          <a:ext cx="6311604" cy="1676217"/>
        </p:xfrm>
        <a:graphic>
          <a:graphicData uri="http://schemas.openxmlformats.org/drawingml/2006/table">
            <a:tbl>
              <a:tblPr firstRow="1" bandRow="1">
                <a:tableStyleId>{5C22544A-7EE6-4342-B048-85BDC9FD1C3A}</a:tableStyleId>
              </a:tblPr>
              <a:tblGrid>
                <a:gridCol w="2103868">
                  <a:extLst>
                    <a:ext uri="{9D8B030D-6E8A-4147-A177-3AD203B41FA5}">
                      <a16:colId xmlns:a16="http://schemas.microsoft.com/office/drawing/2014/main" val="2690393712"/>
                    </a:ext>
                  </a:extLst>
                </a:gridCol>
                <a:gridCol w="2103868">
                  <a:extLst>
                    <a:ext uri="{9D8B030D-6E8A-4147-A177-3AD203B41FA5}">
                      <a16:colId xmlns:a16="http://schemas.microsoft.com/office/drawing/2014/main" val="2272559928"/>
                    </a:ext>
                  </a:extLst>
                </a:gridCol>
                <a:gridCol w="2103868">
                  <a:extLst>
                    <a:ext uri="{9D8B030D-6E8A-4147-A177-3AD203B41FA5}">
                      <a16:colId xmlns:a16="http://schemas.microsoft.com/office/drawing/2014/main" val="289190286"/>
                    </a:ext>
                  </a:extLst>
                </a:gridCol>
              </a:tblGrid>
              <a:tr h="558739">
                <a:tc>
                  <a:txBody>
                    <a:bodyPr/>
                    <a:lstStyle/>
                    <a:p>
                      <a:pPr algn="ctr"/>
                      <a:endParaRPr lang="en-GB" dirty="0"/>
                    </a:p>
                  </a:txBody>
                  <a:tcPr/>
                </a:tc>
                <a:tc>
                  <a:txBody>
                    <a:bodyPr/>
                    <a:lstStyle/>
                    <a:p>
                      <a:pPr algn="ctr"/>
                      <a:r>
                        <a:rPr lang="en-US" dirty="0"/>
                        <a:t>Predicted Negative</a:t>
                      </a:r>
                      <a:endParaRPr lang="en-GB" dirty="0"/>
                    </a:p>
                  </a:txBody>
                  <a:tcPr/>
                </a:tc>
                <a:tc>
                  <a:txBody>
                    <a:bodyPr/>
                    <a:lstStyle/>
                    <a:p>
                      <a:pPr algn="ctr"/>
                      <a:r>
                        <a:rPr lang="en-US" dirty="0"/>
                        <a:t>Predicted Positive</a:t>
                      </a:r>
                      <a:endParaRPr lang="en-GB" dirty="0"/>
                    </a:p>
                  </a:txBody>
                  <a:tcPr/>
                </a:tc>
                <a:extLst>
                  <a:ext uri="{0D108BD9-81ED-4DB2-BD59-A6C34878D82A}">
                    <a16:rowId xmlns:a16="http://schemas.microsoft.com/office/drawing/2014/main" val="1452639428"/>
                  </a:ext>
                </a:extLst>
              </a:tr>
              <a:tr h="558739">
                <a:tc>
                  <a:txBody>
                    <a:bodyPr/>
                    <a:lstStyle/>
                    <a:p>
                      <a:pPr algn="ctr"/>
                      <a:r>
                        <a:rPr lang="en-US" dirty="0"/>
                        <a:t>Actual Negative:</a:t>
                      </a:r>
                      <a:endParaRPr lang="en-GB" dirty="0"/>
                    </a:p>
                  </a:txBody>
                  <a:tcPr/>
                </a:tc>
                <a:tc>
                  <a:txBody>
                    <a:bodyPr/>
                    <a:lstStyle/>
                    <a:p>
                      <a:pPr algn="ctr"/>
                      <a:r>
                        <a:rPr lang="en-US" dirty="0"/>
                        <a:t>TN = 8779</a:t>
                      </a:r>
                      <a:endParaRPr lang="en-GB" dirty="0"/>
                    </a:p>
                  </a:txBody>
                  <a:tcPr/>
                </a:tc>
                <a:tc>
                  <a:txBody>
                    <a:bodyPr/>
                    <a:lstStyle/>
                    <a:p>
                      <a:pPr algn="ctr"/>
                      <a:r>
                        <a:rPr lang="en-US" dirty="0"/>
                        <a:t>FP = 964</a:t>
                      </a:r>
                      <a:endParaRPr lang="en-GB" dirty="0"/>
                    </a:p>
                  </a:txBody>
                  <a:tcPr/>
                </a:tc>
                <a:extLst>
                  <a:ext uri="{0D108BD9-81ED-4DB2-BD59-A6C34878D82A}">
                    <a16:rowId xmlns:a16="http://schemas.microsoft.com/office/drawing/2014/main" val="3856060671"/>
                  </a:ext>
                </a:extLst>
              </a:tr>
              <a:tr h="558739">
                <a:tc>
                  <a:txBody>
                    <a:bodyPr/>
                    <a:lstStyle/>
                    <a:p>
                      <a:pPr algn="ctr"/>
                      <a:r>
                        <a:rPr lang="en-US" dirty="0"/>
                        <a:t>Actual Positive:</a:t>
                      </a:r>
                      <a:endParaRPr lang="en-GB" dirty="0"/>
                    </a:p>
                  </a:txBody>
                  <a:tcPr/>
                </a:tc>
                <a:tc>
                  <a:txBody>
                    <a:bodyPr/>
                    <a:lstStyle/>
                    <a:p>
                      <a:pPr algn="ctr"/>
                      <a:r>
                        <a:rPr lang="en-US" dirty="0"/>
                        <a:t>FN = 1408</a:t>
                      </a:r>
                      <a:endParaRPr lang="en-GB" dirty="0"/>
                    </a:p>
                  </a:txBody>
                  <a:tcPr/>
                </a:tc>
                <a:tc>
                  <a:txBody>
                    <a:bodyPr/>
                    <a:lstStyle/>
                    <a:p>
                      <a:pPr algn="ctr"/>
                      <a:r>
                        <a:rPr lang="en-US" dirty="0"/>
                        <a:t>TP = 8849</a:t>
                      </a:r>
                      <a:endParaRPr lang="en-GB" dirty="0"/>
                    </a:p>
                  </a:txBody>
                  <a:tcPr/>
                </a:tc>
                <a:extLst>
                  <a:ext uri="{0D108BD9-81ED-4DB2-BD59-A6C34878D82A}">
                    <a16:rowId xmlns:a16="http://schemas.microsoft.com/office/drawing/2014/main" val="20451354"/>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642872985"/>
              </p:ext>
            </p:extLst>
          </p:nvPr>
        </p:nvGraphicFramePr>
        <p:xfrm>
          <a:off x="1629238" y="4589336"/>
          <a:ext cx="6311604" cy="1596396"/>
        </p:xfrm>
        <a:graphic>
          <a:graphicData uri="http://schemas.openxmlformats.org/drawingml/2006/table">
            <a:tbl>
              <a:tblPr firstRow="1" bandRow="1">
                <a:tableStyleId>{5C22544A-7EE6-4342-B048-85BDC9FD1C3A}</a:tableStyleId>
              </a:tblPr>
              <a:tblGrid>
                <a:gridCol w="2103868">
                  <a:extLst>
                    <a:ext uri="{9D8B030D-6E8A-4147-A177-3AD203B41FA5}">
                      <a16:colId xmlns:a16="http://schemas.microsoft.com/office/drawing/2014/main" val="2690393712"/>
                    </a:ext>
                  </a:extLst>
                </a:gridCol>
                <a:gridCol w="2103868">
                  <a:extLst>
                    <a:ext uri="{9D8B030D-6E8A-4147-A177-3AD203B41FA5}">
                      <a16:colId xmlns:a16="http://schemas.microsoft.com/office/drawing/2014/main" val="2272559928"/>
                    </a:ext>
                  </a:extLst>
                </a:gridCol>
                <a:gridCol w="2103868">
                  <a:extLst>
                    <a:ext uri="{9D8B030D-6E8A-4147-A177-3AD203B41FA5}">
                      <a16:colId xmlns:a16="http://schemas.microsoft.com/office/drawing/2014/main" val="289190286"/>
                    </a:ext>
                  </a:extLst>
                </a:gridCol>
              </a:tblGrid>
              <a:tr h="532132">
                <a:tc>
                  <a:txBody>
                    <a:bodyPr/>
                    <a:lstStyle/>
                    <a:p>
                      <a:pPr algn="ct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Predicted Negative</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Predicted Positive</a:t>
                      </a:r>
                      <a:endParaRPr lang="en-GB" dirty="0"/>
                    </a:p>
                  </a:txBody>
                  <a:tcPr/>
                </a:tc>
                <a:extLst>
                  <a:ext uri="{0D108BD9-81ED-4DB2-BD59-A6C34878D82A}">
                    <a16:rowId xmlns:a16="http://schemas.microsoft.com/office/drawing/2014/main" val="1452639428"/>
                  </a:ext>
                </a:extLst>
              </a:tr>
              <a:tr h="5321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Actual Negative:</a:t>
                      </a:r>
                      <a:endParaRPr lang="en-GB" dirty="0"/>
                    </a:p>
                  </a:txBody>
                  <a:tcPr/>
                </a:tc>
                <a:tc>
                  <a:txBody>
                    <a:bodyPr/>
                    <a:lstStyle/>
                    <a:p>
                      <a:pPr algn="ctr"/>
                      <a:r>
                        <a:rPr lang="en-US" dirty="0"/>
                        <a:t>TN = 1652</a:t>
                      </a:r>
                      <a:endParaRPr lang="en-GB" dirty="0"/>
                    </a:p>
                  </a:txBody>
                  <a:tcPr/>
                </a:tc>
                <a:tc>
                  <a:txBody>
                    <a:bodyPr/>
                    <a:lstStyle/>
                    <a:p>
                      <a:pPr algn="ctr"/>
                      <a:r>
                        <a:rPr lang="en-US" dirty="0"/>
                        <a:t>FP = 299</a:t>
                      </a:r>
                      <a:endParaRPr lang="en-GB" dirty="0"/>
                    </a:p>
                  </a:txBody>
                  <a:tcPr/>
                </a:tc>
                <a:extLst>
                  <a:ext uri="{0D108BD9-81ED-4DB2-BD59-A6C34878D82A}">
                    <a16:rowId xmlns:a16="http://schemas.microsoft.com/office/drawing/2014/main" val="3856060671"/>
                  </a:ext>
                </a:extLst>
              </a:tr>
              <a:tr h="5321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Actual Positive:</a:t>
                      </a:r>
                      <a:endParaRPr lang="en-GB" dirty="0"/>
                    </a:p>
                  </a:txBody>
                  <a:tcPr/>
                </a:tc>
                <a:tc>
                  <a:txBody>
                    <a:bodyPr/>
                    <a:lstStyle/>
                    <a:p>
                      <a:pPr algn="ctr"/>
                      <a:r>
                        <a:rPr lang="en-US" dirty="0"/>
                        <a:t>FN = 343</a:t>
                      </a:r>
                      <a:endParaRPr lang="en-GB" dirty="0"/>
                    </a:p>
                  </a:txBody>
                  <a:tcPr/>
                </a:tc>
                <a:tc>
                  <a:txBody>
                    <a:bodyPr/>
                    <a:lstStyle/>
                    <a:p>
                      <a:pPr algn="ctr"/>
                      <a:r>
                        <a:rPr lang="en-US" dirty="0"/>
                        <a:t>TP = 1706</a:t>
                      </a:r>
                      <a:endParaRPr lang="en-GB" dirty="0"/>
                    </a:p>
                  </a:txBody>
                  <a:tcPr/>
                </a:tc>
                <a:extLst>
                  <a:ext uri="{0D108BD9-81ED-4DB2-BD59-A6C34878D82A}">
                    <a16:rowId xmlns:a16="http://schemas.microsoft.com/office/drawing/2014/main" val="20451354"/>
                  </a:ext>
                </a:extLst>
              </a:tr>
            </a:tbl>
          </a:graphicData>
        </a:graphic>
      </p:graphicFrame>
      <p:sp>
        <p:nvSpPr>
          <p:cNvPr id="5" name="TextBox 4"/>
          <p:cNvSpPr txBox="1"/>
          <p:nvPr/>
        </p:nvSpPr>
        <p:spPr>
          <a:xfrm>
            <a:off x="96002" y="3079210"/>
            <a:ext cx="1276888" cy="369332"/>
          </a:xfrm>
          <a:prstGeom prst="rect">
            <a:avLst/>
          </a:prstGeom>
          <a:noFill/>
        </p:spPr>
        <p:txBody>
          <a:bodyPr wrap="none" rtlCol="0">
            <a:spAutoFit/>
          </a:bodyPr>
          <a:lstStyle/>
          <a:p>
            <a:r>
              <a:rPr lang="en-US" dirty="0"/>
              <a:t>Training Set</a:t>
            </a:r>
            <a:endParaRPr lang="en-GB" dirty="0"/>
          </a:p>
        </p:txBody>
      </p:sp>
      <p:sp>
        <p:nvSpPr>
          <p:cNvPr id="19" name="TextBox 18"/>
          <p:cNvSpPr txBox="1"/>
          <p:nvPr/>
        </p:nvSpPr>
        <p:spPr>
          <a:xfrm>
            <a:off x="96002" y="5202868"/>
            <a:ext cx="1473352" cy="369332"/>
          </a:xfrm>
          <a:prstGeom prst="rect">
            <a:avLst/>
          </a:prstGeom>
          <a:noFill/>
        </p:spPr>
        <p:txBody>
          <a:bodyPr wrap="none" rtlCol="0">
            <a:spAutoFit/>
          </a:bodyPr>
          <a:lstStyle/>
          <a:p>
            <a:r>
              <a:rPr lang="en-US" dirty="0"/>
              <a:t>Validation Set</a:t>
            </a:r>
            <a:endParaRPr lang="en-GB" dirty="0"/>
          </a:p>
        </p:txBody>
      </p:sp>
      <p:sp>
        <p:nvSpPr>
          <p:cNvPr id="6" name="TextBox 5"/>
          <p:cNvSpPr txBox="1"/>
          <p:nvPr/>
        </p:nvSpPr>
        <p:spPr>
          <a:xfrm>
            <a:off x="8553494" y="2181893"/>
            <a:ext cx="2979085" cy="1477328"/>
          </a:xfrm>
          <a:prstGeom prst="rect">
            <a:avLst/>
          </a:prstGeom>
          <a:noFill/>
        </p:spPr>
        <p:txBody>
          <a:bodyPr wrap="none" rtlCol="0">
            <a:spAutoFit/>
          </a:bodyPr>
          <a:lstStyle/>
          <a:p>
            <a:r>
              <a:rPr lang="en-US" dirty="0"/>
              <a:t>The resulting metrics are:</a:t>
            </a:r>
          </a:p>
          <a:p>
            <a:pPr marL="285750" indent="-285750">
              <a:buFont typeface="Arial" panose="020B0604020202020204" pitchFamily="34" charset="0"/>
              <a:buChar char="•"/>
            </a:pPr>
            <a:r>
              <a:rPr lang="en-US" dirty="0"/>
              <a:t>Training precision: 90.18 %</a:t>
            </a:r>
          </a:p>
          <a:p>
            <a:pPr marL="285750" indent="-285750">
              <a:buFont typeface="Arial" panose="020B0604020202020204" pitchFamily="34" charset="0"/>
              <a:buChar char="•"/>
            </a:pPr>
            <a:r>
              <a:rPr lang="en-US" dirty="0"/>
              <a:t>Training accuracy:  88.14%</a:t>
            </a:r>
          </a:p>
          <a:p>
            <a:pPr marL="285750" indent="-285750">
              <a:buFont typeface="Arial" panose="020B0604020202020204" pitchFamily="34" charset="0"/>
              <a:buChar char="•"/>
            </a:pPr>
            <a:r>
              <a:rPr lang="en-US" dirty="0"/>
              <a:t>Training recall:  86.27%</a:t>
            </a:r>
          </a:p>
          <a:p>
            <a:pPr marL="285750" indent="-285750">
              <a:buFont typeface="Arial" panose="020B0604020202020204" pitchFamily="34" charset="0"/>
              <a:buChar char="•"/>
            </a:pPr>
            <a:r>
              <a:rPr lang="en-US" dirty="0"/>
              <a:t>F1 Score:  0.882</a:t>
            </a:r>
            <a:endParaRPr lang="en-GB" dirty="0"/>
          </a:p>
        </p:txBody>
      </p:sp>
      <p:sp>
        <p:nvSpPr>
          <p:cNvPr id="21" name="TextBox 20"/>
          <p:cNvSpPr txBox="1"/>
          <p:nvPr/>
        </p:nvSpPr>
        <p:spPr>
          <a:xfrm>
            <a:off x="8553493" y="4648870"/>
            <a:ext cx="3096104" cy="1477328"/>
          </a:xfrm>
          <a:prstGeom prst="rect">
            <a:avLst/>
          </a:prstGeom>
          <a:noFill/>
        </p:spPr>
        <p:txBody>
          <a:bodyPr wrap="none" rtlCol="0">
            <a:spAutoFit/>
          </a:bodyPr>
          <a:lstStyle/>
          <a:p>
            <a:r>
              <a:rPr lang="en-US" dirty="0"/>
              <a:t>The resulting metric are:</a:t>
            </a:r>
          </a:p>
          <a:p>
            <a:pPr marL="285750" indent="-285750">
              <a:buFont typeface="Arial" panose="020B0604020202020204" pitchFamily="34" charset="0"/>
              <a:buChar char="•"/>
            </a:pPr>
            <a:r>
              <a:rPr lang="en-US" dirty="0"/>
              <a:t>Training precision: 85.087 %</a:t>
            </a:r>
          </a:p>
          <a:p>
            <a:pPr marL="285750" indent="-285750">
              <a:buFont typeface="Arial" panose="020B0604020202020204" pitchFamily="34" charset="0"/>
              <a:buChar char="•"/>
            </a:pPr>
            <a:r>
              <a:rPr lang="en-US" dirty="0"/>
              <a:t>Training accuracy:  83.95 %</a:t>
            </a:r>
          </a:p>
          <a:p>
            <a:pPr marL="285750" indent="-285750">
              <a:buFont typeface="Arial" panose="020B0604020202020204" pitchFamily="34" charset="0"/>
              <a:buChar char="•"/>
            </a:pPr>
            <a:r>
              <a:rPr lang="en-US" dirty="0"/>
              <a:t>Training recall:  83.26 %</a:t>
            </a:r>
          </a:p>
          <a:p>
            <a:pPr marL="285750" indent="-285750">
              <a:buFont typeface="Arial" panose="020B0604020202020204" pitchFamily="34" charset="0"/>
              <a:buChar char="•"/>
            </a:pPr>
            <a:r>
              <a:rPr lang="en-US" dirty="0"/>
              <a:t>F1 Score:  0.8416</a:t>
            </a:r>
            <a:endParaRPr lang="en-GB" dirty="0"/>
          </a:p>
        </p:txBody>
      </p:sp>
    </p:spTree>
    <p:extLst>
      <p:ext uri="{BB962C8B-B14F-4D97-AF65-F5344CB8AC3E}">
        <p14:creationId xmlns:p14="http://schemas.microsoft.com/office/powerpoint/2010/main" val="4098716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835</Words>
  <Application>Microsoft Office PowerPoint</Application>
  <PresentationFormat>Widescreen</PresentationFormat>
  <Paragraphs>145</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Cambria Math</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Arnab</dc:creator>
  <cp:lastModifiedBy>Raj Kumar Roul</cp:lastModifiedBy>
  <cp:revision>45</cp:revision>
  <dcterms:created xsi:type="dcterms:W3CDTF">2021-04-25T10:54:21Z</dcterms:created>
  <dcterms:modified xsi:type="dcterms:W3CDTF">2023-05-27T06:33:46Z</dcterms:modified>
</cp:coreProperties>
</file>