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5" r:id="rId4"/>
    <p:sldId id="264" r:id="rId5"/>
    <p:sldId id="267" r:id="rId6"/>
    <p:sldId id="258" r:id="rId7"/>
    <p:sldId id="259" r:id="rId8"/>
    <p:sldId id="260" r:id="rId9"/>
    <p:sldId id="261" r:id="rId10"/>
    <p:sldId id="262"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E79D-B543-4600-BB4F-13138BEDC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1ED5A8-FE3A-4001-8FB1-591B2E610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798F8-3A24-4574-8235-AFA19AFA9F31}"/>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5" name="Footer Placeholder 4">
            <a:extLst>
              <a:ext uri="{FF2B5EF4-FFF2-40B4-BE49-F238E27FC236}">
                <a16:creationId xmlns:a16="http://schemas.microsoft.com/office/drawing/2014/main" id="{14392063-9D8D-42B5-84EA-A2D6A35E2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0FEB6-738C-4BF9-80C9-7E97F8D0BAB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68507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4B2F-0711-4CDD-A67A-6769E98EC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9F331-7BCF-4219-A54A-9B6807405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EA9CF-2A85-46FB-B64B-2F355CA61AB2}"/>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5" name="Footer Placeholder 4">
            <a:extLst>
              <a:ext uri="{FF2B5EF4-FFF2-40B4-BE49-F238E27FC236}">
                <a16:creationId xmlns:a16="http://schemas.microsoft.com/office/drawing/2014/main" id="{133DE6A5-FA02-47E9-945A-4B9B05903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53CEA-9288-455D-B61B-08F48372811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01715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5C325-E0C4-420F-A1C7-FF00E4B15B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78B30-1B33-4C27-93EC-F84EC2E0F3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3825D-0AD5-47AB-8F78-49718A4DA54D}"/>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5" name="Footer Placeholder 4">
            <a:extLst>
              <a:ext uri="{FF2B5EF4-FFF2-40B4-BE49-F238E27FC236}">
                <a16:creationId xmlns:a16="http://schemas.microsoft.com/office/drawing/2014/main" id="{F9890786-73C1-456E-A4E6-6133870D0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0642D-4230-4698-92CB-666FB0A83D7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35773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AD5A-EF48-43CB-9C05-F6DCB8B33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733BD-19DA-445C-91B3-54099B4B7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64E16-B538-4A61-A770-7AF259689F10}"/>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5" name="Footer Placeholder 4">
            <a:extLst>
              <a:ext uri="{FF2B5EF4-FFF2-40B4-BE49-F238E27FC236}">
                <a16:creationId xmlns:a16="http://schemas.microsoft.com/office/drawing/2014/main" id="{C5EDAF8E-7F88-41ED-9057-17D422EAD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B98E6-AA72-481B-BAD2-0BCF598AAD90}"/>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240384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7F4-253D-4A32-9C8B-6AADD4DC5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0C93A-3329-4849-A809-E99DEFFBC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40D41-2B8D-4338-AE00-3055666D3C61}"/>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5" name="Footer Placeholder 4">
            <a:extLst>
              <a:ext uri="{FF2B5EF4-FFF2-40B4-BE49-F238E27FC236}">
                <a16:creationId xmlns:a16="http://schemas.microsoft.com/office/drawing/2014/main" id="{97C5051C-D8ED-46A4-917C-554FCEC5E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72406-04AC-4CCB-B5D5-B0D5EE7D61B6}"/>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043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97D-8DD4-45D1-815F-2B1529708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0A2F2-1235-40AF-B3DB-5E56BD703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89A468-9650-4E8B-BC7B-F2D6034D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F2C92-191A-4C15-B607-8B10490427B7}"/>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6" name="Footer Placeholder 5">
            <a:extLst>
              <a:ext uri="{FF2B5EF4-FFF2-40B4-BE49-F238E27FC236}">
                <a16:creationId xmlns:a16="http://schemas.microsoft.com/office/drawing/2014/main" id="{9E25CC2A-EB55-4F4A-B418-1AB555345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06207-BC01-45AB-B2DC-2B63C617996B}"/>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62519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FA6F-8AD2-4B84-86CA-F33D49D67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19CD44-BA36-44FD-B1A8-3698C55E7C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32C94-EEC3-4DC9-BFA7-662E5394A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C4AD3-49A7-49B7-9EE7-B6BEC9116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EE630-1483-492A-A316-30EF90D45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C3AEE-D94A-4040-A3CF-D4EEB02852BD}"/>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8" name="Footer Placeholder 7">
            <a:extLst>
              <a:ext uri="{FF2B5EF4-FFF2-40B4-BE49-F238E27FC236}">
                <a16:creationId xmlns:a16="http://schemas.microsoft.com/office/drawing/2014/main" id="{359320CC-40BC-4F71-8316-3D4E97971A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9F2FF-C16F-4968-9F1C-7E3386239121}"/>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97339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6802-23E0-4C7D-98FB-EB73A3933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345125-646E-4B25-9799-569D51C75445}"/>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4" name="Footer Placeholder 3">
            <a:extLst>
              <a:ext uri="{FF2B5EF4-FFF2-40B4-BE49-F238E27FC236}">
                <a16:creationId xmlns:a16="http://schemas.microsoft.com/office/drawing/2014/main" id="{DE12B64E-C404-40E6-9E12-9CCC3C47A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EEEA7-E607-494F-BF5C-BDF8B8585869}"/>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20915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504C4-39A9-4130-9B71-1CAC1C23A95E}"/>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3" name="Footer Placeholder 2">
            <a:extLst>
              <a:ext uri="{FF2B5EF4-FFF2-40B4-BE49-F238E27FC236}">
                <a16:creationId xmlns:a16="http://schemas.microsoft.com/office/drawing/2014/main" id="{BC54643A-D734-4986-8924-3CCA69E02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11826F-4171-49F4-B536-3B7194AE00E8}"/>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05126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5CE8-8F7A-4ABD-98AD-A65E1940F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6A358-CF1E-4BFC-BA93-1D71D4DF9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A81AB-8152-4B3D-8D46-DACE309F6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18C76-75C8-4556-8ED5-CD4CF99C4D54}"/>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6" name="Footer Placeholder 5">
            <a:extLst>
              <a:ext uri="{FF2B5EF4-FFF2-40B4-BE49-F238E27FC236}">
                <a16:creationId xmlns:a16="http://schemas.microsoft.com/office/drawing/2014/main" id="{181F9C89-B66F-404B-BA8C-E2DB1BFBD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26A9D-FB5B-4209-A21F-A0565D8BA99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2283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F799-5644-4B77-A441-C467158E6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60F0A5-F3B7-43CA-A00A-94BB8C1D6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FF2EEA-7C10-4FE4-A41F-14CA159E3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F4E46-7977-4CD1-99E0-E963CE22F39B}"/>
              </a:ext>
            </a:extLst>
          </p:cNvPr>
          <p:cNvSpPr>
            <a:spLocks noGrp="1"/>
          </p:cNvSpPr>
          <p:nvPr>
            <p:ph type="dt" sz="half" idx="10"/>
          </p:nvPr>
        </p:nvSpPr>
        <p:spPr/>
        <p:txBody>
          <a:bodyPr/>
          <a:lstStyle/>
          <a:p>
            <a:fld id="{DFFB0472-5513-4F45-BB96-C74CC9EF5364}" type="datetimeFigureOut">
              <a:rPr lang="en-US" smtClean="0"/>
              <a:t>2/21/2021</a:t>
            </a:fld>
            <a:endParaRPr lang="en-US"/>
          </a:p>
        </p:txBody>
      </p:sp>
      <p:sp>
        <p:nvSpPr>
          <p:cNvPr id="6" name="Footer Placeholder 5">
            <a:extLst>
              <a:ext uri="{FF2B5EF4-FFF2-40B4-BE49-F238E27FC236}">
                <a16:creationId xmlns:a16="http://schemas.microsoft.com/office/drawing/2014/main" id="{5F3EE1B0-0D82-4FDE-B50B-CBAE75FA8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FF2FB-BA28-48F9-9AB4-4EE7AF62D507}"/>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2273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30EF98-25E5-4493-BCAD-7E8369C3E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751EE-745F-439D-AA20-07E187197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ECE16-9E62-4DEB-AB16-1473CD509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B0472-5513-4F45-BB96-C74CC9EF5364}" type="datetimeFigureOut">
              <a:rPr lang="en-US" smtClean="0"/>
              <a:t>2/21/2021</a:t>
            </a:fld>
            <a:endParaRPr lang="en-US"/>
          </a:p>
        </p:txBody>
      </p:sp>
      <p:sp>
        <p:nvSpPr>
          <p:cNvPr id="5" name="Footer Placeholder 4">
            <a:extLst>
              <a:ext uri="{FF2B5EF4-FFF2-40B4-BE49-F238E27FC236}">
                <a16:creationId xmlns:a16="http://schemas.microsoft.com/office/drawing/2014/main" id="{18371BD4-84C0-4E84-A75A-4BAC0724B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162A4-8448-45FD-A259-93C2A2DB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D8BB-78CA-4D35-982E-916D3F0C0A9F}" type="slidenum">
              <a:rPr lang="en-US" smtClean="0"/>
              <a:t>‹#›</a:t>
            </a:fld>
            <a:endParaRPr lang="en-US"/>
          </a:p>
        </p:txBody>
      </p:sp>
    </p:spTree>
    <p:extLst>
      <p:ext uri="{BB962C8B-B14F-4D97-AF65-F5344CB8AC3E}">
        <p14:creationId xmlns:p14="http://schemas.microsoft.com/office/powerpoint/2010/main" val="281840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67A4-CAF8-47D0-9441-0CF72D161B09}"/>
              </a:ext>
            </a:extLst>
          </p:cNvPr>
          <p:cNvSpPr>
            <a:spLocks noGrp="1"/>
          </p:cNvSpPr>
          <p:nvPr>
            <p:ph type="ctrTitle"/>
          </p:nvPr>
        </p:nvSpPr>
        <p:spPr/>
        <p:txBody>
          <a:bodyPr/>
          <a:lstStyle/>
          <a:p>
            <a:r>
              <a:rPr lang="en-US" dirty="0"/>
              <a:t>Predicting NBA Player Salaries</a:t>
            </a:r>
          </a:p>
        </p:txBody>
      </p:sp>
      <p:sp>
        <p:nvSpPr>
          <p:cNvPr id="3" name="Subtitle 2">
            <a:extLst>
              <a:ext uri="{FF2B5EF4-FFF2-40B4-BE49-F238E27FC236}">
                <a16:creationId xmlns:a16="http://schemas.microsoft.com/office/drawing/2014/main" id="{35F3CB97-98B0-46A5-AF52-6F424F8E9EA5}"/>
              </a:ext>
            </a:extLst>
          </p:cNvPr>
          <p:cNvSpPr>
            <a:spLocks noGrp="1"/>
          </p:cNvSpPr>
          <p:nvPr>
            <p:ph type="subTitle" idx="1"/>
          </p:nvPr>
        </p:nvSpPr>
        <p:spPr/>
        <p:txBody>
          <a:bodyPr/>
          <a:lstStyle/>
          <a:p>
            <a:r>
              <a:rPr lang="en-US" dirty="0"/>
              <a:t>Rajkumar Kuppuswami</a:t>
            </a:r>
          </a:p>
        </p:txBody>
      </p:sp>
    </p:spTree>
    <p:extLst>
      <p:ext uri="{BB962C8B-B14F-4D97-AF65-F5344CB8AC3E}">
        <p14:creationId xmlns:p14="http://schemas.microsoft.com/office/powerpoint/2010/main" val="54871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5: Extreme Gradient Boosting Regression (XGBR)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14381"/>
          </a:xfrm>
        </p:spPr>
        <p:txBody>
          <a:bodyPr>
            <a:normAutofit fontScale="92500"/>
          </a:bodyPr>
          <a:lstStyle/>
          <a:p>
            <a:r>
              <a:rPr lang="en-US" dirty="0"/>
              <a:t>XGBR is an ensemble modeling technique where new models are added to correct the errors made by existing models.</a:t>
            </a:r>
          </a:p>
          <a:p>
            <a:r>
              <a:rPr lang="en-US" dirty="0"/>
              <a:t>The method uses the gradient boosting decision tree algorithm.</a:t>
            </a:r>
          </a:p>
          <a:p>
            <a:pPr lvl="1"/>
            <a:r>
              <a:rPr lang="en-US" dirty="0"/>
              <a:t>Gradient boosting is an approach where new models are created that predict the residuals or errors of prior models and then added together to make the final prediction.</a:t>
            </a:r>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XGBR</a:t>
                      </a:r>
                    </a:p>
                  </a:txBody>
                  <a:tcPr anchor="ctr"/>
                </a:tc>
                <a:tc>
                  <a:txBody>
                    <a:bodyPr/>
                    <a:lstStyle/>
                    <a:p>
                      <a:pPr algn="ctr"/>
                      <a:r>
                        <a:rPr lang="en-US" dirty="0"/>
                        <a:t>1818766</a:t>
                      </a:r>
                    </a:p>
                  </a:txBody>
                  <a:tcPr anchor="ctr"/>
                </a:tc>
                <a:tc>
                  <a:txBody>
                    <a:bodyPr/>
                    <a:lstStyle/>
                    <a:p>
                      <a:pPr algn="ctr"/>
                      <a:r>
                        <a:rPr lang="en-US" dirty="0"/>
                        <a:t>0.92</a:t>
                      </a:r>
                    </a:p>
                  </a:txBody>
                  <a:tcPr anchor="ctr"/>
                </a:tc>
                <a:tc>
                  <a:txBody>
                    <a:bodyPr/>
                    <a:lstStyle/>
                    <a:p>
                      <a:pPr algn="ctr"/>
                      <a:r>
                        <a:rPr lang="en-US" dirty="0"/>
                        <a:t>4531190</a:t>
                      </a:r>
                    </a:p>
                  </a:txBody>
                  <a:tcPr anchor="ctr"/>
                </a:tc>
                <a:tc>
                  <a:txBody>
                    <a:bodyPr/>
                    <a:lstStyle/>
                    <a:p>
                      <a:pPr algn="ctr"/>
                      <a:r>
                        <a:rPr lang="en-US" dirty="0"/>
                        <a:t>0.65</a:t>
                      </a:r>
                    </a:p>
                  </a:txBody>
                  <a:tcPr anchor="ctr"/>
                </a:tc>
                <a:extLst>
                  <a:ext uri="{0D108BD9-81ED-4DB2-BD59-A6C34878D82A}">
                    <a16:rowId xmlns:a16="http://schemas.microsoft.com/office/drawing/2014/main" val="10001"/>
                  </a:ext>
                </a:extLst>
              </a:tr>
            </a:tbl>
          </a:graphicData>
        </a:graphic>
      </p:graphicFrame>
      <p:sp>
        <p:nvSpPr>
          <p:cNvPr id="8" name="TextBox 7"/>
          <p:cNvSpPr txBox="1"/>
          <p:nvPr/>
        </p:nvSpPr>
        <p:spPr>
          <a:xfrm>
            <a:off x="6172199" y="3754585"/>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XGBR method were the best of all models evaluated.  Our training set R</a:t>
            </a:r>
            <a:r>
              <a:rPr lang="en-US" sz="1700" baseline="30000" dirty="0"/>
              <a:t>2</a:t>
            </a:r>
            <a:r>
              <a:rPr lang="en-US" sz="1700" baseline="-25000" dirty="0"/>
              <a:t> </a:t>
            </a:r>
            <a:r>
              <a:rPr lang="en-US" sz="1700" dirty="0"/>
              <a:t>had a value of 92%, which is excellent.  The results diminished to only 65% when applied to the test set, but this about 10% better than our other models. </a:t>
            </a:r>
          </a:p>
          <a:p>
            <a:pPr marL="285750" indent="-285750">
              <a:buFont typeface="Arial" panose="020B0604020202020204" pitchFamily="34" charset="0"/>
              <a:buChar char="•"/>
            </a:pPr>
            <a:r>
              <a:rPr lang="en-US" sz="1700" dirty="0"/>
              <a:t>The RMSE values for the XGBR method were also the lowest of all models evaluated.  This indicates the most accurate prediction model.</a:t>
            </a:r>
          </a:p>
          <a:p>
            <a:pPr marL="285750" indent="-285750">
              <a:buFont typeface="Arial" panose="020B0604020202020204" pitchFamily="34" charset="0"/>
              <a:buChar char="•"/>
            </a:pPr>
            <a:endParaRPr lang="en-US" dirty="0"/>
          </a:p>
        </p:txBody>
      </p:sp>
      <p:sp>
        <p:nvSpPr>
          <p:cNvPr id="6" name="TextBox 5"/>
          <p:cNvSpPr txBox="1"/>
          <p:nvPr/>
        </p:nvSpPr>
        <p:spPr>
          <a:xfrm>
            <a:off x="-1" y="6470070"/>
            <a:ext cx="6172199" cy="692497"/>
          </a:xfrm>
          <a:prstGeom prst="rect">
            <a:avLst/>
          </a:prstGeom>
          <a:noFill/>
        </p:spPr>
        <p:txBody>
          <a:bodyPr wrap="square" rtlCol="0">
            <a:spAutoFit/>
          </a:bodyPr>
          <a:lstStyle/>
          <a:p>
            <a:r>
              <a:rPr lang="en-US" sz="1050" dirty="0"/>
              <a:t>Source: Brownlee, J. (2019, August 21). A Gentle Introduction to </a:t>
            </a:r>
            <a:r>
              <a:rPr lang="en-US" sz="1050" dirty="0" err="1"/>
              <a:t>XGBoost</a:t>
            </a:r>
            <a:r>
              <a:rPr lang="en-US" sz="1050" dirty="0"/>
              <a:t> for Applied Machine Learning. Retrieved from https://machinelearningmastery.com/gentle-introduction-xgboost-applied-machine-learning/</a:t>
            </a:r>
          </a:p>
          <a:p>
            <a:endParaRPr lang="en-US" dirty="0"/>
          </a:p>
        </p:txBody>
      </p:sp>
    </p:spTree>
    <p:extLst>
      <p:ext uri="{BB962C8B-B14F-4D97-AF65-F5344CB8AC3E}">
        <p14:creationId xmlns:p14="http://schemas.microsoft.com/office/powerpoint/2010/main" val="275388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8639-D0A6-45DF-90AB-81EBAE851300}"/>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65A79788-1D26-4FAE-A6CC-3BC57B79E58E}"/>
              </a:ext>
            </a:extLst>
          </p:cNvPr>
          <p:cNvSpPr>
            <a:spLocks noGrp="1"/>
          </p:cNvSpPr>
          <p:nvPr>
            <p:ph type="body" idx="1"/>
          </p:nvPr>
        </p:nvSpPr>
        <p:spPr/>
        <p:txBody>
          <a:bodyPr>
            <a:normAutofit/>
          </a:bodyPr>
          <a:lstStyle/>
          <a:p>
            <a:r>
              <a:rPr lang="en-US" dirty="0"/>
              <a:t>Feature Selection</a:t>
            </a:r>
          </a:p>
        </p:txBody>
      </p:sp>
      <p:sp>
        <p:nvSpPr>
          <p:cNvPr id="4" name="Content Placeholder 3">
            <a:extLst>
              <a:ext uri="{FF2B5EF4-FFF2-40B4-BE49-F238E27FC236}">
                <a16:creationId xmlns:a16="http://schemas.microsoft.com/office/drawing/2014/main" id="{D6930237-50E6-441D-A6BF-98DCAC7855DE}"/>
              </a:ext>
            </a:extLst>
          </p:cNvPr>
          <p:cNvSpPr>
            <a:spLocks noGrp="1"/>
          </p:cNvSpPr>
          <p:nvPr>
            <p:ph sz="half" idx="2"/>
          </p:nvPr>
        </p:nvSpPr>
        <p:spPr/>
        <p:txBody>
          <a:bodyPr/>
          <a:lstStyle/>
          <a:p>
            <a:r>
              <a:rPr lang="en-US"/>
              <a:t>Many methods </a:t>
            </a:r>
            <a:r>
              <a:rPr lang="en-US" dirty="0"/>
              <a:t>giving different suggestions</a:t>
            </a:r>
          </a:p>
          <a:p>
            <a:r>
              <a:rPr lang="en-US" dirty="0"/>
              <a:t>High correlation across all features</a:t>
            </a:r>
          </a:p>
          <a:p>
            <a:r>
              <a:rPr lang="en-US" dirty="0"/>
              <a:t>Relatively high feature count, even after feature selection</a:t>
            </a:r>
          </a:p>
        </p:txBody>
      </p:sp>
      <p:sp>
        <p:nvSpPr>
          <p:cNvPr id="5" name="Text Placeholder 4">
            <a:extLst>
              <a:ext uri="{FF2B5EF4-FFF2-40B4-BE49-F238E27FC236}">
                <a16:creationId xmlns:a16="http://schemas.microsoft.com/office/drawing/2014/main" id="{65EF44A7-949E-4BFC-BCBC-BA97D0916208}"/>
              </a:ext>
            </a:extLst>
          </p:cNvPr>
          <p:cNvSpPr>
            <a:spLocks noGrp="1"/>
          </p:cNvSpPr>
          <p:nvPr>
            <p:ph type="body" sz="quarter" idx="3"/>
          </p:nvPr>
        </p:nvSpPr>
        <p:spPr/>
        <p:txBody>
          <a:bodyPr/>
          <a:lstStyle/>
          <a:p>
            <a:r>
              <a:rPr lang="en-US" dirty="0"/>
              <a:t>Model Selection</a:t>
            </a:r>
          </a:p>
        </p:txBody>
      </p:sp>
      <p:sp>
        <p:nvSpPr>
          <p:cNvPr id="6" name="Content Placeholder 5">
            <a:extLst>
              <a:ext uri="{FF2B5EF4-FFF2-40B4-BE49-F238E27FC236}">
                <a16:creationId xmlns:a16="http://schemas.microsoft.com/office/drawing/2014/main" id="{50524639-F5F7-4D65-B98D-B9112F158D4E}"/>
              </a:ext>
            </a:extLst>
          </p:cNvPr>
          <p:cNvSpPr>
            <a:spLocks noGrp="1"/>
          </p:cNvSpPr>
          <p:nvPr>
            <p:ph sz="quarter" idx="4"/>
          </p:nvPr>
        </p:nvSpPr>
        <p:spPr/>
        <p:txBody>
          <a:bodyPr/>
          <a:lstStyle/>
          <a:p>
            <a:r>
              <a:rPr lang="en-US" dirty="0"/>
              <a:t>We had to work with and learn to use models that we have never dealt with before</a:t>
            </a:r>
          </a:p>
          <a:p>
            <a:r>
              <a:rPr lang="en-US" dirty="0"/>
              <a:t>We tried (and failed) with several models outside of the ones listed. For example, we created a couple of Random Forests with poor results</a:t>
            </a:r>
          </a:p>
        </p:txBody>
      </p:sp>
    </p:spTree>
    <p:extLst>
      <p:ext uri="{BB962C8B-B14F-4D97-AF65-F5344CB8AC3E}">
        <p14:creationId xmlns:p14="http://schemas.microsoft.com/office/powerpoint/2010/main" val="1273518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54EE-4ED4-4015-AA95-867463EC7156}"/>
              </a:ext>
            </a:extLst>
          </p:cNvPr>
          <p:cNvSpPr>
            <a:spLocks noGrp="1"/>
          </p:cNvSpPr>
          <p:nvPr>
            <p:ph type="title"/>
          </p:nvPr>
        </p:nvSpPr>
        <p:spPr/>
        <p:txBody>
          <a:bodyPr/>
          <a:lstStyle/>
          <a:p>
            <a:r>
              <a:rPr lang="en-US" dirty="0"/>
              <a:t>Future Plans</a:t>
            </a:r>
          </a:p>
        </p:txBody>
      </p:sp>
      <p:sp>
        <p:nvSpPr>
          <p:cNvPr id="3" name="TextBox 2">
            <a:extLst>
              <a:ext uri="{FF2B5EF4-FFF2-40B4-BE49-F238E27FC236}">
                <a16:creationId xmlns:a16="http://schemas.microsoft.com/office/drawing/2014/main" id="{BB4B6501-8917-4260-A2D7-C9DAC93F5DD7}"/>
              </a:ext>
            </a:extLst>
          </p:cNvPr>
          <p:cNvSpPr txBox="1"/>
          <p:nvPr/>
        </p:nvSpPr>
        <p:spPr>
          <a:xfrm>
            <a:off x="838200" y="1747434"/>
            <a:ext cx="1044973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Decide on the final model we will use</a:t>
            </a:r>
          </a:p>
          <a:p>
            <a:pPr marL="285750" indent="-285750">
              <a:buFont typeface="Arial" panose="020B0604020202020204" pitchFamily="34" charset="0"/>
              <a:buChar char="•"/>
            </a:pPr>
            <a:r>
              <a:rPr lang="en-US" sz="2400" dirty="0"/>
              <a:t>Make a comparison plot of predicted salaries vs actual salaries</a:t>
            </a:r>
          </a:p>
          <a:p>
            <a:pPr marL="285750" indent="-285750">
              <a:buFont typeface="Arial" panose="020B0604020202020204" pitchFamily="34" charset="0"/>
              <a:buChar char="•"/>
            </a:pPr>
            <a:r>
              <a:rPr lang="en-US" sz="2400" dirty="0"/>
              <a:t>Add the player names back to the </a:t>
            </a:r>
            <a:r>
              <a:rPr lang="en-US" sz="2400" dirty="0" err="1"/>
              <a:t>dataframe</a:t>
            </a:r>
            <a:r>
              <a:rPr lang="en-US" sz="2400" dirty="0"/>
              <a:t> so that we can see which players are overpaid and which ones are underpaid</a:t>
            </a:r>
          </a:p>
          <a:p>
            <a:pPr marL="285750" indent="-285750">
              <a:buFont typeface="Arial" panose="020B0604020202020204" pitchFamily="34" charset="0"/>
              <a:buChar char="•"/>
            </a:pPr>
            <a:r>
              <a:rPr lang="en-US" sz="2400" dirty="0"/>
              <a:t>Draft the dialogue we will use for the final presentation</a:t>
            </a:r>
          </a:p>
        </p:txBody>
      </p:sp>
    </p:spTree>
    <p:extLst>
      <p:ext uri="{BB962C8B-B14F-4D97-AF65-F5344CB8AC3E}">
        <p14:creationId xmlns:p14="http://schemas.microsoft.com/office/powerpoint/2010/main" val="319331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F5BC-8357-4970-A2D2-610F360A620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1559FBA-3B38-451D-A2FA-6532FE1C08E8}"/>
              </a:ext>
            </a:extLst>
          </p:cNvPr>
          <p:cNvSpPr>
            <a:spLocks noGrp="1"/>
          </p:cNvSpPr>
          <p:nvPr>
            <p:ph idx="1"/>
          </p:nvPr>
        </p:nvSpPr>
        <p:spPr/>
        <p:txBody>
          <a:bodyPr>
            <a:noAutofit/>
          </a:bodyPr>
          <a:lstStyle/>
          <a:p>
            <a:pPr marL="0" indent="0">
              <a:buNone/>
            </a:pPr>
            <a:r>
              <a:rPr lang="en-US" sz="2400" b="1" u="sng" dirty="0"/>
              <a:t>Background</a:t>
            </a:r>
          </a:p>
          <a:p>
            <a:pPr marL="0" indent="0">
              <a:buNone/>
            </a:pPr>
            <a:r>
              <a:rPr lang="en-US" sz="2400" dirty="0"/>
              <a:t>The National Basketball Association (NBA) is a men’s professional basketball league comprised of 30 teams.</a:t>
            </a:r>
          </a:p>
          <a:p>
            <a:pPr marL="0" indent="0">
              <a:buNone/>
            </a:pPr>
            <a:endParaRPr lang="en-US" sz="2400" dirty="0"/>
          </a:p>
          <a:p>
            <a:pPr marL="0" indent="0">
              <a:buNone/>
            </a:pPr>
            <a:r>
              <a:rPr lang="en-US" sz="2400" b="1" u="sng" dirty="0"/>
              <a:t>Hypothesis</a:t>
            </a:r>
          </a:p>
          <a:p>
            <a:pPr marL="0" indent="0">
              <a:buNone/>
            </a:pPr>
            <a:r>
              <a:rPr lang="en-US" sz="2400" dirty="0"/>
              <a:t>The assumption of most teams, and players as well, is that the more money a particular player demands, the better the player.</a:t>
            </a:r>
          </a:p>
          <a:p>
            <a:pPr marL="0" indent="0">
              <a:buNone/>
            </a:pPr>
            <a:endParaRPr lang="en-US" sz="2400" dirty="0"/>
          </a:p>
          <a:p>
            <a:pPr marL="0" indent="0">
              <a:buNone/>
            </a:pPr>
            <a:r>
              <a:rPr lang="en-US" sz="2400" b="1" u="sng" dirty="0"/>
              <a:t>Analysis</a:t>
            </a:r>
          </a:p>
          <a:p>
            <a:pPr marL="0" indent="0">
              <a:buNone/>
            </a:pPr>
            <a:r>
              <a:rPr lang="en-US" sz="2400" dirty="0"/>
              <a:t>The purpose behind this course project is to use predictive analytics to predict what a player’s salary should be by looking at player statistics.</a:t>
            </a:r>
          </a:p>
        </p:txBody>
      </p:sp>
    </p:spTree>
    <p:extLst>
      <p:ext uri="{BB962C8B-B14F-4D97-AF65-F5344CB8AC3E}">
        <p14:creationId xmlns:p14="http://schemas.microsoft.com/office/powerpoint/2010/main" val="1615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Part 1 – Algorithmic Ranking</a:t>
            </a:r>
          </a:p>
        </p:txBody>
      </p:sp>
      <p:pic>
        <p:nvPicPr>
          <p:cNvPr id="4" name="Picture 3">
            <a:extLst>
              <a:ext uri="{FF2B5EF4-FFF2-40B4-BE49-F238E27FC236}">
                <a16:creationId xmlns:a16="http://schemas.microsoft.com/office/drawing/2014/main" id="{787E0E78-A54E-4CB8-9A1D-DB52A6B8B52D}"/>
              </a:ext>
            </a:extLst>
          </p:cNvPr>
          <p:cNvPicPr>
            <a:picLocks noChangeAspect="1"/>
          </p:cNvPicPr>
          <p:nvPr/>
        </p:nvPicPr>
        <p:blipFill>
          <a:blip r:embed="rId2"/>
          <a:stretch>
            <a:fillRect/>
          </a:stretch>
        </p:blipFill>
        <p:spPr>
          <a:xfrm>
            <a:off x="6360694" y="2291527"/>
            <a:ext cx="5201376" cy="2753109"/>
          </a:xfrm>
          <a:prstGeom prst="rect">
            <a:avLst/>
          </a:prstGeom>
          <a:ln>
            <a:solidFill>
              <a:schemeClr val="tx1"/>
            </a:solidFill>
          </a:ln>
        </p:spPr>
      </p:pic>
      <p:sp>
        <p:nvSpPr>
          <p:cNvPr id="10" name="Text Placeholder 11">
            <a:extLst>
              <a:ext uri="{FF2B5EF4-FFF2-40B4-BE49-F238E27FC236}">
                <a16:creationId xmlns:a16="http://schemas.microsoft.com/office/drawing/2014/main" id="{5E748B5C-C6FA-49D6-B8F6-9C184B798A0F}"/>
              </a:ext>
            </a:extLst>
          </p:cNvPr>
          <p:cNvSpPr>
            <a:spLocks noGrp="1"/>
          </p:cNvSpPr>
          <p:nvPr>
            <p:ph type="body" idx="1"/>
          </p:nvPr>
        </p:nvSpPr>
        <p:spPr>
          <a:xfrm>
            <a:off x="839788" y="1681163"/>
            <a:ext cx="5157787" cy="823912"/>
          </a:xfrm>
        </p:spPr>
        <p:txBody>
          <a:bodyPr/>
          <a:lstStyle/>
          <a:p>
            <a:r>
              <a:rPr lang="en-US" dirty="0"/>
              <a:t>Algorithms Used</a:t>
            </a:r>
          </a:p>
        </p:txBody>
      </p:sp>
      <p:sp>
        <p:nvSpPr>
          <p:cNvPr id="11" name="Content Placeholder 9">
            <a:extLst>
              <a:ext uri="{FF2B5EF4-FFF2-40B4-BE49-F238E27FC236}">
                <a16:creationId xmlns:a16="http://schemas.microsoft.com/office/drawing/2014/main" id="{C260079B-A73A-4AE3-B03C-B3CFF9B564D7}"/>
              </a:ext>
            </a:extLst>
          </p:cNvPr>
          <p:cNvSpPr>
            <a:spLocks noGrp="1"/>
          </p:cNvSpPr>
          <p:nvPr>
            <p:ph sz="half" idx="2"/>
          </p:nvPr>
        </p:nvSpPr>
        <p:spPr>
          <a:xfrm>
            <a:off x="839788" y="2505075"/>
            <a:ext cx="5157787" cy="3684588"/>
          </a:xfrm>
        </p:spPr>
        <p:txBody>
          <a:bodyPr>
            <a:normAutofit fontScale="92500" lnSpcReduction="20000"/>
          </a:bodyPr>
          <a:lstStyle/>
          <a:p>
            <a:r>
              <a:rPr lang="en-US" dirty="0"/>
              <a:t>Random Forest</a:t>
            </a:r>
          </a:p>
          <a:p>
            <a:r>
              <a:rPr lang="en-US" dirty="0"/>
              <a:t>Extratrees</a:t>
            </a:r>
          </a:p>
          <a:p>
            <a:r>
              <a:rPr lang="en-US" dirty="0"/>
              <a:t>Chi Square</a:t>
            </a:r>
          </a:p>
          <a:p>
            <a:r>
              <a:rPr lang="en-US" dirty="0"/>
              <a:t>RFE</a:t>
            </a:r>
          </a:p>
          <a:p>
            <a:r>
              <a:rPr lang="en-US" dirty="0"/>
              <a:t>Lasso Regression (L1)</a:t>
            </a:r>
          </a:p>
          <a:p>
            <a:endParaRPr lang="en-US" dirty="0"/>
          </a:p>
          <a:p>
            <a:r>
              <a:rPr lang="en-US" dirty="0"/>
              <a:t>Combining the output of the algorithms led to a list of features with the highest prediction scores</a:t>
            </a:r>
          </a:p>
          <a:p>
            <a:endParaRPr lang="en-US" dirty="0"/>
          </a:p>
          <a:p>
            <a:endParaRPr lang="en-US" dirty="0"/>
          </a:p>
        </p:txBody>
      </p:sp>
      <p:sp>
        <p:nvSpPr>
          <p:cNvPr id="12" name="Text Placeholder 11">
            <a:extLst>
              <a:ext uri="{FF2B5EF4-FFF2-40B4-BE49-F238E27FC236}">
                <a16:creationId xmlns:a16="http://schemas.microsoft.com/office/drawing/2014/main" id="{ED6F533A-6B9B-4D83-A851-1A8F651B681C}"/>
              </a:ext>
            </a:extLst>
          </p:cNvPr>
          <p:cNvSpPr txBox="1">
            <a:spLocks/>
          </p:cNvSpPr>
          <p:nvPr/>
        </p:nvSpPr>
        <p:spPr>
          <a:xfrm>
            <a:off x="839787" y="4135153"/>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a:p>
            <a:r>
              <a:rPr lang="en-US" dirty="0"/>
              <a:t>Result</a:t>
            </a:r>
          </a:p>
        </p:txBody>
      </p:sp>
    </p:spTree>
    <p:extLst>
      <p:ext uri="{BB962C8B-B14F-4D97-AF65-F5344CB8AC3E}">
        <p14:creationId xmlns:p14="http://schemas.microsoft.com/office/powerpoint/2010/main" val="218229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9788" y="365125"/>
            <a:ext cx="10515600" cy="1325563"/>
          </a:xfrm>
        </p:spPr>
        <p:txBody>
          <a:bodyPr/>
          <a:lstStyle/>
          <a:p>
            <a:r>
              <a:rPr lang="en-US" dirty="0"/>
              <a:t>Feature Selection: Part 2 – Correlation Test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273775" y="1496480"/>
            <a:ext cx="5157787" cy="2451713"/>
          </a:xfrm>
        </p:spPr>
        <p:txBody>
          <a:bodyPr>
            <a:normAutofit fontScale="92500"/>
          </a:bodyPr>
          <a:lstStyle/>
          <a:p>
            <a:r>
              <a:rPr lang="en-US" dirty="0"/>
              <a:t>Process</a:t>
            </a:r>
          </a:p>
          <a:p>
            <a:pPr marL="342900" indent="-342900">
              <a:buFont typeface="Arial" panose="020B0604020202020204" pitchFamily="34" charset="0"/>
              <a:buChar char="•"/>
            </a:pPr>
            <a:r>
              <a:rPr lang="en-US" b="0" dirty="0"/>
              <a:t>Correlation heatmap was created</a:t>
            </a:r>
          </a:p>
          <a:p>
            <a:pPr marL="342900" indent="-342900">
              <a:buFont typeface="Arial" panose="020B0604020202020204" pitchFamily="34" charset="0"/>
              <a:buChar char="•"/>
            </a:pPr>
            <a:r>
              <a:rPr lang="en-US" b="0" dirty="0"/>
              <a:t>Remove obvious correlation (ex. three pointers and three pointer percent)</a:t>
            </a:r>
          </a:p>
          <a:p>
            <a:pPr marL="342900" indent="-342900">
              <a:buFont typeface="Arial" panose="020B0604020202020204" pitchFamily="34" charset="0"/>
              <a:buChar char="•"/>
            </a:pPr>
            <a:r>
              <a:rPr lang="en-US" b="0" dirty="0"/>
              <a:t>Strategically remove any other correlation greater than 0.9</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Correlation Heatmap</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 name="Picture 1">
            <a:extLst>
              <a:ext uri="{FF2B5EF4-FFF2-40B4-BE49-F238E27FC236}">
                <a16:creationId xmlns:a16="http://schemas.microsoft.com/office/drawing/2014/main" id="{D87D4BD2-6DC5-4231-9BE9-CBCB5B54A55E}"/>
              </a:ext>
            </a:extLst>
          </p:cNvPr>
          <p:cNvPicPr>
            <a:picLocks noChangeAspect="1"/>
          </p:cNvPicPr>
          <p:nvPr/>
        </p:nvPicPr>
        <p:blipFill>
          <a:blip r:embed="rId2"/>
          <a:stretch>
            <a:fillRect/>
          </a:stretch>
        </p:blipFill>
        <p:spPr>
          <a:xfrm>
            <a:off x="6267714" y="1960536"/>
            <a:ext cx="4720533" cy="4242661"/>
          </a:xfrm>
          <a:prstGeom prst="rect">
            <a:avLst/>
          </a:prstGeom>
        </p:spPr>
      </p:pic>
    </p:spTree>
    <p:extLst>
      <p:ext uri="{BB962C8B-B14F-4D97-AF65-F5344CB8AC3E}">
        <p14:creationId xmlns:p14="http://schemas.microsoft.com/office/powerpoint/2010/main" val="219198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Final Result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188535" y="1646338"/>
            <a:ext cx="5157787" cy="2348350"/>
          </a:xfrm>
        </p:spPr>
        <p:txBody>
          <a:bodyPr>
            <a:normAutofit fontScale="92500"/>
          </a:bodyPr>
          <a:lstStyle/>
          <a:p>
            <a:pPr marL="342900" indent="-342900">
              <a:buFont typeface="Arial" panose="020B0604020202020204" pitchFamily="34" charset="0"/>
              <a:buChar char="•"/>
            </a:pPr>
            <a:r>
              <a:rPr lang="en-US" b="0" dirty="0"/>
              <a:t>The number of features were reduced from 52 to 14.</a:t>
            </a:r>
          </a:p>
          <a:p>
            <a:pPr marL="342900" indent="-342900">
              <a:buFont typeface="Arial" panose="020B0604020202020204" pitchFamily="34" charset="0"/>
              <a:buChar char="•"/>
            </a:pPr>
            <a:r>
              <a:rPr lang="en-US" b="0" dirty="0"/>
              <a:t>This will reduce the time and storage required to run our models. </a:t>
            </a:r>
          </a:p>
          <a:p>
            <a:pPr marL="342900" indent="-342900">
              <a:buFont typeface="Arial" panose="020B0604020202020204" pitchFamily="34" charset="0"/>
              <a:buChar char="•"/>
            </a:pPr>
            <a:r>
              <a:rPr lang="en-US" b="0" dirty="0"/>
              <a:t>Reduction of multi-collinearity may improve our ability to interpret results</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Selected Variables: 14</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3" name="Picture 22">
            <a:extLst>
              <a:ext uri="{FF2B5EF4-FFF2-40B4-BE49-F238E27FC236}">
                <a16:creationId xmlns:a16="http://schemas.microsoft.com/office/drawing/2014/main" id="{409BBB74-BDA3-4152-9728-D9B0A1C1E27C}"/>
              </a:ext>
            </a:extLst>
          </p:cNvPr>
          <p:cNvPicPr>
            <a:picLocks noChangeAspect="1"/>
          </p:cNvPicPr>
          <p:nvPr/>
        </p:nvPicPr>
        <p:blipFill>
          <a:blip r:embed="rId2"/>
          <a:stretch>
            <a:fillRect/>
          </a:stretch>
        </p:blipFill>
        <p:spPr>
          <a:xfrm>
            <a:off x="6096000" y="1911213"/>
            <a:ext cx="5204774" cy="4708279"/>
          </a:xfrm>
          <a:prstGeom prst="rect">
            <a:avLst/>
          </a:prstGeom>
          <a:ln>
            <a:solidFill>
              <a:schemeClr val="tx1"/>
            </a:solidFill>
          </a:ln>
        </p:spPr>
      </p:pic>
    </p:spTree>
    <p:extLst>
      <p:ext uri="{BB962C8B-B14F-4D97-AF65-F5344CB8AC3E}">
        <p14:creationId xmlns:p14="http://schemas.microsoft.com/office/powerpoint/2010/main" val="1696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Model 1: Ordinary Least Squares (OLS)</a:t>
            </a:r>
          </a:p>
        </p:txBody>
      </p:sp>
      <p:sp>
        <p:nvSpPr>
          <p:cNvPr id="12" name="Text Placeholder 11"/>
          <p:cNvSpPr>
            <a:spLocks noGrp="1"/>
          </p:cNvSpPr>
          <p:nvPr>
            <p:ph type="body" idx="1"/>
          </p:nvPr>
        </p:nvSpPr>
        <p:spPr/>
        <p:txBody>
          <a:bodyPr/>
          <a:lstStyle/>
          <a:p>
            <a:r>
              <a:rPr lang="en-US" dirty="0"/>
              <a:t>Approach</a:t>
            </a:r>
          </a:p>
        </p:txBody>
      </p:sp>
      <p:sp>
        <p:nvSpPr>
          <p:cNvPr id="10" name="Content Placeholder 9"/>
          <p:cNvSpPr>
            <a:spLocks noGrp="1"/>
          </p:cNvSpPr>
          <p:nvPr>
            <p:ph sz="half" idx="2"/>
          </p:nvPr>
        </p:nvSpPr>
        <p:spPr/>
        <p:txBody>
          <a:bodyPr>
            <a:normAutofit fontScale="92500" lnSpcReduction="10000"/>
          </a:bodyPr>
          <a:lstStyle/>
          <a:p>
            <a:r>
              <a:rPr lang="en-US" dirty="0"/>
              <a:t>Our assumption was that there was a linear relationship between our features and the player salary</a:t>
            </a:r>
          </a:p>
          <a:p>
            <a:r>
              <a:rPr lang="en-US" dirty="0"/>
              <a:t>The OLS model is one of the simplest predictive models and was a good place to start with our data</a:t>
            </a:r>
          </a:p>
          <a:p>
            <a:r>
              <a:rPr lang="en-US" dirty="0"/>
              <a:t>The OLS method works by minimizing the sum of squares of the residuals</a:t>
            </a:r>
          </a:p>
        </p:txBody>
      </p:sp>
      <p:sp>
        <p:nvSpPr>
          <p:cNvPr id="13" name="Text Placeholder 12"/>
          <p:cNvSpPr>
            <a:spLocks noGrp="1"/>
          </p:cNvSpPr>
          <p:nvPr>
            <p:ph type="body" sz="quarter" idx="3"/>
          </p:nvPr>
        </p:nvSpPr>
        <p:spPr/>
        <p:txBody>
          <a:bodyPr/>
          <a:lstStyle/>
          <a:p>
            <a:r>
              <a:rPr lang="en-US" dirty="0"/>
              <a:t>Results</a:t>
            </a:r>
          </a:p>
        </p:txBody>
      </p:sp>
      <p:graphicFrame>
        <p:nvGraphicFramePr>
          <p:cNvPr id="15" name="Content Placeholder 14"/>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a:t>OLS</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bl>
          </a:graphicData>
        </a:graphic>
      </p:graphicFrame>
      <p:sp>
        <p:nvSpPr>
          <p:cNvPr id="16" name="TextBox 15"/>
          <p:cNvSpPr txBox="1"/>
          <p:nvPr/>
        </p:nvSpPr>
        <p:spPr>
          <a:xfrm>
            <a:off x="6172199" y="4017818"/>
            <a:ext cx="54794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will serve as a reference point for the other linear models we are going to use.</a:t>
            </a:r>
          </a:p>
        </p:txBody>
      </p:sp>
      <p:sp>
        <p:nvSpPr>
          <p:cNvPr id="18" name="TextBox 17"/>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83409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Ridge Regression (RR)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77500" lnSpcReduction="20000"/>
          </a:bodyPr>
          <a:lstStyle/>
          <a:p>
            <a:r>
              <a:rPr lang="en-US" dirty="0"/>
              <a:t>Ridge regression is an extension of linear regression where the loss function is modified to minimize the complexity of the model. </a:t>
            </a:r>
          </a:p>
          <a:p>
            <a:pPr lvl="1"/>
            <a:r>
              <a:rPr lang="en-US" dirty="0"/>
              <a:t>This modification is done by adding a penalty parameter that is equivalent to the square of the magnitude of the coefficients.</a:t>
            </a:r>
          </a:p>
          <a:p>
            <a:r>
              <a:rPr lang="en-US" dirty="0"/>
              <a:t>Loss function = OLS + </a:t>
            </a:r>
            <a:r>
              <a:rPr lang="el-GR" dirty="0"/>
              <a:t>α</a:t>
            </a:r>
            <a:r>
              <a:rPr lang="en-US" dirty="0"/>
              <a:t>* summation (squared coefficient values)</a:t>
            </a:r>
          </a:p>
          <a:p>
            <a:r>
              <a:rPr lang="en-US" dirty="0"/>
              <a:t>In the above loss function, </a:t>
            </a:r>
            <a:r>
              <a:rPr lang="el-GR" dirty="0"/>
              <a:t>α</a:t>
            </a:r>
            <a:r>
              <a:rPr lang="en-US" dirty="0"/>
              <a:t> is the parameter we need to select. A low </a:t>
            </a:r>
            <a:r>
              <a:rPr lang="el-GR" dirty="0"/>
              <a:t>α</a:t>
            </a:r>
            <a:r>
              <a:rPr lang="en-US" dirty="0"/>
              <a:t> value can lead to over-fitting, whereas a high </a:t>
            </a:r>
            <a:r>
              <a:rPr lang="el-GR" dirty="0"/>
              <a:t>α</a:t>
            </a:r>
            <a:r>
              <a:rPr lang="en-US" dirty="0"/>
              <a:t> value can lead to under-fitting.</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65100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=0.01</a:t>
                      </a:r>
                    </a:p>
                  </a:txBody>
                  <a:tcPr anchor="ctr"/>
                </a:tc>
                <a:tc>
                  <a:txBody>
                    <a:bodyPr/>
                    <a:lstStyle/>
                    <a:p>
                      <a:pPr algn="ctr"/>
                      <a:r>
                        <a:rPr lang="en-US" dirty="0"/>
                        <a:t>4398504</a:t>
                      </a:r>
                    </a:p>
                  </a:txBody>
                  <a:tcPr anchor="ctr"/>
                </a:tc>
                <a:tc>
                  <a:txBody>
                    <a:bodyPr/>
                    <a:lstStyle/>
                    <a:p>
                      <a:pPr algn="ctr"/>
                      <a:r>
                        <a:rPr lang="en-US" dirty="0"/>
                        <a:t>0.63</a:t>
                      </a:r>
                    </a:p>
                  </a:txBody>
                  <a:tcPr anchor="ctr"/>
                </a:tc>
                <a:tc>
                  <a:txBody>
                    <a:bodyPr/>
                    <a:lstStyle/>
                    <a:p>
                      <a:pPr algn="ctr"/>
                      <a:r>
                        <a:rPr lang="en-US" dirty="0"/>
                        <a:t>5024400</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=10</a:t>
                      </a:r>
                    </a:p>
                  </a:txBody>
                  <a:tcPr anchor="ctr"/>
                </a:tc>
                <a:tc>
                  <a:txBody>
                    <a:bodyPr/>
                    <a:lstStyle/>
                    <a:p>
                      <a:pPr algn="ctr"/>
                      <a:r>
                        <a:rPr lang="en-US" dirty="0"/>
                        <a:t>4608385</a:t>
                      </a:r>
                    </a:p>
                  </a:txBody>
                  <a:tcPr anchor="ctr"/>
                </a:tc>
                <a:tc>
                  <a:txBody>
                    <a:bodyPr/>
                    <a:lstStyle/>
                    <a:p>
                      <a:pPr algn="ctr"/>
                      <a:r>
                        <a:rPr lang="en-US" dirty="0"/>
                        <a:t>0.59</a:t>
                      </a:r>
                    </a:p>
                  </a:txBody>
                  <a:tcPr anchor="ctr"/>
                </a:tc>
                <a:tc>
                  <a:txBody>
                    <a:bodyPr/>
                    <a:lstStyle/>
                    <a:p>
                      <a:pPr algn="ctr"/>
                      <a:r>
                        <a:rPr lang="en-US" dirty="0"/>
                        <a:t>5203120</a:t>
                      </a:r>
                    </a:p>
                  </a:txBody>
                  <a:tcPr anchor="ctr"/>
                </a:tc>
                <a:tc>
                  <a:txBody>
                    <a:bodyPr/>
                    <a:lstStyle/>
                    <a:p>
                      <a:pPr algn="ctr"/>
                      <a:r>
                        <a:rPr lang="en-US" dirty="0"/>
                        <a:t>0.54</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05751"/>
            <a:ext cx="5562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RR method are slightly higher than the OLS values.  This indicates that the OLS predictions are more accurate.</a:t>
            </a:r>
          </a:p>
          <a:p>
            <a:pPr marL="285750" indent="-285750">
              <a:buFont typeface="Arial" panose="020B0604020202020204" pitchFamily="34" charset="0"/>
              <a:buChar char="•"/>
            </a:pPr>
            <a:r>
              <a:rPr lang="en-US" dirty="0"/>
              <a:t>Increasing the </a:t>
            </a:r>
            <a:r>
              <a:rPr lang="el-GR" dirty="0"/>
              <a:t>α</a:t>
            </a:r>
            <a:r>
              <a:rPr lang="en-US" dirty="0"/>
              <a:t> value decreased the model accuracy.</a:t>
            </a:r>
          </a:p>
          <a:p>
            <a:pPr marL="285750" indent="-285750">
              <a:buFont typeface="Arial" panose="020B0604020202020204" pitchFamily="34" charset="0"/>
              <a:buChar char="•"/>
            </a:pPr>
            <a:endParaRPr lang="en-US" dirty="0"/>
          </a:p>
        </p:txBody>
      </p:sp>
      <p:sp>
        <p:nvSpPr>
          <p:cNvPr id="12" name="TextBox 11"/>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141443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Lasso Regression (LR)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sz="2600" dirty="0"/>
              <a:t>Lasso regression is also a modification of linear regression.  In Lasso, the loss function is modified to minimize the complexity of the model by limiting the sum of the absolute values of the model coefficients.</a:t>
            </a:r>
          </a:p>
          <a:p>
            <a:r>
              <a:rPr lang="en-US" sz="2600" dirty="0"/>
              <a:t>Loss function = OLS + </a:t>
            </a:r>
            <a:r>
              <a:rPr lang="el-GR" sz="2600" dirty="0"/>
              <a:t>α</a:t>
            </a:r>
            <a:r>
              <a:rPr lang="en-US" sz="2600" dirty="0"/>
              <a:t>* summation (absolute values of the magnitude of the coefficients)</a:t>
            </a:r>
          </a:p>
          <a:p>
            <a:r>
              <a:rPr lang="en-US" sz="2600" dirty="0"/>
              <a:t>In the above loss function, </a:t>
            </a:r>
            <a:r>
              <a:rPr lang="el-GR" sz="2600" dirty="0"/>
              <a:t>α</a:t>
            </a:r>
            <a:r>
              <a:rPr lang="en-US" sz="2600" dirty="0"/>
              <a:t> is the penalty parameter we need to select. </a:t>
            </a:r>
          </a:p>
          <a:p>
            <a:pPr lvl="1"/>
            <a:r>
              <a:rPr lang="en-US" sz="2200" dirty="0"/>
              <a:t>We will look at different values for </a:t>
            </a:r>
            <a:r>
              <a:rPr lang="el-GR" sz="2200" dirty="0"/>
              <a:t>α</a:t>
            </a:r>
            <a:r>
              <a:rPr lang="en-US" sz="2200"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=0.01</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=100</a:t>
                      </a:r>
                    </a:p>
                  </a:txBody>
                  <a:tcPr anchor="ctr"/>
                </a:tc>
                <a:tc>
                  <a:txBody>
                    <a:bodyPr/>
                    <a:lstStyle/>
                    <a:p>
                      <a:pPr algn="ctr"/>
                      <a:r>
                        <a:rPr lang="en-US" dirty="0"/>
                        <a:t>4398502</a:t>
                      </a:r>
                    </a:p>
                  </a:txBody>
                  <a:tcPr anchor="ctr"/>
                </a:tc>
                <a:tc>
                  <a:txBody>
                    <a:bodyPr/>
                    <a:lstStyle/>
                    <a:p>
                      <a:pPr algn="ctr"/>
                      <a:r>
                        <a:rPr lang="en-US" dirty="0"/>
                        <a:t>0.63</a:t>
                      </a:r>
                    </a:p>
                  </a:txBody>
                  <a:tcPr anchor="ctr"/>
                </a:tc>
                <a:tc>
                  <a:txBody>
                    <a:bodyPr/>
                    <a:lstStyle/>
                    <a:p>
                      <a:pPr algn="ctr"/>
                      <a:r>
                        <a:rPr lang="en-US" dirty="0"/>
                        <a:t>5023978</a:t>
                      </a:r>
                    </a:p>
                  </a:txBody>
                  <a:tcPr anchor="ctr"/>
                </a:tc>
                <a:tc>
                  <a:txBody>
                    <a:bodyPr/>
                    <a:lstStyle/>
                    <a:p>
                      <a:pPr algn="ctr"/>
                      <a:r>
                        <a:rPr lang="en-US" dirty="0"/>
                        <a:t>0.57</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61171"/>
            <a:ext cx="5562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LR method are essentially identical to the OLS values.  This indicates that the OLS and Lasso predictions are basically the same.</a:t>
            </a:r>
          </a:p>
          <a:p>
            <a:pPr marL="285750" indent="-285750">
              <a:buFont typeface="Arial" panose="020B0604020202020204" pitchFamily="34" charset="0"/>
              <a:buChar char="•"/>
            </a:pPr>
            <a:r>
              <a:rPr lang="en-US" dirty="0"/>
              <a:t>Increasing the </a:t>
            </a:r>
            <a:r>
              <a:rPr lang="el-GR" dirty="0"/>
              <a:t>α</a:t>
            </a:r>
            <a:r>
              <a:rPr lang="en-US" dirty="0"/>
              <a:t> value had little impact on the model accuracy.</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317747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4: </a:t>
            </a:r>
            <a:r>
              <a:rPr lang="en-US" dirty="0" err="1"/>
              <a:t>ElasticNet</a:t>
            </a:r>
            <a:r>
              <a:rPr lang="en-US" dirty="0"/>
              <a:t> Regression (ENR)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dirty="0" err="1"/>
              <a:t>ElasticNet</a:t>
            </a:r>
            <a:r>
              <a:rPr lang="en-US" dirty="0"/>
              <a:t> combines the properties of both Ridge and Lasso regression.</a:t>
            </a:r>
          </a:p>
          <a:p>
            <a:r>
              <a:rPr lang="en-US" dirty="0"/>
              <a:t>Loss function = OLS + </a:t>
            </a:r>
            <a:r>
              <a:rPr lang="el-GR" dirty="0"/>
              <a:t>α</a:t>
            </a:r>
            <a:r>
              <a:rPr lang="en-US" dirty="0"/>
              <a:t>* summation (absolute values of the magnitude of the coefficients) + </a:t>
            </a:r>
            <a:r>
              <a:rPr lang="el-GR" dirty="0"/>
              <a:t>α</a:t>
            </a:r>
            <a:r>
              <a:rPr lang="en-US" dirty="0"/>
              <a:t>* summation (squared coefficient values</a:t>
            </a:r>
          </a:p>
          <a:p>
            <a:r>
              <a:rPr lang="en-US" dirty="0"/>
              <a:t>In the above loss function, </a:t>
            </a:r>
            <a:r>
              <a:rPr lang="el-GR" dirty="0"/>
              <a:t>α</a:t>
            </a:r>
            <a:r>
              <a:rPr lang="en-US" dirty="0"/>
              <a:t> is the penalty parameter we need to select. </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=0.01</a:t>
                      </a:r>
                    </a:p>
                  </a:txBody>
                  <a:tcPr anchor="ctr"/>
                </a:tc>
                <a:tc>
                  <a:txBody>
                    <a:bodyPr/>
                    <a:lstStyle/>
                    <a:p>
                      <a:pPr algn="ctr"/>
                      <a:r>
                        <a:rPr lang="en-US" dirty="0"/>
                        <a:t>4432638</a:t>
                      </a:r>
                    </a:p>
                  </a:txBody>
                  <a:tcPr anchor="ctr"/>
                </a:tc>
                <a:tc>
                  <a:txBody>
                    <a:bodyPr/>
                    <a:lstStyle/>
                    <a:p>
                      <a:pPr algn="ctr"/>
                      <a:r>
                        <a:rPr lang="en-US" dirty="0"/>
                        <a:t>0.62</a:t>
                      </a:r>
                    </a:p>
                  </a:txBody>
                  <a:tcPr anchor="ctr"/>
                </a:tc>
                <a:tc>
                  <a:txBody>
                    <a:bodyPr/>
                    <a:lstStyle/>
                    <a:p>
                      <a:pPr algn="ctr"/>
                      <a:r>
                        <a:rPr lang="en-US" dirty="0"/>
                        <a:t>5070003</a:t>
                      </a:r>
                    </a:p>
                  </a:txBody>
                  <a:tcPr anchor="ctr"/>
                </a:tc>
                <a:tc>
                  <a:txBody>
                    <a:bodyPr/>
                    <a:lstStyle/>
                    <a:p>
                      <a:pPr algn="ctr"/>
                      <a:r>
                        <a:rPr lang="en-US" dirty="0"/>
                        <a:t>0.56</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=10</a:t>
                      </a:r>
                    </a:p>
                  </a:txBody>
                  <a:tcPr anchor="ctr"/>
                </a:tc>
                <a:tc>
                  <a:txBody>
                    <a:bodyPr/>
                    <a:lstStyle/>
                    <a:p>
                      <a:pPr algn="ctr"/>
                      <a:r>
                        <a:rPr lang="en-US" dirty="0"/>
                        <a:t>7010747</a:t>
                      </a:r>
                    </a:p>
                  </a:txBody>
                  <a:tcPr anchor="ctr"/>
                </a:tc>
                <a:tc>
                  <a:txBody>
                    <a:bodyPr/>
                    <a:lstStyle/>
                    <a:p>
                      <a:pPr algn="ctr"/>
                      <a:r>
                        <a:rPr lang="en-US" dirty="0"/>
                        <a:t>0.06</a:t>
                      </a:r>
                    </a:p>
                  </a:txBody>
                  <a:tcPr anchor="ctr"/>
                </a:tc>
                <a:tc>
                  <a:txBody>
                    <a:bodyPr/>
                    <a:lstStyle/>
                    <a:p>
                      <a:pPr algn="ctr"/>
                      <a:r>
                        <a:rPr lang="en-US" dirty="0"/>
                        <a:t>7488845</a:t>
                      </a:r>
                    </a:p>
                  </a:txBody>
                  <a:tcPr anchor="ctr"/>
                </a:tc>
                <a:tc>
                  <a:txBody>
                    <a:bodyPr/>
                    <a:lstStyle/>
                    <a:p>
                      <a:pPr algn="ctr"/>
                      <a:r>
                        <a:rPr lang="en-US" dirty="0"/>
                        <a:t>0.05</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199" y="4461171"/>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models were still around 60%, but were slightly lower that what we saw with the other models. </a:t>
            </a:r>
          </a:p>
          <a:p>
            <a:pPr marL="285750" indent="-285750">
              <a:buFont typeface="Arial" panose="020B0604020202020204" pitchFamily="34" charset="0"/>
              <a:buChar char="•"/>
            </a:pPr>
            <a:r>
              <a:rPr lang="en-US" sz="1700" dirty="0"/>
              <a:t>The RMSE values for the ENR method were the highest of all the models.  This indicates the least accurate prediction model. This is likely due to the fact that we removed features that were highly correlated with one another.</a:t>
            </a:r>
          </a:p>
          <a:p>
            <a:pPr marL="285750" indent="-285750">
              <a:buFont typeface="Arial" panose="020B0604020202020204" pitchFamily="34" charset="0"/>
              <a:buChar char="•"/>
            </a:pPr>
            <a:r>
              <a:rPr lang="en-US" sz="1700" dirty="0"/>
              <a:t>Increasing the </a:t>
            </a:r>
            <a:r>
              <a:rPr lang="el-GR" sz="1700" dirty="0"/>
              <a:t>α</a:t>
            </a:r>
            <a:r>
              <a:rPr lang="en-US" sz="1700" dirty="0"/>
              <a:t> value had a negative impact on our prediction accuracy.  </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44627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1300</Words>
  <Application>Microsoft Office PowerPoint</Application>
  <PresentationFormat>Widescreen</PresentationFormat>
  <Paragraphs>165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Predicting NBA Player Salaries</vt:lpstr>
      <vt:lpstr>Problem Statement</vt:lpstr>
      <vt:lpstr>Feature Selection: Part 1 – Algorithmic Ranking</vt:lpstr>
      <vt:lpstr>Feature Selection: Part 2 – Correlation Test</vt:lpstr>
      <vt:lpstr>Feature Selection: Final Result</vt:lpstr>
      <vt:lpstr>Model 1: Ordinary Least Squares (OLS)</vt:lpstr>
      <vt:lpstr>Model 2: Ridge Regression (RR)</vt:lpstr>
      <vt:lpstr>Model 3: Lasso Regression (LR)</vt:lpstr>
      <vt:lpstr>Model 4: ElasticNet Regression (ENR)</vt:lpstr>
      <vt:lpstr>Model 5: Extreme Gradient Boosting Regression (XGBR)</vt:lpstr>
      <vt:lpstr>Challenges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Lawrence</dc:creator>
  <cp:lastModifiedBy>Rajkumar Kuppusami</cp:lastModifiedBy>
  <cp:revision>26</cp:revision>
  <dcterms:created xsi:type="dcterms:W3CDTF">2020-02-05T02:03:50Z</dcterms:created>
  <dcterms:modified xsi:type="dcterms:W3CDTF">2021-02-22T02:51:19Z</dcterms:modified>
</cp:coreProperties>
</file>