
<file path=[Content_Types].xml><?xml version="1.0" encoding="utf-8"?>
<Types xmlns="http://schemas.openxmlformats.org/package/2006/content-types">
  <Default Extension="bin" ContentType="application/vnd.openxmlformats-officedocument.oleObject"/>
  <Default Extension="png" ContentType="image/png"/>
  <Default Extension="rels" ContentType="application/vnd.openxmlformats-package.relationships+xml"/>
  <Default Extension="vml" ContentType="application/vnd.openxmlformats-officedocument.vmlDrawing"/>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59" r:id="rId5"/>
    <p:sldId id="261" r:id="rId6"/>
    <p:sldId id="262"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7" autoAdjust="0"/>
    <p:restoredTop sz="94660"/>
  </p:normalViewPr>
  <p:slideViewPr>
    <p:cSldViewPr snapToGrid="0">
      <p:cViewPr varScale="1">
        <p:scale>
          <a:sx n="119" d="100"/>
          <a:sy n="119" d="100"/>
        </p:scale>
        <p:origin x="96" y="3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381C4-B620-477B-A1CA-68E30931CEC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02F41DA-E2A5-471D-B36A-9BCEA405BD0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E21B013-B80F-42AD-99B0-AB19D752B8ED}"/>
              </a:ext>
            </a:extLst>
          </p:cNvPr>
          <p:cNvSpPr>
            <a:spLocks noGrp="1"/>
          </p:cNvSpPr>
          <p:nvPr>
            <p:ph type="dt" sz="half" idx="10"/>
          </p:nvPr>
        </p:nvSpPr>
        <p:spPr/>
        <p:txBody>
          <a:bodyPr/>
          <a:lstStyle/>
          <a:p>
            <a:fld id="{6CEDBA7D-3472-4489-97BB-2DFBAC961DFF}" type="datetimeFigureOut">
              <a:rPr lang="en-US" smtClean="0"/>
              <a:t>8/8/2020</a:t>
            </a:fld>
            <a:endParaRPr lang="en-US"/>
          </a:p>
        </p:txBody>
      </p:sp>
      <p:sp>
        <p:nvSpPr>
          <p:cNvPr id="5" name="Footer Placeholder 4">
            <a:extLst>
              <a:ext uri="{FF2B5EF4-FFF2-40B4-BE49-F238E27FC236}">
                <a16:creationId xmlns:a16="http://schemas.microsoft.com/office/drawing/2014/main" id="{DB21D43B-DE25-4531-961E-D618C08D05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7B3B7C-BB8C-4D64-ACB2-1D63150663FA}"/>
              </a:ext>
            </a:extLst>
          </p:cNvPr>
          <p:cNvSpPr>
            <a:spLocks noGrp="1"/>
          </p:cNvSpPr>
          <p:nvPr>
            <p:ph type="sldNum" sz="quarter" idx="12"/>
          </p:nvPr>
        </p:nvSpPr>
        <p:spPr/>
        <p:txBody>
          <a:bodyPr/>
          <a:lstStyle/>
          <a:p>
            <a:fld id="{B8F89451-04D4-4C39-8838-BCD7C76AA095}" type="slidenum">
              <a:rPr lang="en-US" smtClean="0"/>
              <a:t>‹#›</a:t>
            </a:fld>
            <a:endParaRPr lang="en-US"/>
          </a:p>
        </p:txBody>
      </p:sp>
    </p:spTree>
    <p:extLst>
      <p:ext uri="{BB962C8B-B14F-4D97-AF65-F5344CB8AC3E}">
        <p14:creationId xmlns:p14="http://schemas.microsoft.com/office/powerpoint/2010/main" val="953704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0A4E6-4AB0-417F-9DCC-007F73108F3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6E91375-D6C4-41E8-9572-49B5FACCD0A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C52809-2711-4399-A62C-8BE4F943434E}"/>
              </a:ext>
            </a:extLst>
          </p:cNvPr>
          <p:cNvSpPr>
            <a:spLocks noGrp="1"/>
          </p:cNvSpPr>
          <p:nvPr>
            <p:ph type="dt" sz="half" idx="10"/>
          </p:nvPr>
        </p:nvSpPr>
        <p:spPr/>
        <p:txBody>
          <a:bodyPr/>
          <a:lstStyle/>
          <a:p>
            <a:fld id="{6CEDBA7D-3472-4489-97BB-2DFBAC961DFF}" type="datetimeFigureOut">
              <a:rPr lang="en-US" smtClean="0"/>
              <a:t>8/8/2020</a:t>
            </a:fld>
            <a:endParaRPr lang="en-US"/>
          </a:p>
        </p:txBody>
      </p:sp>
      <p:sp>
        <p:nvSpPr>
          <p:cNvPr id="5" name="Footer Placeholder 4">
            <a:extLst>
              <a:ext uri="{FF2B5EF4-FFF2-40B4-BE49-F238E27FC236}">
                <a16:creationId xmlns:a16="http://schemas.microsoft.com/office/drawing/2014/main" id="{3EBE57C7-28BC-4BF3-B047-9BF5DBEB43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89A46F-F832-4FC4-A8F7-173CD47EE9D6}"/>
              </a:ext>
            </a:extLst>
          </p:cNvPr>
          <p:cNvSpPr>
            <a:spLocks noGrp="1"/>
          </p:cNvSpPr>
          <p:nvPr>
            <p:ph type="sldNum" sz="quarter" idx="12"/>
          </p:nvPr>
        </p:nvSpPr>
        <p:spPr/>
        <p:txBody>
          <a:bodyPr/>
          <a:lstStyle/>
          <a:p>
            <a:fld id="{B8F89451-04D4-4C39-8838-BCD7C76AA095}" type="slidenum">
              <a:rPr lang="en-US" smtClean="0"/>
              <a:t>‹#›</a:t>
            </a:fld>
            <a:endParaRPr lang="en-US"/>
          </a:p>
        </p:txBody>
      </p:sp>
    </p:spTree>
    <p:extLst>
      <p:ext uri="{BB962C8B-B14F-4D97-AF65-F5344CB8AC3E}">
        <p14:creationId xmlns:p14="http://schemas.microsoft.com/office/powerpoint/2010/main" val="34299665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40F2FD6-E633-46CE-AF37-F645AEA3017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9AECB32-F0D1-4265-B529-B462D7DFC14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EA84AE-59A3-4F1B-A339-C9BE42C4EA97}"/>
              </a:ext>
            </a:extLst>
          </p:cNvPr>
          <p:cNvSpPr>
            <a:spLocks noGrp="1"/>
          </p:cNvSpPr>
          <p:nvPr>
            <p:ph type="dt" sz="half" idx="10"/>
          </p:nvPr>
        </p:nvSpPr>
        <p:spPr/>
        <p:txBody>
          <a:bodyPr/>
          <a:lstStyle/>
          <a:p>
            <a:fld id="{6CEDBA7D-3472-4489-97BB-2DFBAC961DFF}" type="datetimeFigureOut">
              <a:rPr lang="en-US" smtClean="0"/>
              <a:t>8/8/2020</a:t>
            </a:fld>
            <a:endParaRPr lang="en-US"/>
          </a:p>
        </p:txBody>
      </p:sp>
      <p:sp>
        <p:nvSpPr>
          <p:cNvPr id="5" name="Footer Placeholder 4">
            <a:extLst>
              <a:ext uri="{FF2B5EF4-FFF2-40B4-BE49-F238E27FC236}">
                <a16:creationId xmlns:a16="http://schemas.microsoft.com/office/drawing/2014/main" id="{49B897F0-DBE7-40B5-B51B-097B508764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069891-C289-4EF7-ACC4-FE6669179F41}"/>
              </a:ext>
            </a:extLst>
          </p:cNvPr>
          <p:cNvSpPr>
            <a:spLocks noGrp="1"/>
          </p:cNvSpPr>
          <p:nvPr>
            <p:ph type="sldNum" sz="quarter" idx="12"/>
          </p:nvPr>
        </p:nvSpPr>
        <p:spPr/>
        <p:txBody>
          <a:bodyPr/>
          <a:lstStyle/>
          <a:p>
            <a:fld id="{B8F89451-04D4-4C39-8838-BCD7C76AA095}" type="slidenum">
              <a:rPr lang="en-US" smtClean="0"/>
              <a:t>‹#›</a:t>
            </a:fld>
            <a:endParaRPr lang="en-US"/>
          </a:p>
        </p:txBody>
      </p:sp>
    </p:spTree>
    <p:extLst>
      <p:ext uri="{BB962C8B-B14F-4D97-AF65-F5344CB8AC3E}">
        <p14:creationId xmlns:p14="http://schemas.microsoft.com/office/powerpoint/2010/main" val="23339173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07276-AD01-45C1-9E8D-7BC6E6C427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605518C-962F-4012-9D05-00C44EB5CEC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8374F5-712A-4169-AF58-C8F4C24B7C27}"/>
              </a:ext>
            </a:extLst>
          </p:cNvPr>
          <p:cNvSpPr>
            <a:spLocks noGrp="1"/>
          </p:cNvSpPr>
          <p:nvPr>
            <p:ph type="dt" sz="half" idx="10"/>
          </p:nvPr>
        </p:nvSpPr>
        <p:spPr/>
        <p:txBody>
          <a:bodyPr/>
          <a:lstStyle/>
          <a:p>
            <a:fld id="{6CEDBA7D-3472-4489-97BB-2DFBAC961DFF}" type="datetimeFigureOut">
              <a:rPr lang="en-US" smtClean="0"/>
              <a:t>8/8/2020</a:t>
            </a:fld>
            <a:endParaRPr lang="en-US"/>
          </a:p>
        </p:txBody>
      </p:sp>
      <p:sp>
        <p:nvSpPr>
          <p:cNvPr id="5" name="Footer Placeholder 4">
            <a:extLst>
              <a:ext uri="{FF2B5EF4-FFF2-40B4-BE49-F238E27FC236}">
                <a16:creationId xmlns:a16="http://schemas.microsoft.com/office/drawing/2014/main" id="{74FFEA2B-83BA-4A30-8045-3121633B50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641BB0-7FDF-47C4-91D9-5110CFFBCFA8}"/>
              </a:ext>
            </a:extLst>
          </p:cNvPr>
          <p:cNvSpPr>
            <a:spLocks noGrp="1"/>
          </p:cNvSpPr>
          <p:nvPr>
            <p:ph type="sldNum" sz="quarter" idx="12"/>
          </p:nvPr>
        </p:nvSpPr>
        <p:spPr/>
        <p:txBody>
          <a:bodyPr/>
          <a:lstStyle/>
          <a:p>
            <a:fld id="{B8F89451-04D4-4C39-8838-BCD7C76AA095}" type="slidenum">
              <a:rPr lang="en-US" smtClean="0"/>
              <a:t>‹#›</a:t>
            </a:fld>
            <a:endParaRPr lang="en-US"/>
          </a:p>
        </p:txBody>
      </p:sp>
    </p:spTree>
    <p:extLst>
      <p:ext uri="{BB962C8B-B14F-4D97-AF65-F5344CB8AC3E}">
        <p14:creationId xmlns:p14="http://schemas.microsoft.com/office/powerpoint/2010/main" val="30623708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939AC-C139-4AA2-9A58-0EFE2194A3E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4B80EE9-9D37-48AA-BD74-BF32A85318D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19FEDC7-EA75-4D9B-8D41-891A0225F6FE}"/>
              </a:ext>
            </a:extLst>
          </p:cNvPr>
          <p:cNvSpPr>
            <a:spLocks noGrp="1"/>
          </p:cNvSpPr>
          <p:nvPr>
            <p:ph type="dt" sz="half" idx="10"/>
          </p:nvPr>
        </p:nvSpPr>
        <p:spPr/>
        <p:txBody>
          <a:bodyPr/>
          <a:lstStyle/>
          <a:p>
            <a:fld id="{6CEDBA7D-3472-4489-97BB-2DFBAC961DFF}" type="datetimeFigureOut">
              <a:rPr lang="en-US" smtClean="0"/>
              <a:t>8/8/2020</a:t>
            </a:fld>
            <a:endParaRPr lang="en-US"/>
          </a:p>
        </p:txBody>
      </p:sp>
      <p:sp>
        <p:nvSpPr>
          <p:cNvPr id="5" name="Footer Placeholder 4">
            <a:extLst>
              <a:ext uri="{FF2B5EF4-FFF2-40B4-BE49-F238E27FC236}">
                <a16:creationId xmlns:a16="http://schemas.microsoft.com/office/drawing/2014/main" id="{F2EF63C5-E8F0-4CE3-B554-448EA3EC80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122CC6-8A0A-465C-BDCD-4ABA2018B6BE}"/>
              </a:ext>
            </a:extLst>
          </p:cNvPr>
          <p:cNvSpPr>
            <a:spLocks noGrp="1"/>
          </p:cNvSpPr>
          <p:nvPr>
            <p:ph type="sldNum" sz="quarter" idx="12"/>
          </p:nvPr>
        </p:nvSpPr>
        <p:spPr/>
        <p:txBody>
          <a:bodyPr/>
          <a:lstStyle/>
          <a:p>
            <a:fld id="{B8F89451-04D4-4C39-8838-BCD7C76AA095}" type="slidenum">
              <a:rPr lang="en-US" smtClean="0"/>
              <a:t>‹#›</a:t>
            </a:fld>
            <a:endParaRPr lang="en-US"/>
          </a:p>
        </p:txBody>
      </p:sp>
    </p:spTree>
    <p:extLst>
      <p:ext uri="{BB962C8B-B14F-4D97-AF65-F5344CB8AC3E}">
        <p14:creationId xmlns:p14="http://schemas.microsoft.com/office/powerpoint/2010/main" val="39048327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CA497-FCDE-42F5-9828-7CFD02EC37F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F2E6ED4-38BF-4DFE-9879-9A98F11E598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82D8EBD-542C-46E4-BA23-006A2968531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E59EEF3-8212-4F05-B306-F3AFA17BDB29}"/>
              </a:ext>
            </a:extLst>
          </p:cNvPr>
          <p:cNvSpPr>
            <a:spLocks noGrp="1"/>
          </p:cNvSpPr>
          <p:nvPr>
            <p:ph type="dt" sz="half" idx="10"/>
          </p:nvPr>
        </p:nvSpPr>
        <p:spPr/>
        <p:txBody>
          <a:bodyPr/>
          <a:lstStyle/>
          <a:p>
            <a:fld id="{6CEDBA7D-3472-4489-97BB-2DFBAC961DFF}" type="datetimeFigureOut">
              <a:rPr lang="en-US" smtClean="0"/>
              <a:t>8/8/2020</a:t>
            </a:fld>
            <a:endParaRPr lang="en-US"/>
          </a:p>
        </p:txBody>
      </p:sp>
      <p:sp>
        <p:nvSpPr>
          <p:cNvPr id="6" name="Footer Placeholder 5">
            <a:extLst>
              <a:ext uri="{FF2B5EF4-FFF2-40B4-BE49-F238E27FC236}">
                <a16:creationId xmlns:a16="http://schemas.microsoft.com/office/drawing/2014/main" id="{D7AB2F7E-091C-49A3-9F6B-AD212C49E54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DCC510-CD29-49E6-A50E-5E9C5A174E27}"/>
              </a:ext>
            </a:extLst>
          </p:cNvPr>
          <p:cNvSpPr>
            <a:spLocks noGrp="1"/>
          </p:cNvSpPr>
          <p:nvPr>
            <p:ph type="sldNum" sz="quarter" idx="12"/>
          </p:nvPr>
        </p:nvSpPr>
        <p:spPr/>
        <p:txBody>
          <a:bodyPr/>
          <a:lstStyle/>
          <a:p>
            <a:fld id="{B8F89451-04D4-4C39-8838-BCD7C76AA095}" type="slidenum">
              <a:rPr lang="en-US" smtClean="0"/>
              <a:t>‹#›</a:t>
            </a:fld>
            <a:endParaRPr lang="en-US"/>
          </a:p>
        </p:txBody>
      </p:sp>
    </p:spTree>
    <p:extLst>
      <p:ext uri="{BB962C8B-B14F-4D97-AF65-F5344CB8AC3E}">
        <p14:creationId xmlns:p14="http://schemas.microsoft.com/office/powerpoint/2010/main" val="13727517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27CD4-BB96-40AD-AF94-5F0E052AF7F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5CC796B-325A-43F2-9F5F-95CA8B32AD6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2A88016-7C91-4786-B678-24848E01492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2A54BD8-816C-4F87-8E2F-A81A2D48F2E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D8F883F-AED3-44BF-939B-B02D413235D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A711FBF-F682-4F81-BE5D-55439C640D51}"/>
              </a:ext>
            </a:extLst>
          </p:cNvPr>
          <p:cNvSpPr>
            <a:spLocks noGrp="1"/>
          </p:cNvSpPr>
          <p:nvPr>
            <p:ph type="dt" sz="half" idx="10"/>
          </p:nvPr>
        </p:nvSpPr>
        <p:spPr/>
        <p:txBody>
          <a:bodyPr/>
          <a:lstStyle/>
          <a:p>
            <a:fld id="{6CEDBA7D-3472-4489-97BB-2DFBAC961DFF}" type="datetimeFigureOut">
              <a:rPr lang="en-US" smtClean="0"/>
              <a:t>8/8/2020</a:t>
            </a:fld>
            <a:endParaRPr lang="en-US"/>
          </a:p>
        </p:txBody>
      </p:sp>
      <p:sp>
        <p:nvSpPr>
          <p:cNvPr id="8" name="Footer Placeholder 7">
            <a:extLst>
              <a:ext uri="{FF2B5EF4-FFF2-40B4-BE49-F238E27FC236}">
                <a16:creationId xmlns:a16="http://schemas.microsoft.com/office/drawing/2014/main" id="{C187C2AA-5229-4E4A-B977-78B65A82949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B8D1F6B-DF8D-4399-B0D5-F04C194AB73B}"/>
              </a:ext>
            </a:extLst>
          </p:cNvPr>
          <p:cNvSpPr>
            <a:spLocks noGrp="1"/>
          </p:cNvSpPr>
          <p:nvPr>
            <p:ph type="sldNum" sz="quarter" idx="12"/>
          </p:nvPr>
        </p:nvSpPr>
        <p:spPr/>
        <p:txBody>
          <a:bodyPr/>
          <a:lstStyle/>
          <a:p>
            <a:fld id="{B8F89451-04D4-4C39-8838-BCD7C76AA095}" type="slidenum">
              <a:rPr lang="en-US" smtClean="0"/>
              <a:t>‹#›</a:t>
            </a:fld>
            <a:endParaRPr lang="en-US"/>
          </a:p>
        </p:txBody>
      </p:sp>
    </p:spTree>
    <p:extLst>
      <p:ext uri="{BB962C8B-B14F-4D97-AF65-F5344CB8AC3E}">
        <p14:creationId xmlns:p14="http://schemas.microsoft.com/office/powerpoint/2010/main" val="2090011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E4257-382A-448A-9946-40C13E96CC5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5F54144-7366-430D-95E0-4EE012DDC38E}"/>
              </a:ext>
            </a:extLst>
          </p:cNvPr>
          <p:cNvSpPr>
            <a:spLocks noGrp="1"/>
          </p:cNvSpPr>
          <p:nvPr>
            <p:ph type="dt" sz="half" idx="10"/>
          </p:nvPr>
        </p:nvSpPr>
        <p:spPr/>
        <p:txBody>
          <a:bodyPr/>
          <a:lstStyle/>
          <a:p>
            <a:fld id="{6CEDBA7D-3472-4489-97BB-2DFBAC961DFF}" type="datetimeFigureOut">
              <a:rPr lang="en-US" smtClean="0"/>
              <a:t>8/8/2020</a:t>
            </a:fld>
            <a:endParaRPr lang="en-US"/>
          </a:p>
        </p:txBody>
      </p:sp>
      <p:sp>
        <p:nvSpPr>
          <p:cNvPr id="4" name="Footer Placeholder 3">
            <a:extLst>
              <a:ext uri="{FF2B5EF4-FFF2-40B4-BE49-F238E27FC236}">
                <a16:creationId xmlns:a16="http://schemas.microsoft.com/office/drawing/2014/main" id="{40B4F607-B4A7-4B20-AB71-B5C3A31D88B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5659949-354F-4646-940D-6012BD78BCC3}"/>
              </a:ext>
            </a:extLst>
          </p:cNvPr>
          <p:cNvSpPr>
            <a:spLocks noGrp="1"/>
          </p:cNvSpPr>
          <p:nvPr>
            <p:ph type="sldNum" sz="quarter" idx="12"/>
          </p:nvPr>
        </p:nvSpPr>
        <p:spPr/>
        <p:txBody>
          <a:bodyPr/>
          <a:lstStyle/>
          <a:p>
            <a:fld id="{B8F89451-04D4-4C39-8838-BCD7C76AA095}" type="slidenum">
              <a:rPr lang="en-US" smtClean="0"/>
              <a:t>‹#›</a:t>
            </a:fld>
            <a:endParaRPr lang="en-US"/>
          </a:p>
        </p:txBody>
      </p:sp>
    </p:spTree>
    <p:extLst>
      <p:ext uri="{BB962C8B-B14F-4D97-AF65-F5344CB8AC3E}">
        <p14:creationId xmlns:p14="http://schemas.microsoft.com/office/powerpoint/2010/main" val="32946476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B80948-21EF-4D6F-B575-D6F6D8A3877B}"/>
              </a:ext>
            </a:extLst>
          </p:cNvPr>
          <p:cNvSpPr>
            <a:spLocks noGrp="1"/>
          </p:cNvSpPr>
          <p:nvPr>
            <p:ph type="dt" sz="half" idx="10"/>
          </p:nvPr>
        </p:nvSpPr>
        <p:spPr/>
        <p:txBody>
          <a:bodyPr/>
          <a:lstStyle/>
          <a:p>
            <a:fld id="{6CEDBA7D-3472-4489-97BB-2DFBAC961DFF}" type="datetimeFigureOut">
              <a:rPr lang="en-US" smtClean="0"/>
              <a:t>8/8/2020</a:t>
            </a:fld>
            <a:endParaRPr lang="en-US"/>
          </a:p>
        </p:txBody>
      </p:sp>
      <p:sp>
        <p:nvSpPr>
          <p:cNvPr id="3" name="Footer Placeholder 2">
            <a:extLst>
              <a:ext uri="{FF2B5EF4-FFF2-40B4-BE49-F238E27FC236}">
                <a16:creationId xmlns:a16="http://schemas.microsoft.com/office/drawing/2014/main" id="{F6C1FD31-33B3-4B1B-B13F-548646DC814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A9387C0-F287-4089-B355-26CB244DD218}"/>
              </a:ext>
            </a:extLst>
          </p:cNvPr>
          <p:cNvSpPr>
            <a:spLocks noGrp="1"/>
          </p:cNvSpPr>
          <p:nvPr>
            <p:ph type="sldNum" sz="quarter" idx="12"/>
          </p:nvPr>
        </p:nvSpPr>
        <p:spPr/>
        <p:txBody>
          <a:bodyPr/>
          <a:lstStyle/>
          <a:p>
            <a:fld id="{B8F89451-04D4-4C39-8838-BCD7C76AA095}" type="slidenum">
              <a:rPr lang="en-US" smtClean="0"/>
              <a:t>‹#›</a:t>
            </a:fld>
            <a:endParaRPr lang="en-US"/>
          </a:p>
        </p:txBody>
      </p:sp>
    </p:spTree>
    <p:extLst>
      <p:ext uri="{BB962C8B-B14F-4D97-AF65-F5344CB8AC3E}">
        <p14:creationId xmlns:p14="http://schemas.microsoft.com/office/powerpoint/2010/main" val="392043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F88D5-D6DA-4B3B-9C2B-EB105EF272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8E3FE5B-F84A-4BB1-BBD6-C62D2A31319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599D40B-2F6D-46EC-8F91-E2AF00DCF3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6448CE-FD82-4341-8501-78918457C955}"/>
              </a:ext>
            </a:extLst>
          </p:cNvPr>
          <p:cNvSpPr>
            <a:spLocks noGrp="1"/>
          </p:cNvSpPr>
          <p:nvPr>
            <p:ph type="dt" sz="half" idx="10"/>
          </p:nvPr>
        </p:nvSpPr>
        <p:spPr/>
        <p:txBody>
          <a:bodyPr/>
          <a:lstStyle/>
          <a:p>
            <a:fld id="{6CEDBA7D-3472-4489-97BB-2DFBAC961DFF}" type="datetimeFigureOut">
              <a:rPr lang="en-US" smtClean="0"/>
              <a:t>8/8/2020</a:t>
            </a:fld>
            <a:endParaRPr lang="en-US"/>
          </a:p>
        </p:txBody>
      </p:sp>
      <p:sp>
        <p:nvSpPr>
          <p:cNvPr id="6" name="Footer Placeholder 5">
            <a:extLst>
              <a:ext uri="{FF2B5EF4-FFF2-40B4-BE49-F238E27FC236}">
                <a16:creationId xmlns:a16="http://schemas.microsoft.com/office/drawing/2014/main" id="{F33A04DE-B371-4645-A35D-D05EC9F9A2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0B0FB55-3789-4930-B38C-31F1278EA39C}"/>
              </a:ext>
            </a:extLst>
          </p:cNvPr>
          <p:cNvSpPr>
            <a:spLocks noGrp="1"/>
          </p:cNvSpPr>
          <p:nvPr>
            <p:ph type="sldNum" sz="quarter" idx="12"/>
          </p:nvPr>
        </p:nvSpPr>
        <p:spPr/>
        <p:txBody>
          <a:bodyPr/>
          <a:lstStyle/>
          <a:p>
            <a:fld id="{B8F89451-04D4-4C39-8838-BCD7C76AA095}" type="slidenum">
              <a:rPr lang="en-US" smtClean="0"/>
              <a:t>‹#›</a:t>
            </a:fld>
            <a:endParaRPr lang="en-US"/>
          </a:p>
        </p:txBody>
      </p:sp>
    </p:spTree>
    <p:extLst>
      <p:ext uri="{BB962C8B-B14F-4D97-AF65-F5344CB8AC3E}">
        <p14:creationId xmlns:p14="http://schemas.microsoft.com/office/powerpoint/2010/main" val="3648562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A2EB5-CB6D-44E9-B408-3673CDF346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D7CC9F8-01BC-4052-A0DA-84D62AB0CCC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A8524F3-1B98-4873-A637-600D9D10F8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CCE8CF-E279-474E-AF2E-4478520D5811}"/>
              </a:ext>
            </a:extLst>
          </p:cNvPr>
          <p:cNvSpPr>
            <a:spLocks noGrp="1"/>
          </p:cNvSpPr>
          <p:nvPr>
            <p:ph type="dt" sz="half" idx="10"/>
          </p:nvPr>
        </p:nvSpPr>
        <p:spPr/>
        <p:txBody>
          <a:bodyPr/>
          <a:lstStyle/>
          <a:p>
            <a:fld id="{6CEDBA7D-3472-4489-97BB-2DFBAC961DFF}" type="datetimeFigureOut">
              <a:rPr lang="en-US" smtClean="0"/>
              <a:t>8/8/2020</a:t>
            </a:fld>
            <a:endParaRPr lang="en-US"/>
          </a:p>
        </p:txBody>
      </p:sp>
      <p:sp>
        <p:nvSpPr>
          <p:cNvPr id="6" name="Footer Placeholder 5">
            <a:extLst>
              <a:ext uri="{FF2B5EF4-FFF2-40B4-BE49-F238E27FC236}">
                <a16:creationId xmlns:a16="http://schemas.microsoft.com/office/drawing/2014/main" id="{225BFFA0-DA4F-4490-A484-6F1F9B4A5B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A5A505-3937-430C-8C69-5D548295EC87}"/>
              </a:ext>
            </a:extLst>
          </p:cNvPr>
          <p:cNvSpPr>
            <a:spLocks noGrp="1"/>
          </p:cNvSpPr>
          <p:nvPr>
            <p:ph type="sldNum" sz="quarter" idx="12"/>
          </p:nvPr>
        </p:nvSpPr>
        <p:spPr/>
        <p:txBody>
          <a:bodyPr/>
          <a:lstStyle/>
          <a:p>
            <a:fld id="{B8F89451-04D4-4C39-8838-BCD7C76AA095}" type="slidenum">
              <a:rPr lang="en-US" smtClean="0"/>
              <a:t>‹#›</a:t>
            </a:fld>
            <a:endParaRPr lang="en-US"/>
          </a:p>
        </p:txBody>
      </p:sp>
    </p:spTree>
    <p:extLst>
      <p:ext uri="{BB962C8B-B14F-4D97-AF65-F5344CB8AC3E}">
        <p14:creationId xmlns:p14="http://schemas.microsoft.com/office/powerpoint/2010/main" val="17640996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969E058-A5D2-4FB2-9A7D-76AA17A5D3B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434B801-AE6E-4CAC-B3D0-EC559760F15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1B43F0-814E-44E9-A095-4DA52AB4B7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EDBA7D-3472-4489-97BB-2DFBAC961DFF}" type="datetimeFigureOut">
              <a:rPr lang="en-US" smtClean="0"/>
              <a:t>8/8/2020</a:t>
            </a:fld>
            <a:endParaRPr lang="en-US"/>
          </a:p>
        </p:txBody>
      </p:sp>
      <p:sp>
        <p:nvSpPr>
          <p:cNvPr id="5" name="Footer Placeholder 4">
            <a:extLst>
              <a:ext uri="{FF2B5EF4-FFF2-40B4-BE49-F238E27FC236}">
                <a16:creationId xmlns:a16="http://schemas.microsoft.com/office/drawing/2014/main" id="{C234F361-7F44-43DB-89C5-04C82A6E1DD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F746C90-D638-4F26-A04F-F65A2E53CD7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F89451-04D4-4C39-8838-BCD7C76AA095}" type="slidenum">
              <a:rPr lang="en-US" smtClean="0"/>
              <a:t>‹#›</a:t>
            </a:fld>
            <a:endParaRPr lang="en-US"/>
          </a:p>
        </p:txBody>
      </p:sp>
    </p:spTree>
    <p:extLst>
      <p:ext uri="{BB962C8B-B14F-4D97-AF65-F5344CB8AC3E}">
        <p14:creationId xmlns:p14="http://schemas.microsoft.com/office/powerpoint/2010/main" val="7636819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yberactive.bellevue.edu/webapps/blackboard/execute/courseMain?course_id=_493931_1" TargetMode="External"/><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image" Target="../media/image1.wmf"/><Relationship Id="rId4" Type="http://schemas.openxmlformats.org/officeDocument/2006/relationships/oleObject" Target="../embeddings/oleObject1.bin"/></Relationships>
</file>

<file path=ppt/slides/_rels/slide2.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slideLayout" Target="../slideLayouts/slideLayout4.xml"/><Relationship Id="rId1" Type="http://schemas.openxmlformats.org/officeDocument/2006/relationships/vmlDrawing" Target="../drawings/vmlDrawing2.vml"/><Relationship Id="rId5" Type="http://schemas.openxmlformats.org/officeDocument/2006/relationships/image" Target="../media/image3.png"/><Relationship Id="rId4" Type="http://schemas.openxmlformats.org/officeDocument/2006/relationships/image" Target="../media/image2.wmf"/></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2C073-6C8A-4C55-B9F3-91813942FD51}"/>
              </a:ext>
            </a:extLst>
          </p:cNvPr>
          <p:cNvSpPr>
            <a:spLocks noGrp="1"/>
          </p:cNvSpPr>
          <p:nvPr>
            <p:ph type="ctrTitle"/>
          </p:nvPr>
        </p:nvSpPr>
        <p:spPr>
          <a:xfrm>
            <a:off x="1524000" y="312738"/>
            <a:ext cx="9144000" cy="2387600"/>
          </a:xfrm>
        </p:spPr>
        <p:txBody>
          <a:bodyPr/>
          <a:lstStyle/>
          <a:p>
            <a:r>
              <a:rPr lang="en-US" dirty="0"/>
              <a:t>Week 10: Term Project</a:t>
            </a:r>
          </a:p>
        </p:txBody>
      </p:sp>
      <p:sp>
        <p:nvSpPr>
          <p:cNvPr id="3" name="Subtitle 2">
            <a:extLst>
              <a:ext uri="{FF2B5EF4-FFF2-40B4-BE49-F238E27FC236}">
                <a16:creationId xmlns:a16="http://schemas.microsoft.com/office/drawing/2014/main" id="{3417FB3C-17BA-4619-B2C4-09FB9CAD1AF3}"/>
              </a:ext>
            </a:extLst>
          </p:cNvPr>
          <p:cNvSpPr>
            <a:spLocks noGrp="1"/>
          </p:cNvSpPr>
          <p:nvPr>
            <p:ph type="subTitle" idx="1"/>
          </p:nvPr>
        </p:nvSpPr>
        <p:spPr/>
        <p:txBody>
          <a:bodyPr/>
          <a:lstStyle/>
          <a:p>
            <a:r>
              <a:rPr lang="en-US" b="1" dirty="0"/>
              <a:t>Rajkumar Kuppuswami</a:t>
            </a:r>
          </a:p>
          <a:p>
            <a:r>
              <a:rPr lang="en-US" b="1" dirty="0">
                <a:hlinkClick r:id="rId3" tooltip="DSC530-T302 Data Exploration and Analysis (2207-1)"/>
              </a:rPr>
              <a:t>DSC530-T302 Data Exploration and Analysis (2207-1)</a:t>
            </a:r>
            <a:endParaRPr lang="en-US" b="1" dirty="0"/>
          </a:p>
          <a:p>
            <a:endParaRPr lang="en-US" dirty="0"/>
          </a:p>
        </p:txBody>
      </p:sp>
      <p:graphicFrame>
        <p:nvGraphicFramePr>
          <p:cNvPr id="4" name="Object 3">
            <a:extLst>
              <a:ext uri="{FF2B5EF4-FFF2-40B4-BE49-F238E27FC236}">
                <a16:creationId xmlns:a16="http://schemas.microsoft.com/office/drawing/2014/main" id="{4686BED2-6FF2-4137-8E72-A659306FD6AC}"/>
              </a:ext>
            </a:extLst>
          </p:cNvPr>
          <p:cNvGraphicFramePr>
            <a:graphicFrameLocks noChangeAspect="1"/>
          </p:cNvGraphicFramePr>
          <p:nvPr>
            <p:extLst>
              <p:ext uri="{D42A27DB-BD31-4B8C-83A1-F6EECF244321}">
                <p14:modId xmlns:p14="http://schemas.microsoft.com/office/powerpoint/2010/main" val="1115122757"/>
              </p:ext>
            </p:extLst>
          </p:nvPr>
        </p:nvGraphicFramePr>
        <p:xfrm>
          <a:off x="4804610" y="4542088"/>
          <a:ext cx="2791327" cy="715712"/>
        </p:xfrm>
        <a:graphic>
          <a:graphicData uri="http://schemas.openxmlformats.org/presentationml/2006/ole">
            <mc:AlternateContent xmlns:mc="http://schemas.openxmlformats.org/markup-compatibility/2006">
              <mc:Choice xmlns:v="urn:schemas-microsoft-com:vml" Requires="v">
                <p:oleObj spid="_x0000_s4099" name="Packager Shell Object" showAsIcon="1" r:id="rId4" imgW="1569960" imgH="349200" progId="Package">
                  <p:embed/>
                </p:oleObj>
              </mc:Choice>
              <mc:Fallback>
                <p:oleObj name="Packager Shell Object" showAsIcon="1" r:id="rId4" imgW="1569960" imgH="349200" progId="Package">
                  <p:embed/>
                  <p:pic>
                    <p:nvPicPr>
                      <p:cNvPr id="0" name=""/>
                      <p:cNvPicPr/>
                      <p:nvPr/>
                    </p:nvPicPr>
                    <p:blipFill>
                      <a:blip r:embed="rId5"/>
                      <a:stretch>
                        <a:fillRect/>
                      </a:stretch>
                    </p:blipFill>
                    <p:spPr>
                      <a:xfrm>
                        <a:off x="4804610" y="4542088"/>
                        <a:ext cx="2791327" cy="715712"/>
                      </a:xfrm>
                      <a:prstGeom prst="rect">
                        <a:avLst/>
                      </a:prstGeom>
                    </p:spPr>
                  </p:pic>
                </p:oleObj>
              </mc:Fallback>
            </mc:AlternateContent>
          </a:graphicData>
        </a:graphic>
      </p:graphicFrame>
    </p:spTree>
    <p:extLst>
      <p:ext uri="{BB962C8B-B14F-4D97-AF65-F5344CB8AC3E}">
        <p14:creationId xmlns:p14="http://schemas.microsoft.com/office/powerpoint/2010/main" val="14819160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C232B-1E42-4EEB-A733-DDDBC42974B4}"/>
              </a:ext>
            </a:extLst>
          </p:cNvPr>
          <p:cNvSpPr>
            <a:spLocks noGrp="1"/>
          </p:cNvSpPr>
          <p:nvPr>
            <p:ph type="title"/>
          </p:nvPr>
        </p:nvSpPr>
        <p:spPr>
          <a:xfrm>
            <a:off x="0" y="0"/>
            <a:ext cx="10515600" cy="1325563"/>
          </a:xfrm>
        </p:spPr>
        <p:txBody>
          <a:bodyPr/>
          <a:lstStyle/>
          <a:p>
            <a:r>
              <a:rPr lang="en-US" dirty="0"/>
              <a:t>My Data source -Automobile</a:t>
            </a:r>
          </a:p>
        </p:txBody>
      </p:sp>
      <p:graphicFrame>
        <p:nvGraphicFramePr>
          <p:cNvPr id="4" name="Content Placeholder 3">
            <a:extLst>
              <a:ext uri="{FF2B5EF4-FFF2-40B4-BE49-F238E27FC236}">
                <a16:creationId xmlns:a16="http://schemas.microsoft.com/office/drawing/2014/main" id="{1D4E7528-1DB5-447B-9302-BF33A17B6843}"/>
              </a:ext>
            </a:extLst>
          </p:cNvPr>
          <p:cNvGraphicFramePr>
            <a:graphicFrameLocks noGrp="1" noChangeAspect="1"/>
          </p:cNvGraphicFramePr>
          <p:nvPr>
            <p:ph sz="half" idx="1"/>
            <p:extLst>
              <p:ext uri="{D42A27DB-BD31-4B8C-83A1-F6EECF244321}">
                <p14:modId xmlns:p14="http://schemas.microsoft.com/office/powerpoint/2010/main" val="1088518796"/>
              </p:ext>
            </p:extLst>
          </p:nvPr>
        </p:nvGraphicFramePr>
        <p:xfrm>
          <a:off x="9268326" y="2347453"/>
          <a:ext cx="914400" cy="771525"/>
        </p:xfrm>
        <a:graphic>
          <a:graphicData uri="http://schemas.openxmlformats.org/presentationml/2006/ole">
            <mc:AlternateContent xmlns:mc="http://schemas.openxmlformats.org/markup-compatibility/2006">
              <mc:Choice xmlns:v="urn:schemas-microsoft-com:vml" Requires="v">
                <p:oleObj spid="_x0000_s3075" name="Worksheet" showAsIcon="1" r:id="rId3" imgW="914400" imgH="771480" progId="Excel.Sheet.12">
                  <p:embed/>
                </p:oleObj>
              </mc:Choice>
              <mc:Fallback>
                <p:oleObj name="Worksheet" showAsIcon="1" r:id="rId3" imgW="914400" imgH="771480" progId="Excel.Sheet.12">
                  <p:embed/>
                  <p:pic>
                    <p:nvPicPr>
                      <p:cNvPr id="0" name=""/>
                      <p:cNvPicPr/>
                      <p:nvPr/>
                    </p:nvPicPr>
                    <p:blipFill>
                      <a:blip r:embed="rId4"/>
                      <a:stretch>
                        <a:fillRect/>
                      </a:stretch>
                    </p:blipFill>
                    <p:spPr>
                      <a:xfrm>
                        <a:off x="9268326" y="2347453"/>
                        <a:ext cx="914400" cy="771525"/>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id="{97650A25-5C82-4C09-903E-64D04283F2AD}"/>
              </a:ext>
            </a:extLst>
          </p:cNvPr>
          <p:cNvSpPr>
            <a:spLocks noGrp="1"/>
          </p:cNvSpPr>
          <p:nvPr>
            <p:ph sz="half" idx="2"/>
          </p:nvPr>
        </p:nvSpPr>
        <p:spPr>
          <a:xfrm>
            <a:off x="541421" y="1439862"/>
            <a:ext cx="7303168" cy="4351338"/>
          </a:xfrm>
        </p:spPr>
        <p:txBody>
          <a:bodyPr/>
          <a:lstStyle/>
          <a:p>
            <a:pPr marL="0" indent="0">
              <a:buNone/>
            </a:pPr>
            <a:r>
              <a:rPr lang="en-US" dirty="0"/>
              <a:t>Automobile data source give more detail about the car details. </a:t>
            </a:r>
          </a:p>
          <a:p>
            <a:pPr marL="0" indent="0">
              <a:buNone/>
            </a:pPr>
            <a:r>
              <a:rPr lang="en-US" sz="1400" dirty="0"/>
              <a:t>I have used normalized_losses for getting the Histogram trend.</a:t>
            </a:r>
          </a:p>
          <a:p>
            <a:pPr marL="0" indent="0">
              <a:buNone/>
            </a:pPr>
            <a:endParaRPr lang="en-US" dirty="0"/>
          </a:p>
          <a:p>
            <a:pPr marL="0" indent="0">
              <a:buNone/>
            </a:pPr>
            <a:r>
              <a:rPr lang="en-US" dirty="0"/>
              <a:t> </a:t>
            </a:r>
          </a:p>
        </p:txBody>
      </p:sp>
      <p:pic>
        <p:nvPicPr>
          <p:cNvPr id="7" name="Picture 6">
            <a:extLst>
              <a:ext uri="{FF2B5EF4-FFF2-40B4-BE49-F238E27FC236}">
                <a16:creationId xmlns:a16="http://schemas.microsoft.com/office/drawing/2014/main" id="{AF199859-CE31-4B22-8405-130C4485854D}"/>
              </a:ext>
            </a:extLst>
          </p:cNvPr>
          <p:cNvPicPr>
            <a:picLocks noChangeAspect="1"/>
          </p:cNvPicPr>
          <p:nvPr/>
        </p:nvPicPr>
        <p:blipFill>
          <a:blip r:embed="rId5"/>
          <a:stretch>
            <a:fillRect/>
          </a:stretch>
        </p:blipFill>
        <p:spPr>
          <a:xfrm>
            <a:off x="541421" y="2733215"/>
            <a:ext cx="4495800" cy="2231357"/>
          </a:xfrm>
          <a:prstGeom prst="rect">
            <a:avLst/>
          </a:prstGeom>
        </p:spPr>
      </p:pic>
    </p:spTree>
    <p:extLst>
      <p:ext uri="{BB962C8B-B14F-4D97-AF65-F5344CB8AC3E}">
        <p14:creationId xmlns:p14="http://schemas.microsoft.com/office/powerpoint/2010/main" val="41444602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08E81C-7F50-4C6E-B180-5C7DCFD8D0B3}"/>
              </a:ext>
            </a:extLst>
          </p:cNvPr>
          <p:cNvSpPr>
            <a:spLocks noGrp="1"/>
          </p:cNvSpPr>
          <p:nvPr>
            <p:ph sz="half" idx="1"/>
          </p:nvPr>
        </p:nvSpPr>
        <p:spPr>
          <a:xfrm>
            <a:off x="0" y="0"/>
            <a:ext cx="12192000" cy="890337"/>
          </a:xfrm>
        </p:spPr>
        <p:txBody>
          <a:bodyPr>
            <a:normAutofit/>
          </a:bodyPr>
          <a:lstStyle/>
          <a:p>
            <a:pPr marL="0" indent="0">
              <a:buNone/>
            </a:pPr>
            <a:r>
              <a:rPr lang="en-US" sz="1600" b="1" dirty="0"/>
              <a:t>There are a few columns that are outliers in terms of the proportion of values that are missing. I will need to identify and document these columns. While some of these columns might have justifications for keeping or re-encoding the data. Besides, I will plot a histogram graph to better visualize the columns with missing data.</a:t>
            </a:r>
          </a:p>
          <a:p>
            <a:endParaRPr lang="en-US" dirty="0"/>
          </a:p>
        </p:txBody>
      </p:sp>
      <p:pic>
        <p:nvPicPr>
          <p:cNvPr id="5" name="Content Placeholder 4">
            <a:extLst>
              <a:ext uri="{FF2B5EF4-FFF2-40B4-BE49-F238E27FC236}">
                <a16:creationId xmlns:a16="http://schemas.microsoft.com/office/drawing/2014/main" id="{A25D12D4-794C-47B5-82F8-BAE589C44DD6}"/>
              </a:ext>
            </a:extLst>
          </p:cNvPr>
          <p:cNvPicPr>
            <a:picLocks noGrp="1" noChangeAspect="1"/>
          </p:cNvPicPr>
          <p:nvPr>
            <p:ph sz="half" idx="2"/>
          </p:nvPr>
        </p:nvPicPr>
        <p:blipFill>
          <a:blip r:embed="rId2"/>
          <a:stretch>
            <a:fillRect/>
          </a:stretch>
        </p:blipFill>
        <p:spPr>
          <a:xfrm>
            <a:off x="328863" y="981075"/>
            <a:ext cx="5542548" cy="4409072"/>
          </a:xfrm>
          <a:prstGeom prst="rect">
            <a:avLst/>
          </a:prstGeom>
        </p:spPr>
      </p:pic>
      <p:sp>
        <p:nvSpPr>
          <p:cNvPr id="6" name="Rectangle 5">
            <a:extLst>
              <a:ext uri="{FF2B5EF4-FFF2-40B4-BE49-F238E27FC236}">
                <a16:creationId xmlns:a16="http://schemas.microsoft.com/office/drawing/2014/main" id="{238EB9FC-3F5F-41CE-93A8-5E11D8B0156E}"/>
              </a:ext>
            </a:extLst>
          </p:cNvPr>
          <p:cNvSpPr/>
          <p:nvPr/>
        </p:nvSpPr>
        <p:spPr>
          <a:xfrm>
            <a:off x="5767137" y="890337"/>
            <a:ext cx="6096000" cy="4708981"/>
          </a:xfrm>
          <a:prstGeom prst="rect">
            <a:avLst/>
          </a:prstGeom>
        </p:spPr>
        <p:txBody>
          <a:bodyPr>
            <a:spAutoFit/>
          </a:bodyPr>
          <a:lstStyle/>
          <a:p>
            <a:r>
              <a:rPr lang="en-US" sz="1200" dirty="0"/>
              <a:t>def </a:t>
            </a:r>
            <a:r>
              <a:rPr lang="en-US" sz="1200" dirty="0" err="1"/>
              <a:t>assess_missing_data</a:t>
            </a:r>
            <a:r>
              <a:rPr lang="en-US" sz="1200" dirty="0"/>
              <a:t>(df):</a:t>
            </a:r>
          </a:p>
          <a:p>
            <a:r>
              <a:rPr lang="en-US" sz="1200" dirty="0"/>
              <a:t>    '''</a:t>
            </a:r>
          </a:p>
          <a:p>
            <a:r>
              <a:rPr lang="en-US" sz="1200" dirty="0"/>
              <a:t>    A function to find out the missing data and its statistic information</a:t>
            </a:r>
          </a:p>
          <a:p>
            <a:r>
              <a:rPr lang="en-US" sz="1200" dirty="0"/>
              <a:t>    </a:t>
            </a:r>
          </a:p>
          <a:p>
            <a:r>
              <a:rPr lang="en-US" sz="1200" dirty="0"/>
              <a:t>    input:</a:t>
            </a:r>
          </a:p>
          <a:p>
            <a:r>
              <a:rPr lang="en-US" sz="1200" dirty="0"/>
              <a:t>    df: the data frame</a:t>
            </a:r>
          </a:p>
          <a:p>
            <a:r>
              <a:rPr lang="en-US" sz="1200" dirty="0"/>
              <a:t>    </a:t>
            </a:r>
          </a:p>
          <a:p>
            <a:r>
              <a:rPr lang="en-US" sz="1200" dirty="0"/>
              <a:t>    output:</a:t>
            </a:r>
          </a:p>
          <a:p>
            <a:r>
              <a:rPr lang="en-US" sz="1200" dirty="0"/>
              <a:t>    </a:t>
            </a:r>
            <a:r>
              <a:rPr lang="en-US" sz="1200" dirty="0" err="1"/>
              <a:t>df_stats</a:t>
            </a:r>
            <a:r>
              <a:rPr lang="en-US" sz="1200" dirty="0"/>
              <a:t>: the statistic information of missing column, will be missing value count and</a:t>
            </a:r>
          </a:p>
          <a:p>
            <a:r>
              <a:rPr lang="en-US" sz="1200" dirty="0"/>
              <a:t>    missing value percentage</a:t>
            </a:r>
          </a:p>
          <a:p>
            <a:r>
              <a:rPr lang="en-US" sz="1200" dirty="0"/>
              <a:t>    '''</a:t>
            </a:r>
          </a:p>
          <a:p>
            <a:r>
              <a:rPr lang="en-US" sz="1200" dirty="0"/>
              <a:t>    </a:t>
            </a:r>
          </a:p>
          <a:p>
            <a:r>
              <a:rPr lang="en-US" sz="1200" dirty="0"/>
              <a:t>    rec = []</a:t>
            </a:r>
          </a:p>
          <a:p>
            <a:r>
              <a:rPr lang="en-US" sz="1200" dirty="0"/>
              <a:t>    for </a:t>
            </a:r>
            <a:r>
              <a:rPr lang="en-US" sz="1200" dirty="0" err="1"/>
              <a:t>column_name</a:t>
            </a:r>
            <a:r>
              <a:rPr lang="en-US" sz="1200" dirty="0"/>
              <a:t> in </a:t>
            </a:r>
            <a:r>
              <a:rPr lang="en-US" sz="1200" dirty="0" err="1"/>
              <a:t>df.columns</a:t>
            </a:r>
            <a:r>
              <a:rPr lang="en-US" sz="1200" dirty="0"/>
              <a:t>:</a:t>
            </a:r>
          </a:p>
          <a:p>
            <a:r>
              <a:rPr lang="en-US" sz="1200" dirty="0"/>
              <a:t>        </a:t>
            </a:r>
            <a:r>
              <a:rPr lang="en-US" sz="1200" dirty="0" err="1"/>
              <a:t>miss_count</a:t>
            </a:r>
            <a:r>
              <a:rPr lang="en-US" sz="1200" dirty="0"/>
              <a:t> = df[</a:t>
            </a:r>
            <a:r>
              <a:rPr lang="en-US" sz="1200" dirty="0" err="1"/>
              <a:t>column_name</a:t>
            </a:r>
            <a:r>
              <a:rPr lang="en-US" sz="1200" dirty="0"/>
              <a:t>].</a:t>
            </a:r>
            <a:r>
              <a:rPr lang="en-US" sz="1200" dirty="0" err="1"/>
              <a:t>isnull</a:t>
            </a:r>
            <a:r>
              <a:rPr lang="en-US" sz="1200" dirty="0"/>
              <a:t>().sum(axis=0)</a:t>
            </a:r>
          </a:p>
          <a:p>
            <a:r>
              <a:rPr lang="en-US" sz="1200" dirty="0"/>
              <a:t>        </a:t>
            </a:r>
            <a:r>
              <a:rPr lang="en-US" sz="1200" dirty="0" err="1"/>
              <a:t>miss_percent</a:t>
            </a:r>
            <a:r>
              <a:rPr lang="en-US" sz="1200" dirty="0"/>
              <a:t>=</a:t>
            </a:r>
            <a:r>
              <a:rPr lang="en-US" sz="1200" dirty="0" err="1"/>
              <a:t>miss_count</a:t>
            </a:r>
            <a:r>
              <a:rPr lang="en-US" sz="1200" dirty="0"/>
              <a:t>/</a:t>
            </a:r>
            <a:r>
              <a:rPr lang="en-US" sz="1200" dirty="0" err="1"/>
              <a:t>df.shape</a:t>
            </a:r>
            <a:r>
              <a:rPr lang="en-US" sz="1200" dirty="0"/>
              <a:t>[0]</a:t>
            </a:r>
          </a:p>
          <a:p>
            <a:r>
              <a:rPr lang="en-US" sz="1200" dirty="0"/>
              <a:t>        </a:t>
            </a:r>
            <a:r>
              <a:rPr lang="en-US" sz="1200" dirty="0" err="1"/>
              <a:t>rec.append</a:t>
            </a:r>
            <a:r>
              <a:rPr lang="en-US" sz="1200" dirty="0"/>
              <a:t>([</a:t>
            </a:r>
            <a:r>
              <a:rPr lang="en-US" sz="1200" dirty="0" err="1"/>
              <a:t>column_name,miss_count,miss_percent</a:t>
            </a:r>
            <a:r>
              <a:rPr lang="en-US" sz="1200" dirty="0"/>
              <a:t>*100])</a:t>
            </a:r>
          </a:p>
          <a:p>
            <a:r>
              <a:rPr lang="en-US" sz="1200" dirty="0"/>
              <a:t>        </a:t>
            </a:r>
            <a:r>
              <a:rPr lang="en-US" sz="1200" dirty="0" err="1"/>
              <a:t>df_stats</a:t>
            </a:r>
            <a:r>
              <a:rPr lang="en-US" sz="1200" dirty="0"/>
              <a:t> = </a:t>
            </a:r>
            <a:r>
              <a:rPr lang="en-US" sz="1200" dirty="0" err="1"/>
              <a:t>pd.DataFrame.from_records</a:t>
            </a:r>
            <a:r>
              <a:rPr lang="en-US" sz="1200" dirty="0"/>
              <a:t>(rec, columns = ['column name', </a:t>
            </a:r>
          </a:p>
          <a:p>
            <a:r>
              <a:rPr lang="en-US" sz="1200" dirty="0"/>
              <a:t>                                                             'missing_count','</a:t>
            </a:r>
            <a:r>
              <a:rPr lang="en-US" sz="1200" dirty="0" err="1"/>
              <a:t>missing_percentage</a:t>
            </a:r>
            <a:r>
              <a:rPr lang="en-US" sz="1200" dirty="0"/>
              <a:t>'])  </a:t>
            </a:r>
          </a:p>
          <a:p>
            <a:r>
              <a:rPr lang="en-US" sz="1200" dirty="0"/>
              <a:t>        </a:t>
            </a:r>
            <a:r>
              <a:rPr lang="en-US" sz="1200" dirty="0" err="1"/>
              <a:t>df_stats</a:t>
            </a:r>
            <a:r>
              <a:rPr lang="en-US" sz="1200" dirty="0"/>
              <a:t> = </a:t>
            </a:r>
            <a:r>
              <a:rPr lang="en-US" sz="1200" dirty="0" err="1"/>
              <a:t>df_stats.sort_values</a:t>
            </a:r>
            <a:r>
              <a:rPr lang="en-US" sz="1200" dirty="0"/>
              <a:t>('</a:t>
            </a:r>
            <a:r>
              <a:rPr lang="en-US" sz="1200" dirty="0" err="1"/>
              <a:t>missing_percentage',axis</a:t>
            </a:r>
            <a:r>
              <a:rPr lang="en-US" sz="1200" dirty="0"/>
              <a:t>=0, ascending = False )</a:t>
            </a:r>
          </a:p>
          <a:p>
            <a:r>
              <a:rPr lang="en-US" sz="1200" dirty="0"/>
              <a:t>    return </a:t>
            </a:r>
            <a:r>
              <a:rPr lang="en-US" sz="1200" dirty="0" err="1"/>
              <a:t>df_stats</a:t>
            </a:r>
            <a:endParaRPr lang="en-US" sz="1200" dirty="0"/>
          </a:p>
          <a:p>
            <a:endParaRPr lang="en-US" sz="1200" dirty="0"/>
          </a:p>
          <a:p>
            <a:r>
              <a:rPr lang="en-US" sz="1200" dirty="0" err="1"/>
              <a:t>df_stats</a:t>
            </a:r>
            <a:r>
              <a:rPr lang="en-US" sz="1200" dirty="0"/>
              <a:t> = </a:t>
            </a:r>
            <a:r>
              <a:rPr lang="en-US" sz="1200" dirty="0" err="1"/>
              <a:t>assess_missing_data</a:t>
            </a:r>
            <a:r>
              <a:rPr lang="en-US" sz="1200" dirty="0"/>
              <a:t>(df)</a:t>
            </a:r>
          </a:p>
          <a:p>
            <a:endParaRPr lang="en-US" sz="1200" dirty="0"/>
          </a:p>
          <a:p>
            <a:r>
              <a:rPr lang="en-US" sz="1200" dirty="0" err="1"/>
              <a:t>df_stats</a:t>
            </a:r>
            <a:endParaRPr lang="en-US" sz="1200" dirty="0"/>
          </a:p>
        </p:txBody>
      </p:sp>
    </p:spTree>
    <p:extLst>
      <p:ext uri="{BB962C8B-B14F-4D97-AF65-F5344CB8AC3E}">
        <p14:creationId xmlns:p14="http://schemas.microsoft.com/office/powerpoint/2010/main" val="32309671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96AB0-EE75-4E11-B6B3-7ED1FD1B3E88}"/>
              </a:ext>
            </a:extLst>
          </p:cNvPr>
          <p:cNvSpPr>
            <a:spLocks noGrp="1"/>
          </p:cNvSpPr>
          <p:nvPr>
            <p:ph type="title"/>
          </p:nvPr>
        </p:nvSpPr>
        <p:spPr>
          <a:xfrm>
            <a:off x="838200" y="365126"/>
            <a:ext cx="10515600" cy="1134812"/>
          </a:xfrm>
        </p:spPr>
        <p:txBody>
          <a:bodyPr>
            <a:normAutofit/>
          </a:bodyPr>
          <a:lstStyle/>
          <a:p>
            <a:r>
              <a:rPr lang="en-US" sz="2000" b="1" dirty="0"/>
              <a:t>Include the other descriptive characteristics about the variables: Mean, Mode, Spread, and Tails (Chapter 2).</a:t>
            </a:r>
          </a:p>
        </p:txBody>
      </p:sp>
      <p:sp>
        <p:nvSpPr>
          <p:cNvPr id="3" name="Content Placeholder 2">
            <a:extLst>
              <a:ext uri="{FF2B5EF4-FFF2-40B4-BE49-F238E27FC236}">
                <a16:creationId xmlns:a16="http://schemas.microsoft.com/office/drawing/2014/main" id="{09958EE2-67F9-4DE2-8410-CA37D93CF002}"/>
              </a:ext>
            </a:extLst>
          </p:cNvPr>
          <p:cNvSpPr>
            <a:spLocks noGrp="1"/>
          </p:cNvSpPr>
          <p:nvPr>
            <p:ph idx="1"/>
          </p:nvPr>
        </p:nvSpPr>
        <p:spPr/>
        <p:txBody>
          <a:bodyPr>
            <a:normAutofit fontScale="92500" lnSpcReduction="10000"/>
          </a:bodyPr>
          <a:lstStyle/>
          <a:p>
            <a:pPr marL="0" indent="0">
              <a:buNone/>
            </a:pPr>
            <a:r>
              <a:rPr lang="en-US" dirty="0"/>
              <a:t>import </a:t>
            </a:r>
            <a:r>
              <a:rPr lang="en-US" dirty="0" err="1"/>
              <a:t>numpy</a:t>
            </a:r>
            <a:r>
              <a:rPr lang="en-US" dirty="0"/>
              <a:t> as np</a:t>
            </a:r>
          </a:p>
          <a:p>
            <a:pPr marL="0" indent="0">
              <a:buNone/>
            </a:pPr>
            <a:r>
              <a:rPr lang="en-US" dirty="0" err="1"/>
              <a:t>my_list</a:t>
            </a:r>
            <a:r>
              <a:rPr lang="en-US" dirty="0"/>
              <a:t> = </a:t>
            </a:r>
            <a:r>
              <a:rPr lang="en-US" dirty="0" err="1"/>
              <a:t>np.asarray</a:t>
            </a:r>
            <a:r>
              <a:rPr lang="en-US" dirty="0"/>
              <a:t>([1, 2, 2, 2, 4, 5, 6, 6, 6, 9, 10, 10, 10, 11, 14, 14, 15, 18, 19, 20])</a:t>
            </a:r>
          </a:p>
          <a:p>
            <a:pPr marL="0" indent="0">
              <a:buNone/>
            </a:pPr>
            <a:r>
              <a:rPr lang="en-US" dirty="0" err="1"/>
              <a:t>np.var</a:t>
            </a:r>
            <a:r>
              <a:rPr lang="en-US" dirty="0"/>
              <a:t>(</a:t>
            </a:r>
            <a:r>
              <a:rPr lang="en-US" dirty="0" err="1"/>
              <a:t>my_list</a:t>
            </a:r>
            <a:r>
              <a:rPr lang="en-US" dirty="0"/>
              <a:t>)</a:t>
            </a:r>
          </a:p>
          <a:p>
            <a:pPr marL="0" indent="0">
              <a:buNone/>
            </a:pPr>
            <a:r>
              <a:rPr lang="en-US" dirty="0" err="1"/>
              <a:t>np.std</a:t>
            </a:r>
            <a:r>
              <a:rPr lang="en-US" dirty="0"/>
              <a:t>(</a:t>
            </a:r>
            <a:r>
              <a:rPr lang="en-US" dirty="0" err="1"/>
              <a:t>my_list</a:t>
            </a:r>
            <a:r>
              <a:rPr lang="en-US" dirty="0"/>
              <a:t>)</a:t>
            </a:r>
          </a:p>
          <a:p>
            <a:pPr marL="0" indent="0">
              <a:buNone/>
            </a:pPr>
            <a:r>
              <a:rPr lang="en-US" dirty="0" err="1"/>
              <a:t>np.mean</a:t>
            </a:r>
            <a:r>
              <a:rPr lang="en-US" dirty="0"/>
              <a:t>(</a:t>
            </a:r>
            <a:r>
              <a:rPr lang="en-US" dirty="0" err="1"/>
              <a:t>my_list</a:t>
            </a:r>
            <a:r>
              <a:rPr lang="en-US" dirty="0"/>
              <a:t>)</a:t>
            </a:r>
          </a:p>
          <a:p>
            <a:pPr marL="0" indent="0">
              <a:buNone/>
            </a:pPr>
            <a:r>
              <a:rPr lang="en-US" dirty="0" err="1"/>
              <a:t>lower_range</a:t>
            </a:r>
            <a:r>
              <a:rPr lang="en-US" dirty="0"/>
              <a:t> = 9.2 - 5.8</a:t>
            </a:r>
          </a:p>
          <a:p>
            <a:pPr marL="0" indent="0">
              <a:buNone/>
            </a:pPr>
            <a:r>
              <a:rPr lang="en-US" dirty="0" err="1"/>
              <a:t>higher_range</a:t>
            </a:r>
            <a:r>
              <a:rPr lang="en-US" dirty="0"/>
              <a:t> = 9.2 + 5.8</a:t>
            </a:r>
          </a:p>
          <a:p>
            <a:pPr marL="0" indent="0">
              <a:buNone/>
            </a:pPr>
            <a:r>
              <a:rPr lang="en-US" dirty="0" err="1"/>
              <a:t>lower_range</a:t>
            </a:r>
            <a:endParaRPr lang="en-US" dirty="0"/>
          </a:p>
          <a:p>
            <a:pPr marL="0" indent="0">
              <a:buNone/>
            </a:pPr>
            <a:r>
              <a:rPr lang="en-US" dirty="0" err="1"/>
              <a:t>higher_range</a:t>
            </a:r>
            <a:endParaRPr lang="en-US" dirty="0"/>
          </a:p>
        </p:txBody>
      </p:sp>
    </p:spTree>
    <p:extLst>
      <p:ext uri="{BB962C8B-B14F-4D97-AF65-F5344CB8AC3E}">
        <p14:creationId xmlns:p14="http://schemas.microsoft.com/office/powerpoint/2010/main" val="42418040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46E2A38-ACC8-44E6-85E2-A79CBAF151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252532"/>
            <a:ext cx="11100816" cy="22586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FCFCA9-B0C7-46E0-8050-42028803C366}"/>
              </a:ext>
            </a:extLst>
          </p:cNvPr>
          <p:cNvSpPr>
            <a:spLocks noGrp="1"/>
          </p:cNvSpPr>
          <p:nvPr>
            <p:ph type="title"/>
          </p:nvPr>
        </p:nvSpPr>
        <p:spPr>
          <a:xfrm>
            <a:off x="838199" y="438559"/>
            <a:ext cx="3515591" cy="1881559"/>
          </a:xfrm>
        </p:spPr>
        <p:txBody>
          <a:bodyPr>
            <a:normAutofit/>
          </a:bodyPr>
          <a:lstStyle/>
          <a:p>
            <a:r>
              <a:rPr lang="en-US" sz="2500" b="1">
                <a:solidFill>
                  <a:schemeClr val="bg1"/>
                </a:solidFill>
              </a:rPr>
              <a:t>Create two scatter plots comparing two variables and provide your analysis on correlation and causation.</a:t>
            </a:r>
          </a:p>
        </p:txBody>
      </p:sp>
      <p:sp>
        <p:nvSpPr>
          <p:cNvPr id="9" name="Content Placeholder 8">
            <a:extLst>
              <a:ext uri="{FF2B5EF4-FFF2-40B4-BE49-F238E27FC236}">
                <a16:creationId xmlns:a16="http://schemas.microsoft.com/office/drawing/2014/main" id="{A631CB7B-554C-496B-B5FD-6580531FDEFF}"/>
              </a:ext>
            </a:extLst>
          </p:cNvPr>
          <p:cNvSpPr>
            <a:spLocks noGrp="1"/>
          </p:cNvSpPr>
          <p:nvPr>
            <p:ph idx="1"/>
          </p:nvPr>
        </p:nvSpPr>
        <p:spPr>
          <a:xfrm>
            <a:off x="4639541" y="438559"/>
            <a:ext cx="6714260" cy="1881559"/>
          </a:xfrm>
        </p:spPr>
        <p:txBody>
          <a:bodyPr anchor="ctr">
            <a:normAutofit/>
          </a:bodyPr>
          <a:lstStyle/>
          <a:p>
            <a:endParaRPr lang="en-US" sz="2000" dirty="0">
              <a:solidFill>
                <a:schemeClr val="bg1"/>
              </a:solidFill>
            </a:endParaRPr>
          </a:p>
        </p:txBody>
      </p:sp>
      <p:pic>
        <p:nvPicPr>
          <p:cNvPr id="5" name="Picture 4">
            <a:extLst>
              <a:ext uri="{FF2B5EF4-FFF2-40B4-BE49-F238E27FC236}">
                <a16:creationId xmlns:a16="http://schemas.microsoft.com/office/drawing/2014/main" id="{755058DF-9748-441A-91E3-4969CB6B7A8F}"/>
              </a:ext>
            </a:extLst>
          </p:cNvPr>
          <p:cNvPicPr>
            <a:picLocks noChangeAspect="1"/>
          </p:cNvPicPr>
          <p:nvPr/>
        </p:nvPicPr>
        <p:blipFill rotWithShape="1">
          <a:blip r:embed="rId2"/>
          <a:srcRect r="4147" b="-2"/>
          <a:stretch/>
        </p:blipFill>
        <p:spPr>
          <a:xfrm>
            <a:off x="704087" y="2831909"/>
            <a:ext cx="3649704" cy="3464981"/>
          </a:xfrm>
          <a:prstGeom prst="rect">
            <a:avLst/>
          </a:prstGeom>
        </p:spPr>
      </p:pic>
      <p:pic>
        <p:nvPicPr>
          <p:cNvPr id="4" name="Content Placeholder 3">
            <a:extLst>
              <a:ext uri="{FF2B5EF4-FFF2-40B4-BE49-F238E27FC236}">
                <a16:creationId xmlns:a16="http://schemas.microsoft.com/office/drawing/2014/main" id="{D76D9FDE-FB61-4225-8DCA-057B69781CC1}"/>
              </a:ext>
            </a:extLst>
          </p:cNvPr>
          <p:cNvPicPr>
            <a:picLocks noChangeAspect="1"/>
          </p:cNvPicPr>
          <p:nvPr/>
        </p:nvPicPr>
        <p:blipFill rotWithShape="1">
          <a:blip r:embed="rId3"/>
          <a:srcRect r="10568" b="2"/>
          <a:stretch/>
        </p:blipFill>
        <p:spPr>
          <a:xfrm>
            <a:off x="4639540" y="2831909"/>
            <a:ext cx="6848371" cy="3464981"/>
          </a:xfrm>
          <a:prstGeom prst="rect">
            <a:avLst/>
          </a:prstGeom>
        </p:spPr>
      </p:pic>
    </p:spTree>
    <p:extLst>
      <p:ext uri="{BB962C8B-B14F-4D97-AF65-F5344CB8AC3E}">
        <p14:creationId xmlns:p14="http://schemas.microsoft.com/office/powerpoint/2010/main" val="30938091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8">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 name="Content Placeholder 3">
            <a:extLst>
              <a:ext uri="{FF2B5EF4-FFF2-40B4-BE49-F238E27FC236}">
                <a16:creationId xmlns:a16="http://schemas.microsoft.com/office/drawing/2014/main" id="{0A96129C-01A9-47B0-925F-10F689020D14}"/>
              </a:ext>
            </a:extLst>
          </p:cNvPr>
          <p:cNvPicPr>
            <a:picLocks noGrp="1" noChangeAspect="1"/>
          </p:cNvPicPr>
          <p:nvPr>
            <p:ph idx="1"/>
          </p:nvPr>
        </p:nvPicPr>
        <p:blipFill rotWithShape="1">
          <a:blip r:embed="rId2"/>
          <a:srcRect t="10375"/>
          <a:stretch/>
        </p:blipFill>
        <p:spPr>
          <a:xfrm>
            <a:off x="66695" y="1104900"/>
            <a:ext cx="12191980" cy="5848350"/>
          </a:xfrm>
          <a:prstGeom prst="rect">
            <a:avLst/>
          </a:prstGeom>
        </p:spPr>
      </p:pic>
      <p:sp>
        <p:nvSpPr>
          <p:cNvPr id="5" name="Rectangle 4">
            <a:extLst>
              <a:ext uri="{FF2B5EF4-FFF2-40B4-BE49-F238E27FC236}">
                <a16:creationId xmlns:a16="http://schemas.microsoft.com/office/drawing/2014/main" id="{A98B2276-45AB-4A41-9189-E500AE1D9213}"/>
              </a:ext>
            </a:extLst>
          </p:cNvPr>
          <p:cNvSpPr/>
          <p:nvPr/>
        </p:nvSpPr>
        <p:spPr>
          <a:xfrm>
            <a:off x="-66676" y="-93881"/>
            <a:ext cx="12258675" cy="369332"/>
          </a:xfrm>
          <a:prstGeom prst="rect">
            <a:avLst/>
          </a:prstGeom>
        </p:spPr>
        <p:txBody>
          <a:bodyPr wrap="square">
            <a:spAutoFit/>
          </a:bodyPr>
          <a:lstStyle/>
          <a:p>
            <a:r>
              <a:rPr lang="en-US" dirty="0"/>
              <a:t>Plot 1 analytical distribution and provide your analysis on how it applies to the dataset you have chosen</a:t>
            </a:r>
          </a:p>
        </p:txBody>
      </p:sp>
    </p:spTree>
    <p:extLst>
      <p:ext uri="{BB962C8B-B14F-4D97-AF65-F5344CB8AC3E}">
        <p14:creationId xmlns:p14="http://schemas.microsoft.com/office/powerpoint/2010/main" val="6910638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34A68-B362-4BB9-B88C-2CCBE706C1E2}"/>
              </a:ext>
            </a:extLst>
          </p:cNvPr>
          <p:cNvSpPr>
            <a:spLocks noGrp="1"/>
          </p:cNvSpPr>
          <p:nvPr>
            <p:ph type="title"/>
          </p:nvPr>
        </p:nvSpPr>
        <p:spPr>
          <a:xfrm>
            <a:off x="0" y="0"/>
            <a:ext cx="10515600" cy="1325563"/>
          </a:xfrm>
        </p:spPr>
        <p:txBody>
          <a:bodyPr>
            <a:normAutofit/>
          </a:bodyPr>
          <a:lstStyle/>
          <a:p>
            <a:r>
              <a:rPr lang="en-US" sz="1200" b="1" dirty="0"/>
              <a:t>Outcome of your EDA</a:t>
            </a:r>
            <a:br>
              <a:rPr lang="en-US" sz="1200" b="1" dirty="0"/>
            </a:br>
            <a:r>
              <a:rPr lang="en-US" sz="1200" b="1" dirty="0"/>
              <a:t>What do you feel was missed during the analysis?</a:t>
            </a:r>
            <a:br>
              <a:rPr lang="en-US" sz="1200" b="1" dirty="0"/>
            </a:br>
            <a:r>
              <a:rPr lang="en-US" sz="1200" b="1" dirty="0"/>
              <a:t>Were there any variables you felt could have helped in the analysis?</a:t>
            </a:r>
            <a:br>
              <a:rPr lang="en-US" sz="1200" b="1" dirty="0"/>
            </a:br>
            <a:r>
              <a:rPr lang="en-US" sz="1200" b="1" dirty="0"/>
              <a:t>Were there any assumptions made you felt were incorrect?</a:t>
            </a:r>
            <a:br>
              <a:rPr lang="en-US" sz="1200" b="1" dirty="0"/>
            </a:br>
            <a:r>
              <a:rPr lang="en-US" sz="1200" b="1" dirty="0"/>
              <a:t>What challenges did you face, what did you not fully understand?</a:t>
            </a:r>
            <a:br>
              <a:rPr lang="en-US" sz="1200" b="1" dirty="0"/>
            </a:br>
            <a:endParaRPr lang="en-US" sz="1200" b="1" dirty="0"/>
          </a:p>
        </p:txBody>
      </p:sp>
      <p:sp>
        <p:nvSpPr>
          <p:cNvPr id="3" name="Content Placeholder 2">
            <a:extLst>
              <a:ext uri="{FF2B5EF4-FFF2-40B4-BE49-F238E27FC236}">
                <a16:creationId xmlns:a16="http://schemas.microsoft.com/office/drawing/2014/main" id="{0266F2D4-FBAF-4551-9DB2-58C3C87BFD9A}"/>
              </a:ext>
            </a:extLst>
          </p:cNvPr>
          <p:cNvSpPr>
            <a:spLocks noGrp="1"/>
          </p:cNvSpPr>
          <p:nvPr>
            <p:ph idx="1"/>
          </p:nvPr>
        </p:nvSpPr>
        <p:spPr>
          <a:xfrm>
            <a:off x="68179" y="1253331"/>
            <a:ext cx="10515600" cy="5339974"/>
          </a:xfrm>
        </p:spPr>
        <p:txBody>
          <a:bodyPr>
            <a:normAutofit/>
          </a:bodyPr>
          <a:lstStyle/>
          <a:p>
            <a:r>
              <a:rPr lang="en-US" sz="1600" dirty="0"/>
              <a:t>Based on the data source I used it is limited to quantify the detail since the data source size is very small</a:t>
            </a:r>
          </a:p>
          <a:p>
            <a:r>
              <a:rPr lang="en-US" sz="1600" dirty="0"/>
              <a:t>Data was destroyed when a proprietary archive was being manually moved. </a:t>
            </a:r>
          </a:p>
          <a:p>
            <a:r>
              <a:rPr lang="en-US" sz="1600" dirty="0"/>
              <a:t>There had been an mistake in scripting. </a:t>
            </a:r>
          </a:p>
          <a:p>
            <a:r>
              <a:rPr lang="en-US" sz="1600" dirty="0"/>
              <a:t>People opted not to fill out a area that was related to their values on whether to use or perceive the outcomes.</a:t>
            </a:r>
          </a:p>
          <a:p>
            <a:r>
              <a:rPr lang="en-US" sz="1600" dirty="0"/>
              <a:t>A bit more complex and we'll have to work of a method to find the missing values of these kinds. There are a variety of possible strategies but this is the way I will work on this one.	</a:t>
            </a:r>
            <a:br>
              <a:rPr lang="en-US" sz="1600" dirty="0"/>
            </a:br>
            <a:r>
              <a:rPr lang="en-US" sz="1600" dirty="0"/>
              <a:t>		</a:t>
            </a:r>
            <a:r>
              <a:rPr lang="en-US" sz="1100" dirty="0"/>
              <a:t>The entry can be changed into an integer, enter a missing value</a:t>
            </a:r>
            <a:br>
              <a:rPr lang="en-US" sz="1100" dirty="0"/>
            </a:br>
            <a:r>
              <a:rPr lang="en-US" sz="1100" dirty="0"/>
              <a:t>		The number can’t be an integer, we know it’s a string</a:t>
            </a:r>
          </a:p>
          <a:p>
            <a:pPr fontAlgn="base"/>
            <a:r>
              <a:rPr lang="en-US" sz="1600" dirty="0"/>
              <a:t>Misusing expressions as defaults for function arguments</a:t>
            </a:r>
          </a:p>
          <a:p>
            <a:pPr fontAlgn="base"/>
            <a:r>
              <a:rPr lang="en-US" sz="1600" dirty="0"/>
              <a:t>A typical error is to assume that each time the feature is called the optional argument will be set to the specified default expression without providing a value for the optional argument.</a:t>
            </a:r>
          </a:p>
          <a:p>
            <a:pPr marL="0" indent="0">
              <a:buNone/>
            </a:pPr>
            <a:r>
              <a:rPr lang="en-US" sz="1600" b="1" dirty="0"/>
              <a:t>Conclusion</a:t>
            </a:r>
          </a:p>
          <a:p>
            <a:pPr marL="0" indent="0">
              <a:buNone/>
            </a:pPr>
            <a:r>
              <a:rPr lang="en-US" sz="1600" dirty="0"/>
              <a:t>Dealing with messy data is inevitable. Data cleaning is just part of the process on a data science project.</a:t>
            </a:r>
          </a:p>
        </p:txBody>
      </p:sp>
    </p:spTree>
    <p:extLst>
      <p:ext uri="{BB962C8B-B14F-4D97-AF65-F5344CB8AC3E}">
        <p14:creationId xmlns:p14="http://schemas.microsoft.com/office/powerpoint/2010/main" val="11607555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TotalTime>
  <Words>570</Words>
  <Application>Microsoft Office PowerPoint</Application>
  <PresentationFormat>Widescreen</PresentationFormat>
  <Paragraphs>56</Paragraphs>
  <Slides>7</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2</vt:i4>
      </vt:variant>
      <vt:variant>
        <vt:lpstr>Slide Titles</vt:lpstr>
      </vt:variant>
      <vt:variant>
        <vt:i4>7</vt:i4>
      </vt:variant>
    </vt:vector>
  </HeadingPairs>
  <TitlesOfParts>
    <vt:vector size="13" baseType="lpstr">
      <vt:lpstr>Arial</vt:lpstr>
      <vt:lpstr>Calibri</vt:lpstr>
      <vt:lpstr>Calibri Light</vt:lpstr>
      <vt:lpstr>Office Theme</vt:lpstr>
      <vt:lpstr>Microsoft Excel Worksheet</vt:lpstr>
      <vt:lpstr>Package</vt:lpstr>
      <vt:lpstr>Week 10: Term Project</vt:lpstr>
      <vt:lpstr>My Data source -Automobile</vt:lpstr>
      <vt:lpstr>PowerPoint Presentation</vt:lpstr>
      <vt:lpstr>Include the other descriptive characteristics about the variables: Mean, Mode, Spread, and Tails (Chapter 2).</vt:lpstr>
      <vt:lpstr>Create two scatter plots comparing two variables and provide your analysis on correlation and causation.</vt:lpstr>
      <vt:lpstr>PowerPoint Presentation</vt:lpstr>
      <vt:lpstr>Outcome of your EDA What do you feel was missed during the analysis? Were there any variables you felt could have helped in the analysis? Were there any assumptions made you felt were incorrect? What challenges did you face, what did you not fully understand?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10: Term Project</dc:title>
  <dc:creator>Rajkumar Kuppusami</dc:creator>
  <cp:lastModifiedBy>Rajkumar Kuppusami</cp:lastModifiedBy>
  <cp:revision>3</cp:revision>
  <dcterms:created xsi:type="dcterms:W3CDTF">2020-08-09T00:24:29Z</dcterms:created>
  <dcterms:modified xsi:type="dcterms:W3CDTF">2020-08-09T00:38:24Z</dcterms:modified>
</cp:coreProperties>
</file>