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86" r:id="rId8"/>
    <p:sldId id="287" r:id="rId9"/>
    <p:sldId id="288" r:id="rId10"/>
    <p:sldId id="261" r:id="rId11"/>
    <p:sldId id="294" r:id="rId12"/>
    <p:sldId id="295" r:id="rId13"/>
    <p:sldId id="291" r:id="rId14"/>
    <p:sldId id="292" r:id="rId15"/>
    <p:sldId id="296" r:id="rId16"/>
    <p:sldId id="297" r:id="rId17"/>
    <p:sldId id="298" r:id="rId18"/>
    <p:sldId id="267" r:id="rId19"/>
    <p:sldId id="269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84994-FCFA-461D-A1B3-5FFB82A3957D}" v="9" dt="2021-10-30T23:15:28.134"/>
    <p1510:client id="{A350C274-4200-4B4F-E3B1-BA4D8DCCA0E9}" v="431" dt="2021-10-31T02:56:10.397"/>
    <p1510:client id="{DF1076EF-3580-4917-B8AA-D5C75E8180CF}" v="495" dt="2021-10-30T23:13:45.100"/>
    <p1510:client id="{E7C0DA62-F8E8-C419-00C9-6B976EA62FBE}" v="13" dt="2021-10-31T23:52:41.262"/>
    <p1510:client id="{F95C1B95-2D89-3DFF-194D-043E1D7531C8}" v="31" dt="2021-11-01T02:14:29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hari, Raj A" userId="S::rkothari35@gatech.edu::34124dc6-f62b-45c6-971c-49c2bc03d300" providerId="AD" clId="Web-{E7C0DA62-F8E8-C419-00C9-6B976EA62FBE}"/>
    <pc:docChg chg="modSld">
      <pc:chgData name="Kothari, Raj A" userId="S::rkothari35@gatech.edu::34124dc6-f62b-45c6-971c-49c2bc03d300" providerId="AD" clId="Web-{E7C0DA62-F8E8-C419-00C9-6B976EA62FBE}" dt="2021-10-31T23:52:40.652" v="10" actId="20577"/>
      <pc:docMkLst>
        <pc:docMk/>
      </pc:docMkLst>
      <pc:sldChg chg="modSp">
        <pc:chgData name="Kothari, Raj A" userId="S::rkothari35@gatech.edu::34124dc6-f62b-45c6-971c-49c2bc03d300" providerId="AD" clId="Web-{E7C0DA62-F8E8-C419-00C9-6B976EA62FBE}" dt="2021-10-31T23:52:40.652" v="10" actId="20577"/>
        <pc:sldMkLst>
          <pc:docMk/>
          <pc:sldMk cId="3607270498" sldId="261"/>
        </pc:sldMkLst>
        <pc:spChg chg="mod">
          <ac:chgData name="Kothari, Raj A" userId="S::rkothari35@gatech.edu::34124dc6-f62b-45c6-971c-49c2bc03d300" providerId="AD" clId="Web-{E7C0DA62-F8E8-C419-00C9-6B976EA62FBE}" dt="2021-10-31T23:52:40.652" v="10" actId="20577"/>
          <ac:spMkLst>
            <pc:docMk/>
            <pc:sldMk cId="3607270498" sldId="261"/>
            <ac:spMk id="6" creationId="{000A9570-5EF6-4AFB-9FCA-7C8998E3FEB1}"/>
          </ac:spMkLst>
        </pc:spChg>
      </pc:sldChg>
    </pc:docChg>
  </pc:docChgLst>
  <pc:docChgLst>
    <pc:chgData name="Kothari, Raj A" userId="34124dc6-f62b-45c6-971c-49c2bc03d300" providerId="ADAL" clId="{32484994-FCFA-461D-A1B3-5FFB82A3957D}"/>
    <pc:docChg chg="modSld">
      <pc:chgData name="Kothari, Raj A" userId="34124dc6-f62b-45c6-971c-49c2bc03d300" providerId="ADAL" clId="{32484994-FCFA-461D-A1B3-5FFB82A3957D}" dt="2021-10-30T23:15:28.134" v="4" actId="14100"/>
      <pc:docMkLst>
        <pc:docMk/>
      </pc:docMkLst>
      <pc:sldChg chg="modSp mod">
        <pc:chgData name="Kothari, Raj A" userId="34124dc6-f62b-45c6-971c-49c2bc03d300" providerId="ADAL" clId="{32484994-FCFA-461D-A1B3-5FFB82A3957D}" dt="2021-10-30T23:14:36.617" v="1" actId="14100"/>
        <pc:sldMkLst>
          <pc:docMk/>
          <pc:sldMk cId="2723419392" sldId="286"/>
        </pc:sldMkLst>
        <pc:spChg chg="mod">
          <ac:chgData name="Kothari, Raj A" userId="34124dc6-f62b-45c6-971c-49c2bc03d300" providerId="ADAL" clId="{32484994-FCFA-461D-A1B3-5FFB82A3957D}" dt="2021-10-30T23:14:36.617" v="1" actId="14100"/>
          <ac:spMkLst>
            <pc:docMk/>
            <pc:sldMk cId="2723419392" sldId="286"/>
            <ac:spMk id="10" creationId="{EF2BC084-E6DB-4DE7-B309-042A85EBA700}"/>
          </ac:spMkLst>
        </pc:spChg>
      </pc:sldChg>
      <pc:sldChg chg="modSp mod">
        <pc:chgData name="Kothari, Raj A" userId="34124dc6-f62b-45c6-971c-49c2bc03d300" providerId="ADAL" clId="{32484994-FCFA-461D-A1B3-5FFB82A3957D}" dt="2021-10-30T23:15:28.134" v="4" actId="14100"/>
        <pc:sldMkLst>
          <pc:docMk/>
          <pc:sldMk cId="762777050" sldId="294"/>
        </pc:sldMkLst>
        <pc:spChg chg="mod">
          <ac:chgData name="Kothari, Raj A" userId="34124dc6-f62b-45c6-971c-49c2bc03d300" providerId="ADAL" clId="{32484994-FCFA-461D-A1B3-5FFB82A3957D}" dt="2021-10-30T23:15:28.134" v="4" actId="14100"/>
          <ac:spMkLst>
            <pc:docMk/>
            <pc:sldMk cId="762777050" sldId="294"/>
            <ac:spMk id="10" creationId="{EF2BC084-E6DB-4DE7-B309-042A85EBA700}"/>
          </ac:spMkLst>
        </pc:spChg>
      </pc:sldChg>
    </pc:docChg>
  </pc:docChgLst>
  <pc:docChgLst>
    <pc:chgData name="Malik, Ananya" userId="S::amalik88@gatech.edu::922719a0-5261-42c2-a148-bef09c63b8bc" providerId="AD" clId="Web-{DF1076EF-3580-4917-B8AA-D5C75E8180CF}"/>
    <pc:docChg chg="modSld">
      <pc:chgData name="Malik, Ananya" userId="S::amalik88@gatech.edu::922719a0-5261-42c2-a148-bef09c63b8bc" providerId="AD" clId="Web-{DF1076EF-3580-4917-B8AA-D5C75E8180CF}" dt="2021-10-30T23:13:45.100" v="493" actId="14100"/>
      <pc:docMkLst>
        <pc:docMk/>
      </pc:docMkLst>
      <pc:sldChg chg="modSp">
        <pc:chgData name="Malik, Ananya" userId="S::amalik88@gatech.edu::922719a0-5261-42c2-a148-bef09c63b8bc" providerId="AD" clId="Web-{DF1076EF-3580-4917-B8AA-D5C75E8180CF}" dt="2021-10-30T23:13:45.100" v="493" actId="14100"/>
        <pc:sldMkLst>
          <pc:docMk/>
          <pc:sldMk cId="762777050" sldId="294"/>
        </pc:sldMkLst>
        <pc:spChg chg="mod">
          <ac:chgData name="Malik, Ananya" userId="S::amalik88@gatech.edu::922719a0-5261-42c2-a148-bef09c63b8bc" providerId="AD" clId="Web-{DF1076EF-3580-4917-B8AA-D5C75E8180CF}" dt="2021-10-30T23:13:45.100" v="493" actId="14100"/>
          <ac:spMkLst>
            <pc:docMk/>
            <pc:sldMk cId="762777050" sldId="294"/>
            <ac:spMk id="10" creationId="{EF2BC084-E6DB-4DE7-B309-042A85EBA700}"/>
          </ac:spMkLst>
        </pc:spChg>
      </pc:sldChg>
    </pc:docChg>
  </pc:docChgLst>
  <pc:docChgLst>
    <pc:chgData name="Shah, Shlok N" userId="S::sshah672@gatech.edu::2ad69d8b-2d1d-4d46-86e7-b4fe941874ad" providerId="AD" clId="Web-{F95C1B95-2D89-3DFF-194D-043E1D7531C8}"/>
    <pc:docChg chg="modSld">
      <pc:chgData name="Shah, Shlok N" userId="S::sshah672@gatech.edu::2ad69d8b-2d1d-4d46-86e7-b4fe941874ad" providerId="AD" clId="Web-{F95C1B95-2D89-3DFF-194D-043E1D7531C8}" dt="2021-11-01T02:14:29.849" v="28" actId="1076"/>
      <pc:docMkLst>
        <pc:docMk/>
      </pc:docMkLst>
      <pc:sldChg chg="modSp">
        <pc:chgData name="Shah, Shlok N" userId="S::sshah672@gatech.edu::2ad69d8b-2d1d-4d46-86e7-b4fe941874ad" providerId="AD" clId="Web-{F95C1B95-2D89-3DFF-194D-043E1D7531C8}" dt="2021-11-01T02:14:29.849" v="28" actId="1076"/>
        <pc:sldMkLst>
          <pc:docMk/>
          <pc:sldMk cId="3946934594" sldId="256"/>
        </pc:sldMkLst>
        <pc:spChg chg="mod">
          <ac:chgData name="Shah, Shlok N" userId="S::sshah672@gatech.edu::2ad69d8b-2d1d-4d46-86e7-b4fe941874ad" providerId="AD" clId="Web-{F95C1B95-2D89-3DFF-194D-043E1D7531C8}" dt="2021-11-01T02:14:20.176" v="27" actId="14100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Shah, Shlok N" userId="S::sshah672@gatech.edu::2ad69d8b-2d1d-4d46-86e7-b4fe941874ad" providerId="AD" clId="Web-{F95C1B95-2D89-3DFF-194D-043E1D7531C8}" dt="2021-11-01T02:14:29.849" v="28" actId="1076"/>
          <ac:spMkLst>
            <pc:docMk/>
            <pc:sldMk cId="3946934594" sldId="256"/>
            <ac:spMk id="3" creationId="{0D537F64-4C96-4AA8-BB21-E8053A3186DD}"/>
          </ac:spMkLst>
        </pc:spChg>
      </pc:sldChg>
      <pc:sldChg chg="modSp">
        <pc:chgData name="Shah, Shlok N" userId="S::sshah672@gatech.edu::2ad69d8b-2d1d-4d46-86e7-b4fe941874ad" providerId="AD" clId="Web-{F95C1B95-2D89-3DFF-194D-043E1D7531C8}" dt="2021-11-01T01:34:54.883" v="1" actId="20577"/>
        <pc:sldMkLst>
          <pc:docMk/>
          <pc:sldMk cId="3780158280" sldId="298"/>
        </pc:sldMkLst>
        <pc:spChg chg="mod">
          <ac:chgData name="Shah, Shlok N" userId="S::sshah672@gatech.edu::2ad69d8b-2d1d-4d46-86e7-b4fe941874ad" providerId="AD" clId="Web-{F95C1B95-2D89-3DFF-194D-043E1D7531C8}" dt="2021-11-01T01:34:54.883" v="1" actId="20577"/>
          <ac:spMkLst>
            <pc:docMk/>
            <pc:sldMk cId="3780158280" sldId="298"/>
            <ac:spMk id="5" creationId="{2B98A9CA-4133-42EA-A7EB-0885E145A981}"/>
          </ac:spMkLst>
        </pc:spChg>
      </pc:sldChg>
    </pc:docChg>
  </pc:docChgLst>
  <pc:docChgLst>
    <pc:chgData name="Shah, Shlok N" userId="S::sshah672@gatech.edu::2ad69d8b-2d1d-4d46-86e7-b4fe941874ad" providerId="AD" clId="Web-{A350C274-4200-4B4F-E3B1-BA4D8DCCA0E9}"/>
    <pc:docChg chg="modSld">
      <pc:chgData name="Shah, Shlok N" userId="S::sshah672@gatech.edu::2ad69d8b-2d1d-4d46-86e7-b4fe941874ad" providerId="AD" clId="Web-{A350C274-4200-4B4F-E3B1-BA4D8DCCA0E9}" dt="2021-10-31T02:56:10.397" v="369" actId="1076"/>
      <pc:docMkLst>
        <pc:docMk/>
      </pc:docMkLst>
      <pc:sldChg chg="modSp">
        <pc:chgData name="Shah, Shlok N" userId="S::sshah672@gatech.edu::2ad69d8b-2d1d-4d46-86e7-b4fe941874ad" providerId="AD" clId="Web-{A350C274-4200-4B4F-E3B1-BA4D8DCCA0E9}" dt="2021-10-31T02:16:42.716" v="1" actId="20577"/>
        <pc:sldMkLst>
          <pc:docMk/>
          <pc:sldMk cId="762777050" sldId="294"/>
        </pc:sldMkLst>
        <pc:spChg chg="mod">
          <ac:chgData name="Shah, Shlok N" userId="S::sshah672@gatech.edu::2ad69d8b-2d1d-4d46-86e7-b4fe941874ad" providerId="AD" clId="Web-{A350C274-4200-4B4F-E3B1-BA4D8DCCA0E9}" dt="2021-10-31T02:16:42.716" v="1" actId="20577"/>
          <ac:spMkLst>
            <pc:docMk/>
            <pc:sldMk cId="762777050" sldId="294"/>
            <ac:spMk id="10" creationId="{EF2BC084-E6DB-4DE7-B309-042A85EBA700}"/>
          </ac:spMkLst>
        </pc:spChg>
      </pc:sldChg>
      <pc:sldChg chg="addSp delSp modSp">
        <pc:chgData name="Shah, Shlok N" userId="S::sshah672@gatech.edu::2ad69d8b-2d1d-4d46-86e7-b4fe941874ad" providerId="AD" clId="Web-{A350C274-4200-4B4F-E3B1-BA4D8DCCA0E9}" dt="2021-10-31T02:56:10.397" v="369" actId="1076"/>
        <pc:sldMkLst>
          <pc:docMk/>
          <pc:sldMk cId="1623418793" sldId="295"/>
        </pc:sldMkLst>
        <pc:spChg chg="add mod">
          <ac:chgData name="Shah, Shlok N" userId="S::sshah672@gatech.edu::2ad69d8b-2d1d-4d46-86e7-b4fe941874ad" providerId="AD" clId="Web-{A350C274-4200-4B4F-E3B1-BA4D8DCCA0E9}" dt="2021-10-31T02:55:16.753" v="353" actId="20577"/>
          <ac:spMkLst>
            <pc:docMk/>
            <pc:sldMk cId="1623418793" sldId="295"/>
            <ac:spMk id="3" creationId="{8A32B067-F1FC-4C20-BDE3-51D7BD938993}"/>
          </ac:spMkLst>
        </pc:spChg>
        <pc:spChg chg="add del mod">
          <ac:chgData name="Shah, Shlok N" userId="S::sshah672@gatech.edu::2ad69d8b-2d1d-4d46-86e7-b4fe941874ad" providerId="AD" clId="Web-{A350C274-4200-4B4F-E3B1-BA4D8DCCA0E9}" dt="2021-10-31T02:51:05.972" v="286"/>
          <ac:spMkLst>
            <pc:docMk/>
            <pc:sldMk cId="1623418793" sldId="295"/>
            <ac:spMk id="4" creationId="{3A3D8754-4C8A-4005-8D8E-96F1087E37EC}"/>
          </ac:spMkLst>
        </pc:spChg>
        <pc:spChg chg="add mod">
          <ac:chgData name="Shah, Shlok N" userId="S::sshah672@gatech.edu::2ad69d8b-2d1d-4d46-86e7-b4fe941874ad" providerId="AD" clId="Web-{A350C274-4200-4B4F-E3B1-BA4D8DCCA0E9}" dt="2021-10-31T02:56:10.397" v="369" actId="1076"/>
          <ac:spMkLst>
            <pc:docMk/>
            <pc:sldMk cId="1623418793" sldId="295"/>
            <ac:spMk id="6" creationId="{4DC7046D-1465-4776-8BF7-83041BF23A95}"/>
          </ac:spMkLst>
        </pc:spChg>
        <pc:spChg chg="mod">
          <ac:chgData name="Shah, Shlok N" userId="S::sshah672@gatech.edu::2ad69d8b-2d1d-4d46-86e7-b4fe941874ad" providerId="AD" clId="Web-{A350C274-4200-4B4F-E3B1-BA4D8DCCA0E9}" dt="2021-10-31T02:55:12.565" v="352" actId="20577"/>
          <ac:spMkLst>
            <pc:docMk/>
            <pc:sldMk cId="1623418793" sldId="295"/>
            <ac:spMk id="10" creationId="{EF2BC084-E6DB-4DE7-B309-042A85EBA7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10/31/2021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Motivation: Amplified effect on downstream models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9929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0.gebnlp-1.1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276" y="1715370"/>
            <a:ext cx="9426955" cy="2377512"/>
          </a:xfrm>
        </p:spPr>
        <p:txBody>
          <a:bodyPr/>
          <a:lstStyle/>
          <a:p>
            <a:r>
              <a:rPr lang="en-US" sz="4000" b="0">
                <a:ea typeface="+mj-lt"/>
                <a:cs typeface="+mj-lt"/>
              </a:rPr>
              <a:t>A Comparative Study of Gender Bias Associated with Professions in Benchmark Language Models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7664" y="4755098"/>
            <a:ext cx="8077748" cy="166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Project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Raj Kothari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Shlok</a:t>
            </a:r>
            <a:r>
              <a:rPr lang="en-US"/>
              <a:t> Shah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Ananya Malik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471" y="5165725"/>
            <a:ext cx="3843020" cy="535531"/>
          </a:xfrm>
        </p:spPr>
        <p:txBody>
          <a:bodyPr/>
          <a:lstStyle/>
          <a:p>
            <a:r>
              <a:rPr lang="en-US"/>
              <a:t>Proposed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88DF0A1-980E-4B0B-B34B-DC56E9099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75817"/>
            <a:ext cx="6077373" cy="67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3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4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/>
              <a:t>Metrics</a:t>
            </a:r>
            <a:br>
              <a:rPr lang="en-US"/>
            </a:b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9120740" cy="4093243"/>
          </a:xfrm>
        </p:spPr>
        <p:txBody>
          <a:bodyPr/>
          <a:lstStyle/>
          <a:p>
            <a:r>
              <a:rPr lang="en-US" sz="2000"/>
              <a:t>Masked models: Probability of gender.</a:t>
            </a:r>
          </a:p>
          <a:p>
            <a:r>
              <a:rPr lang="en-US" sz="2000"/>
              <a:t>Unmasked models: Average of probabilities among genders.</a:t>
            </a:r>
          </a:p>
          <a:p>
            <a:r>
              <a:rPr lang="en-US" sz="2000"/>
              <a:t>Comparison of probabilities amongst models and with ground-truth.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/>
              <a:t>Dataset</a:t>
            </a:r>
            <a:br>
              <a:rPr lang="en-US"/>
            </a:b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/>
              <a:t>A list of 100 professions manually annotated by us.</a:t>
            </a:r>
          </a:p>
          <a:p>
            <a:r>
              <a:rPr lang="en-US" sz="2000"/>
              <a:t>Inspired from paper “Unmasking Contextual Stereotypes: Measuring and Mitigating BERT’s Gender Bias”.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3019A-7393-4310-8064-B1AD02BB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458" y="1625385"/>
            <a:ext cx="3814942" cy="3542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98A9CA-4133-42EA-A7EB-0885E145A981}"/>
              </a:ext>
            </a:extLst>
          </p:cNvPr>
          <p:cNvSpPr txBox="1"/>
          <p:nvPr/>
        </p:nvSpPr>
        <p:spPr>
          <a:xfrm>
            <a:off x="533400" y="5756870"/>
            <a:ext cx="10718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Unmasking Contextual Stereotypes: Measuring and Mitigating BERT’s Gender Bias, </a:t>
            </a:r>
            <a:r>
              <a:rPr lang="en-US" sz="1800" u="sng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https://aclanthology.org/2020.gebnlp-1.1.pdf</a:t>
            </a:r>
            <a:endParaRPr lang="en-IN" sz="1800">
              <a:solidFill>
                <a:schemeClr val="bg1"/>
              </a:solidFill>
              <a:effectLst/>
              <a:latin typeface="Calibri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5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/>
              <a:t>Quote appears here </a:t>
            </a:r>
            <a:br>
              <a:rPr lang="en-US"/>
            </a:br>
            <a:r>
              <a:rPr lang="en-US"/>
              <a:t>Lorem ipsum dolor sit amet, consectetuer adipiscing elit.” </a:t>
            </a:r>
            <a:br>
              <a:rPr lang="en-US"/>
            </a:br>
            <a:r>
              <a:rPr lang="en-US" sz="2400"/>
              <a:t>- Author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302215" cy="4559658"/>
          </a:xfrm>
        </p:spPr>
        <p:txBody>
          <a:bodyPr/>
          <a:lstStyle/>
          <a:p>
            <a:r>
              <a:rPr lang="en-US" sz="2000"/>
              <a:t>Gender bias in machine learning models.</a:t>
            </a:r>
          </a:p>
          <a:p>
            <a:r>
              <a:rPr lang="en-US" sz="2000"/>
              <a:t>Gender bias associated with professions.</a:t>
            </a:r>
          </a:p>
          <a:p>
            <a:r>
              <a:rPr lang="en-US" sz="2000"/>
              <a:t>Studies focused on one model such as BERT and GPT-2.</a:t>
            </a:r>
          </a:p>
          <a:p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745E7DF-E40A-4D01-A481-42707DB1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042" y="3729332"/>
            <a:ext cx="4943915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Key Idea(s)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959761" cy="4093243"/>
          </a:xfrm>
        </p:spPr>
        <p:txBody>
          <a:bodyPr/>
          <a:lstStyle/>
          <a:p>
            <a:r>
              <a:rPr lang="en-US" sz="2000"/>
              <a:t>Ground truth dataset annotation.</a:t>
            </a:r>
          </a:p>
          <a:p>
            <a:r>
              <a:rPr lang="en-US" sz="2000"/>
              <a:t>Comparative research on gender bias associated with professions for two class of NLP models: Masked and Unmasked.</a:t>
            </a:r>
          </a:p>
          <a:p>
            <a:r>
              <a:rPr lang="en-US" sz="2000"/>
              <a:t>Masked models: Probability of a gender.</a:t>
            </a:r>
          </a:p>
          <a:p>
            <a:r>
              <a:rPr lang="en-US" sz="2000"/>
              <a:t>Unmasked models: Gender of Subject (GoS) classifier.</a:t>
            </a:r>
          </a:p>
          <a:p>
            <a:r>
              <a:rPr lang="en-US" sz="2000"/>
              <a:t>Comparison of results among models as well as with ground truth to quantify gender bias in benchmark language models.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Approaches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1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Approaches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144696" cy="4093243"/>
          </a:xfrm>
        </p:spPr>
        <p:txBody>
          <a:bodyPr/>
          <a:lstStyle/>
          <a:p>
            <a:r>
              <a:rPr lang="en-US" sz="2000"/>
              <a:t>Biases present in word embeddings.</a:t>
            </a:r>
          </a:p>
          <a:p>
            <a:r>
              <a:rPr lang="en-US" sz="2000"/>
              <a:t>Survey of gender bias associated with professions across models.</a:t>
            </a:r>
          </a:p>
          <a:p>
            <a:r>
              <a:rPr lang="en-US" sz="2000"/>
              <a:t>Gender of Subjects (GoS) models.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2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Biases present in Word Embeddings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45969" y="1654121"/>
            <a:ext cx="4156986" cy="823912"/>
          </a:xfrm>
        </p:spPr>
        <p:txBody>
          <a:bodyPr/>
          <a:lstStyle/>
          <a:p>
            <a:r>
              <a:rPr lang="en-US"/>
              <a:t>Man is to Computer Programmer</a:t>
            </a:r>
          </a:p>
          <a:p>
            <a:r>
              <a:rPr lang="en-US"/>
              <a:t>Woman is to Homemaker?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0788" y="2581199"/>
            <a:ext cx="4525065" cy="3597538"/>
          </a:xfrm>
        </p:spPr>
        <p:txBody>
          <a:bodyPr/>
          <a:lstStyle/>
          <a:p>
            <a:r>
              <a:rPr lang="en-US"/>
              <a:t>W2vNEWS (Word-to-Vector embeddings for Google News) and GloVe Embeddings.</a:t>
            </a:r>
          </a:p>
          <a:p>
            <a:r>
              <a:rPr lang="en-US"/>
              <a:t>Crowd workers labelled occupations in three categories: male-stereotypical, female-stereotypical, neutral.</a:t>
            </a:r>
          </a:p>
          <a:p>
            <a:r>
              <a:rPr lang="en-US"/>
              <a:t>Projected embeddings in vector space and found stereotypes similar to those annotated by crowd workers.</a:t>
            </a:r>
          </a:p>
          <a:p>
            <a:r>
              <a:rPr lang="en-US"/>
              <a:t>Man – Woman = Programmer – X.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8336017" y="2581199"/>
            <a:ext cx="4044164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Embeddings of Google News, Twitter, PubMed, GAP corpus.</a:t>
            </a:r>
            <a:endParaRPr lang="en-US">
              <a:cs typeface="Arial"/>
            </a:endParaRPr>
          </a:p>
          <a:p>
            <a:r>
              <a:rPr lang="en-US"/>
              <a:t>Career vs Family category</a:t>
            </a:r>
            <a:endParaRPr lang="en-US">
              <a:cs typeface="Arial"/>
            </a:endParaRPr>
          </a:p>
          <a:p>
            <a:r>
              <a:rPr lang="en-US"/>
              <a:t>Google News and Twitter showed extensive bias. PubMed – least amount of bias.</a:t>
            </a:r>
            <a:endParaRPr lang="en-US">
              <a:cs typeface="Arial"/>
            </a:endParaRPr>
          </a:p>
          <a:p>
            <a:r>
              <a:rPr lang="en-US"/>
              <a:t>GAP – limited bias.</a:t>
            </a:r>
            <a:endParaRPr lang="en-US">
              <a:cs typeface="Arial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460F189-9604-4FBD-8204-5AC1E9F424A9}"/>
              </a:ext>
            </a:extLst>
          </p:cNvPr>
          <p:cNvSpPr txBox="1">
            <a:spLocks/>
          </p:cNvSpPr>
          <p:nvPr/>
        </p:nvSpPr>
        <p:spPr>
          <a:xfrm>
            <a:off x="204705" y="1654121"/>
            <a:ext cx="4141264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Semantics derived from language corpora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685AEAD-1B0C-4071-97F4-BE217F26C5A4}"/>
              </a:ext>
            </a:extLst>
          </p:cNvPr>
          <p:cNvSpPr txBox="1">
            <a:spLocks/>
          </p:cNvSpPr>
          <p:nvPr/>
        </p:nvSpPr>
        <p:spPr>
          <a:xfrm>
            <a:off x="4488911" y="2581199"/>
            <a:ext cx="4044164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GloVe Embeddings – Implicit Association Test (IAT) vs Word Embeddings Association Test (WEAT).</a:t>
            </a:r>
          </a:p>
          <a:p>
            <a:r>
              <a:rPr lang="en-US"/>
              <a:t>If models learn our language well, they will also learn the culture and injustice/bias present in our language too.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843DB9B-A360-4E4C-B5EC-C0A84A602894}"/>
              </a:ext>
            </a:extLst>
          </p:cNvPr>
          <p:cNvSpPr txBox="1">
            <a:spLocks/>
          </p:cNvSpPr>
          <p:nvPr/>
        </p:nvSpPr>
        <p:spPr>
          <a:xfrm>
            <a:off x="8502955" y="1668491"/>
            <a:ext cx="3615353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Measuring Gender Bias in 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421928"/>
          </a:xfrm>
        </p:spPr>
        <p:txBody>
          <a:bodyPr/>
          <a:lstStyle/>
          <a:p>
            <a:r>
              <a:rPr lang="en-US"/>
              <a:t>Survey of gender bias associated with professions across models</a:t>
            </a:r>
            <a:br>
              <a:rPr lang="en-US"/>
            </a:b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363913" cy="48738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ea typeface="+mn-lt"/>
                <a:cs typeface="+mn-lt"/>
              </a:rPr>
              <a:t>Investigating Gender Bias in Language Models Using Causal Mediation Analysis</a:t>
            </a:r>
          </a:p>
          <a:p>
            <a:pPr lvl="1"/>
            <a:r>
              <a:rPr lang="en-US" sz="2000">
                <a:ea typeface="+mn-lt"/>
                <a:cs typeface="+mn-lt"/>
              </a:rPr>
              <a:t>Paper analyses gender bias using causal analysis</a:t>
            </a:r>
          </a:p>
          <a:p>
            <a:pPr lvl="1"/>
            <a:r>
              <a:rPr lang="en-US" sz="2000">
                <a:ea typeface="+mn-lt"/>
                <a:cs typeface="+mn-lt"/>
              </a:rPr>
              <a:t>Calculates the probability of a stereotypical prediction to that of an anti-stereotypical prediction</a:t>
            </a:r>
          </a:p>
          <a:p>
            <a:pPr lvl="1"/>
            <a:r>
              <a:rPr lang="en-US" sz="2000">
                <a:ea typeface="+mn-lt"/>
                <a:cs typeface="+mn-lt"/>
              </a:rPr>
              <a:t>Calculates the change in the above fraction for different versions of the given model to determine the gender bias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Reducing Gender Bias in Word-Level Language Models with a Gender-Equalizing Loss Function</a:t>
            </a:r>
            <a:endParaRPr lang="en-US" sz="2000" b="1">
              <a:cs typeface="Arial"/>
            </a:endParaRPr>
          </a:p>
          <a:p>
            <a:pPr lvl="1"/>
            <a:r>
              <a:rPr lang="en-US" sz="2000">
                <a:cs typeface="Arial"/>
              </a:rPr>
              <a:t>Analyses bias in terms of the causal bias, co-occurrence bias and word embedding bias</a:t>
            </a:r>
          </a:p>
          <a:p>
            <a:pPr lvl="1"/>
            <a:r>
              <a:rPr lang="en-US" sz="2000">
                <a:cs typeface="Arial"/>
              </a:rPr>
              <a:t>Suggests a new loss function to debias and mitigate the bias in models as identified. </a:t>
            </a:r>
            <a:endParaRPr lang="en-US" sz="2000"/>
          </a:p>
          <a:p>
            <a:pPr lvl="1"/>
            <a:r>
              <a:rPr lang="en-US" sz="2000">
                <a:cs typeface="Arial"/>
              </a:rPr>
              <a:t>The loss function equalizes the predicted probability of the gender pairs. </a:t>
            </a:r>
            <a:endParaRPr lang="en-US" sz="2000"/>
          </a:p>
          <a:p>
            <a:pPr lvl="1"/>
            <a:endParaRPr lang="en-US" sz="2000"/>
          </a:p>
          <a:p>
            <a:pPr marL="457200" lvl="1" indent="0">
              <a:buNone/>
            </a:pPr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7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Gender of Subjects (GoS) Models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5500" y="1716099"/>
            <a:ext cx="2636159" cy="40932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1800">
                <a:cs typeface="Arial"/>
              </a:rPr>
              <a:t>Filtering through </a:t>
            </a:r>
            <a:endParaRPr lang="en-US" sz="1800"/>
          </a:p>
          <a:p>
            <a:pPr marL="0" indent="0" algn="ctr">
              <a:buNone/>
            </a:pPr>
            <a:r>
              <a:rPr lang="en-US" sz="1800">
                <a:cs typeface="Arial"/>
              </a:rPr>
              <a:t>generalization subtype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285750" indent="-285750"/>
            <a:r>
              <a:rPr lang="en-US" sz="1800">
                <a:cs typeface="Arial"/>
              </a:rPr>
              <a:t>Structural bias</a:t>
            </a:r>
          </a:p>
          <a:p>
            <a:pPr marL="285750" indent="-285750"/>
            <a:r>
              <a:rPr lang="en-US" sz="1800">
                <a:cs typeface="Arial"/>
              </a:rPr>
              <a:t>Explicit Indicators</a:t>
            </a:r>
          </a:p>
          <a:p>
            <a:pPr marL="285750" indent="-285750"/>
            <a:r>
              <a:rPr lang="en-US" sz="1800">
                <a:cs typeface="Arial"/>
              </a:rPr>
              <a:t>Contextual bias</a:t>
            </a:r>
          </a:p>
          <a:p>
            <a:pPr marL="285750" indent="-285750"/>
            <a:r>
              <a:rPr lang="en-US" sz="1800">
                <a:cs typeface="Arial"/>
              </a:rPr>
              <a:t>Behavioral stereotype</a:t>
            </a:r>
            <a:endParaRPr lang="en-US"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8A32B067-F1FC-4C20-BDE3-51D7BD938993}"/>
              </a:ext>
            </a:extLst>
          </p:cNvPr>
          <p:cNvSpPr txBox="1">
            <a:spLocks/>
          </p:cNvSpPr>
          <p:nvPr/>
        </p:nvSpPr>
        <p:spPr>
          <a:xfrm>
            <a:off x="61686" y="1714285"/>
            <a:ext cx="3307443" cy="4093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>
                <a:cs typeface="Arial"/>
              </a:rPr>
              <a:t>NLTK Library</a:t>
            </a:r>
            <a:endParaRPr lang="en-US" sz="1800"/>
          </a:p>
          <a:p>
            <a:pPr marL="0" indent="0" algn="ctr">
              <a:buNone/>
            </a:pPr>
            <a:endParaRPr lang="en-US" sz="1800">
              <a:cs typeface="Arial"/>
            </a:endParaRPr>
          </a:p>
          <a:p>
            <a:pPr marL="0" indent="0" algn="ctr">
              <a:buNone/>
            </a:pPr>
            <a:endParaRPr lang="en-US" sz="1800">
              <a:cs typeface="Arial"/>
            </a:endParaRPr>
          </a:p>
          <a:p>
            <a:pPr marL="285750" indent="-285750"/>
            <a:r>
              <a:rPr lang="en-US" sz="1800">
                <a:cs typeface="Arial"/>
              </a:rPr>
              <a:t>Leverages fact that names follow patterns for genders</a:t>
            </a:r>
          </a:p>
          <a:p>
            <a:pPr marL="285750" indent="-285750"/>
            <a:r>
              <a:rPr lang="en-US" sz="1800">
                <a:cs typeface="Arial"/>
              </a:rPr>
              <a:t>Prone to:</a:t>
            </a:r>
            <a:endParaRPr lang="en-US" sz="1800"/>
          </a:p>
          <a:p>
            <a:pPr marL="800100" lvl="1" indent="-342900">
              <a:buAutoNum type="romanLcPeriod"/>
            </a:pPr>
            <a:r>
              <a:rPr lang="en-US" sz="1600">
                <a:cs typeface="Arial"/>
              </a:rPr>
              <a:t>Underfitting- Lack of data</a:t>
            </a:r>
          </a:p>
          <a:p>
            <a:pPr marL="800100" lvl="1" indent="-342900">
              <a:buAutoNum type="romanLcPeriod"/>
            </a:pPr>
            <a:r>
              <a:rPr lang="en-US" sz="1600">
                <a:cs typeface="Arial"/>
              </a:rPr>
              <a:t>Overfitting- weak feature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7046D-1465-4776-8BF7-83041BF23A95}"/>
              </a:ext>
            </a:extLst>
          </p:cNvPr>
          <p:cNvSpPr txBox="1"/>
          <p:nvPr/>
        </p:nvSpPr>
        <p:spPr>
          <a:xfrm>
            <a:off x="5892346" y="1710417"/>
            <a:ext cx="268877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Deep Learning</a:t>
            </a:r>
            <a:endParaRPr lang="en-US">
              <a:solidFill>
                <a:schemeClr val="bg1"/>
              </a:solidFill>
              <a:cs typeface="Arial"/>
            </a:endParaRPr>
          </a:p>
          <a:p>
            <a:endParaRPr lang="en-US">
              <a:solidFill>
                <a:schemeClr val="bg1"/>
              </a:solidFill>
              <a:cs typeface="Arial"/>
            </a:endParaRPr>
          </a:p>
          <a:p>
            <a:endParaRPr lang="en-US">
              <a:solidFill>
                <a:schemeClr val="bg1"/>
              </a:solidFill>
              <a:cs typeface="Arial"/>
            </a:endParaRPr>
          </a:p>
          <a:p>
            <a:endParaRPr lang="en-US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Naïve Bayes and SVM not effective</a:t>
            </a:r>
            <a:br>
              <a:rPr lang="en-US">
                <a:solidFill>
                  <a:schemeClr val="bg1"/>
                </a:solidFill>
                <a:cs typeface="Arial"/>
              </a:rPr>
            </a:br>
            <a:endParaRPr lang="en-US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CNN achieves best result of 86.7%</a:t>
            </a:r>
          </a:p>
          <a:p>
            <a:endParaRPr lang="en-US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41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624ff89-a3d8-48ad-8a73-6b7263eb58d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B3D7E12E5884885757EFDE1791F7B" ma:contentTypeVersion="7" ma:contentTypeDescription="Create a new document." ma:contentTypeScope="" ma:versionID="16897314aa45c3d87d76d2d9c46351ed">
  <xsd:schema xmlns:xsd="http://www.w3.org/2001/XMLSchema" xmlns:xs="http://www.w3.org/2001/XMLSchema" xmlns:p="http://schemas.microsoft.com/office/2006/metadata/properties" xmlns:ns3="d624ff89-a3d8-48ad-8a73-6b7263eb58d2" xmlns:ns4="caebe9e7-4d6b-4886-b893-b59babeb2752" targetNamespace="http://schemas.microsoft.com/office/2006/metadata/properties" ma:root="true" ma:fieldsID="f2eff52c685f98bbae2ef8e18701b8f9" ns3:_="" ns4:_="">
    <xsd:import namespace="d624ff89-a3d8-48ad-8a73-6b7263eb58d2"/>
    <xsd:import namespace="caebe9e7-4d6b-4886-b893-b59babeb27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4ff89-a3d8-48ad-8a73-6b7263eb58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be9e7-4d6b-4886-b893-b59babeb27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caebe9e7-4d6b-4886-b893-b59babeb2752"/>
    <ds:schemaRef ds:uri="d624ff89-a3d8-48ad-8a73-6b7263eb58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F2B7FE-6BE9-43DA-9C05-0E738D0596E3}">
  <ds:schemaRefs>
    <ds:schemaRef ds:uri="caebe9e7-4d6b-4886-b893-b59babeb2752"/>
    <ds:schemaRef ds:uri="d624ff89-a3d8-48ad-8a73-6b7263eb58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Application>Microsoft Office PowerPoint</Application>
  <PresentationFormat>Widescreen</PresentationFormat>
  <Slides>17</Slides>
  <Notes>1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 Comparative Study of Gender Bias Associated with Professions in Benchmark Language Models</vt:lpstr>
      <vt:lpstr>Introduction</vt:lpstr>
      <vt:lpstr>Problem Motivation</vt:lpstr>
      <vt:lpstr>Our Key Idea(s)</vt:lpstr>
      <vt:lpstr>Current Approaches</vt:lpstr>
      <vt:lpstr>Current Approaches</vt:lpstr>
      <vt:lpstr>Biases present in Word Embeddings</vt:lpstr>
      <vt:lpstr>Survey of gender bias associated with professions across models </vt:lpstr>
      <vt:lpstr>Gender of Subjects (GoS) Models</vt:lpstr>
      <vt:lpstr>Proposed Approach</vt:lpstr>
      <vt:lpstr>Proposed Approach</vt:lpstr>
      <vt:lpstr>Evaluation Plan</vt:lpstr>
      <vt:lpstr>Metrics </vt:lpstr>
      <vt:lpstr>Dataset </vt:lpstr>
      <vt:lpstr>Quote appears here  Lorem ipsum dolor sit amet, consectetuer adipiscing elit.”  - Author</vt:lpstr>
      <vt:lpstr>Thank You 1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Kothari, Raj A</dc:creator>
  <cp:revision>1</cp:revision>
  <dcterms:created xsi:type="dcterms:W3CDTF">2021-10-30T21:42:07Z</dcterms:created>
  <dcterms:modified xsi:type="dcterms:W3CDTF">2021-11-01T02:14:32Z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0x010100C4AB3D7E12E5884885757EFDE1791F7B</vt:lpwstr>
  </property>
</Properties>
</file>