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1" r:id="rId7"/>
    <p:sldId id="262" r:id="rId8"/>
    <p:sldId id="263" r:id="rId9"/>
    <p:sldId id="264" r:id="rId10"/>
    <p:sldId id="265" r:id="rId11"/>
    <p:sldId id="266" r:id="rId12"/>
    <p:sldId id="267" r:id="rId13"/>
    <p:sldId id="268" r:id="rId14"/>
    <p:sldId id="269" r:id="rId15"/>
    <p:sldId id="2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2017</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Lorem ipsum dolor sit amet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Lorem ipsum dolor sit amet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Lorem ipsum dolor sit amet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4/27/2023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4/27/2023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4/27/2023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4/27/2023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4/27/2023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4/27/2023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4/27/2023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code.visualstudio.com/downloa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Angular Certification Training</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Module 1: Getting Started with Angular</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6CAC0-2B10-4F8B-BC22-C73370064031}"/>
              </a:ext>
            </a:extLst>
          </p:cNvPr>
          <p:cNvSpPr>
            <a:spLocks noGrp="1"/>
          </p:cNvSpPr>
          <p:nvPr>
            <p:ph type="title"/>
          </p:nvPr>
        </p:nvSpPr>
        <p:spPr/>
        <p:txBody>
          <a:bodyPr/>
          <a:lstStyle/>
          <a:p>
            <a:r>
              <a:rPr lang="en-US" dirty="0"/>
              <a:t>Installation of Node.js, Angular cli and visual studio code</a:t>
            </a:r>
          </a:p>
        </p:txBody>
      </p:sp>
      <p:sp>
        <p:nvSpPr>
          <p:cNvPr id="3" name="Content Placeholder 2">
            <a:extLst>
              <a:ext uri="{FF2B5EF4-FFF2-40B4-BE49-F238E27FC236}">
                <a16:creationId xmlns:a16="http://schemas.microsoft.com/office/drawing/2014/main" id="{000426B0-5D6D-47F4-A956-ECDB3DFF22D3}"/>
              </a:ext>
            </a:extLst>
          </p:cNvPr>
          <p:cNvSpPr>
            <a:spLocks noGrp="1"/>
          </p:cNvSpPr>
          <p:nvPr>
            <p:ph idx="1"/>
          </p:nvPr>
        </p:nvSpPr>
        <p:spPr>
          <a:xfrm>
            <a:off x="581193" y="1890875"/>
            <a:ext cx="4345624" cy="4625427"/>
          </a:xfrm>
        </p:spPr>
        <p:txBody>
          <a:bodyPr/>
          <a:lstStyle/>
          <a:p>
            <a:pPr marL="0" indent="0">
              <a:buNone/>
            </a:pPr>
            <a:r>
              <a:rPr lang="en-US" dirty="0"/>
              <a:t>Installation of Visual Studio Code…</a:t>
            </a:r>
          </a:p>
          <a:p>
            <a:r>
              <a:rPr lang="en-US" sz="1800" dirty="0">
                <a:solidFill>
                  <a:srgbClr val="000000"/>
                </a:solidFill>
                <a:effectLst/>
                <a:latin typeface="Calibri" panose="020F0502020204030204" pitchFamily="34" charset="0"/>
                <a:ea typeface="Calibri" panose="020F0502020204030204" pitchFamily="34" charset="0"/>
              </a:rPr>
              <a:t>Install the setup </a:t>
            </a:r>
            <a:endParaRPr lang="en-US" dirty="0"/>
          </a:p>
        </p:txBody>
      </p:sp>
      <p:pic>
        <p:nvPicPr>
          <p:cNvPr id="5" name="Picture 4">
            <a:extLst>
              <a:ext uri="{FF2B5EF4-FFF2-40B4-BE49-F238E27FC236}">
                <a16:creationId xmlns:a16="http://schemas.microsoft.com/office/drawing/2014/main" id="{E397540C-CC16-4040-9D33-42A135216341}"/>
              </a:ext>
            </a:extLst>
          </p:cNvPr>
          <p:cNvPicPr/>
          <p:nvPr/>
        </p:nvPicPr>
        <p:blipFill>
          <a:blip r:embed="rId2"/>
          <a:stretch>
            <a:fillRect/>
          </a:stretch>
        </p:blipFill>
        <p:spPr>
          <a:xfrm>
            <a:off x="4926817" y="1890874"/>
            <a:ext cx="6683990" cy="4625427"/>
          </a:xfrm>
          <a:prstGeom prst="rect">
            <a:avLst/>
          </a:prstGeom>
        </p:spPr>
      </p:pic>
    </p:spTree>
    <p:extLst>
      <p:ext uri="{BB962C8B-B14F-4D97-AF65-F5344CB8AC3E}">
        <p14:creationId xmlns:p14="http://schemas.microsoft.com/office/powerpoint/2010/main" val="3887028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6CAC0-2B10-4F8B-BC22-C73370064031}"/>
              </a:ext>
            </a:extLst>
          </p:cNvPr>
          <p:cNvSpPr>
            <a:spLocks noGrp="1"/>
          </p:cNvSpPr>
          <p:nvPr>
            <p:ph type="title"/>
          </p:nvPr>
        </p:nvSpPr>
        <p:spPr/>
        <p:txBody>
          <a:bodyPr/>
          <a:lstStyle/>
          <a:p>
            <a:r>
              <a:rPr lang="en-US" dirty="0"/>
              <a:t>Installation of Node.js, Angular cli and visual studio code</a:t>
            </a:r>
          </a:p>
        </p:txBody>
      </p:sp>
      <p:sp>
        <p:nvSpPr>
          <p:cNvPr id="3" name="Content Placeholder 2">
            <a:extLst>
              <a:ext uri="{FF2B5EF4-FFF2-40B4-BE49-F238E27FC236}">
                <a16:creationId xmlns:a16="http://schemas.microsoft.com/office/drawing/2014/main" id="{000426B0-5D6D-47F4-A956-ECDB3DFF22D3}"/>
              </a:ext>
            </a:extLst>
          </p:cNvPr>
          <p:cNvSpPr>
            <a:spLocks noGrp="1"/>
          </p:cNvSpPr>
          <p:nvPr>
            <p:ph idx="1"/>
          </p:nvPr>
        </p:nvSpPr>
        <p:spPr>
          <a:xfrm>
            <a:off x="581193" y="1890875"/>
            <a:ext cx="4345624" cy="4625427"/>
          </a:xfrm>
        </p:spPr>
        <p:txBody>
          <a:bodyPr/>
          <a:lstStyle/>
          <a:p>
            <a:pPr marL="0" indent="0">
              <a:buNone/>
            </a:pPr>
            <a:r>
              <a:rPr lang="en-US" dirty="0"/>
              <a:t>Installation of Visual Studio Code…</a:t>
            </a:r>
          </a:p>
          <a:p>
            <a:r>
              <a:rPr lang="en-US" sz="1800" dirty="0">
                <a:solidFill>
                  <a:srgbClr val="000000"/>
                </a:solidFill>
                <a:effectLst/>
                <a:latin typeface="Calibri" panose="020F0502020204030204" pitchFamily="34" charset="0"/>
                <a:ea typeface="Calibri" panose="020F0502020204030204" pitchFamily="34" charset="0"/>
              </a:rPr>
              <a:t>Wait for the installation process. Once installed the Visual Studio Code is ready for use </a:t>
            </a:r>
            <a:endParaRPr lang="en-US" dirty="0"/>
          </a:p>
        </p:txBody>
      </p:sp>
      <p:pic>
        <p:nvPicPr>
          <p:cNvPr id="6" name="Picture 5">
            <a:extLst>
              <a:ext uri="{FF2B5EF4-FFF2-40B4-BE49-F238E27FC236}">
                <a16:creationId xmlns:a16="http://schemas.microsoft.com/office/drawing/2014/main" id="{0027E54D-C75D-40D0-B651-E1CC03F58720}"/>
              </a:ext>
            </a:extLst>
          </p:cNvPr>
          <p:cNvPicPr/>
          <p:nvPr/>
        </p:nvPicPr>
        <p:blipFill>
          <a:blip r:embed="rId2"/>
          <a:stretch>
            <a:fillRect/>
          </a:stretch>
        </p:blipFill>
        <p:spPr>
          <a:xfrm>
            <a:off x="4926817" y="1890874"/>
            <a:ext cx="6683990" cy="4625427"/>
          </a:xfrm>
          <a:prstGeom prst="rect">
            <a:avLst/>
          </a:prstGeom>
        </p:spPr>
      </p:pic>
    </p:spTree>
    <p:extLst>
      <p:ext uri="{BB962C8B-B14F-4D97-AF65-F5344CB8AC3E}">
        <p14:creationId xmlns:p14="http://schemas.microsoft.com/office/powerpoint/2010/main" val="2378930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Title Lorem Ipsum Dolor Sit Amet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834250016"/>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6CAC0-2B10-4F8B-BC22-C73370064031}"/>
              </a:ext>
            </a:extLst>
          </p:cNvPr>
          <p:cNvSpPr>
            <a:spLocks noGrp="1"/>
          </p:cNvSpPr>
          <p:nvPr>
            <p:ph type="title"/>
          </p:nvPr>
        </p:nvSpPr>
        <p:spPr/>
        <p:txBody>
          <a:bodyPr/>
          <a:lstStyle/>
          <a:p>
            <a:r>
              <a:rPr lang="en-US" dirty="0"/>
              <a:t>Installation of Node.js, Angular cli and visual studio code</a:t>
            </a:r>
          </a:p>
        </p:txBody>
      </p:sp>
      <p:sp>
        <p:nvSpPr>
          <p:cNvPr id="3" name="Content Placeholder 2">
            <a:extLst>
              <a:ext uri="{FF2B5EF4-FFF2-40B4-BE49-F238E27FC236}">
                <a16:creationId xmlns:a16="http://schemas.microsoft.com/office/drawing/2014/main" id="{000426B0-5D6D-47F4-A956-ECDB3DFF22D3}"/>
              </a:ext>
            </a:extLst>
          </p:cNvPr>
          <p:cNvSpPr>
            <a:spLocks noGrp="1"/>
          </p:cNvSpPr>
          <p:nvPr>
            <p:ph idx="1"/>
          </p:nvPr>
        </p:nvSpPr>
        <p:spPr>
          <a:xfrm>
            <a:off x="581193" y="1890875"/>
            <a:ext cx="4345624" cy="4625427"/>
          </a:xfrm>
        </p:spPr>
        <p:txBody>
          <a:bodyPr/>
          <a:lstStyle/>
          <a:p>
            <a:pPr marL="0" indent="0">
              <a:buNone/>
            </a:pPr>
            <a:r>
              <a:rPr lang="en-US" dirty="0"/>
              <a:t>Installation of node.js</a:t>
            </a:r>
          </a:p>
          <a:p>
            <a:r>
              <a:rPr lang="en-US" dirty="0"/>
              <a:t>Go to: </a:t>
            </a:r>
            <a:r>
              <a:rPr lang="en-US" dirty="0">
                <a:hlinkClick r:id="rId2"/>
              </a:rPr>
              <a:t>https://nodejs.org.en/download/</a:t>
            </a:r>
            <a:r>
              <a:rPr lang="en-US" dirty="0"/>
              <a:t> and download the necessary binaries.</a:t>
            </a:r>
          </a:p>
          <a:p>
            <a:r>
              <a:rPr lang="en-US" sz="1800" dirty="0">
                <a:solidFill>
                  <a:srgbClr val="222222"/>
                </a:solidFill>
                <a:effectLst/>
                <a:latin typeface="Calibri" panose="020F0502020204030204" pitchFamily="34" charset="0"/>
                <a:ea typeface="Calibri" panose="020F0502020204030204" pitchFamily="34" charset="0"/>
              </a:rPr>
              <a:t>Double click on the downloaded .</a:t>
            </a:r>
            <a:r>
              <a:rPr lang="en-US" sz="1800" dirty="0" err="1">
                <a:solidFill>
                  <a:srgbClr val="222222"/>
                </a:solidFill>
                <a:effectLst/>
                <a:latin typeface="Calibri" panose="020F0502020204030204" pitchFamily="34" charset="0"/>
                <a:ea typeface="Calibri" panose="020F0502020204030204" pitchFamily="34" charset="0"/>
              </a:rPr>
              <a:t>msi</a:t>
            </a:r>
            <a:r>
              <a:rPr lang="en-US" sz="1800" dirty="0">
                <a:solidFill>
                  <a:srgbClr val="222222"/>
                </a:solidFill>
                <a:effectLst/>
                <a:latin typeface="Calibri" panose="020F0502020204030204" pitchFamily="34" charset="0"/>
                <a:ea typeface="Calibri" panose="020F0502020204030204" pitchFamily="34" charset="0"/>
              </a:rPr>
              <a:t> file with Windows Installer to start the installation. Once installed click the "Next" button to continue with the installation.</a:t>
            </a:r>
          </a:p>
          <a:p>
            <a:endParaRPr lang="en-US" dirty="0"/>
          </a:p>
        </p:txBody>
      </p:sp>
      <p:grpSp>
        <p:nvGrpSpPr>
          <p:cNvPr id="10" name="Group 9">
            <a:extLst>
              <a:ext uri="{FF2B5EF4-FFF2-40B4-BE49-F238E27FC236}">
                <a16:creationId xmlns:a16="http://schemas.microsoft.com/office/drawing/2014/main" id="{76ABF496-EA05-4535-AF9A-C0B3B0F01E70}"/>
              </a:ext>
            </a:extLst>
          </p:cNvPr>
          <p:cNvGrpSpPr/>
          <p:nvPr/>
        </p:nvGrpSpPr>
        <p:grpSpPr>
          <a:xfrm>
            <a:off x="4947385" y="1694046"/>
            <a:ext cx="6663422" cy="5163953"/>
            <a:chOff x="0" y="0"/>
            <a:chExt cx="6109843" cy="4181319"/>
          </a:xfrm>
        </p:grpSpPr>
        <p:sp>
          <p:nvSpPr>
            <p:cNvPr id="11" name="Rectangle 10">
              <a:extLst>
                <a:ext uri="{FF2B5EF4-FFF2-40B4-BE49-F238E27FC236}">
                  <a16:creationId xmlns:a16="http://schemas.microsoft.com/office/drawing/2014/main" id="{793B4977-0EA0-410C-8EB4-CD83029B20A3}"/>
                </a:ext>
              </a:extLst>
            </p:cNvPr>
            <p:cNvSpPr/>
            <p:nvPr/>
          </p:nvSpPr>
          <p:spPr>
            <a:xfrm>
              <a:off x="0" y="0"/>
              <a:ext cx="50673" cy="22438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200">
                  <a:solidFill>
                    <a:srgbClr val="FFC000"/>
                  </a:solidFill>
                  <a:effectLst/>
                  <a:latin typeface="Times New Roman" panose="02020603050405020304" pitchFamily="18" charset="0"/>
                  <a:ea typeface="Times New Roman" panose="02020603050405020304" pitchFamily="18"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2" name="Rectangle 11">
              <a:extLst>
                <a:ext uri="{FF2B5EF4-FFF2-40B4-BE49-F238E27FC236}">
                  <a16:creationId xmlns:a16="http://schemas.microsoft.com/office/drawing/2014/main" id="{CD87CB2E-04B9-4D5F-8948-F4007019FFA9}"/>
                </a:ext>
              </a:extLst>
            </p:cNvPr>
            <p:cNvSpPr/>
            <p:nvPr/>
          </p:nvSpPr>
          <p:spPr>
            <a:xfrm>
              <a:off x="6059170" y="3699383"/>
              <a:ext cx="50673" cy="22438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200">
                  <a:solidFill>
                    <a:srgbClr val="000000"/>
                  </a:solidFill>
                  <a:effectLst/>
                  <a:latin typeface="Times New Roman" panose="02020603050405020304" pitchFamily="18" charset="0"/>
                  <a:ea typeface="Times New Roman" panose="02020603050405020304" pitchFamily="18"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3" name="Rectangle 12">
              <a:extLst>
                <a:ext uri="{FF2B5EF4-FFF2-40B4-BE49-F238E27FC236}">
                  <a16:creationId xmlns:a16="http://schemas.microsoft.com/office/drawing/2014/main" id="{F45FD49A-14FD-4869-8EDF-4F643E688B12}"/>
                </a:ext>
              </a:extLst>
            </p:cNvPr>
            <p:cNvSpPr/>
            <p:nvPr/>
          </p:nvSpPr>
          <p:spPr>
            <a:xfrm>
              <a:off x="0" y="3956939"/>
              <a:ext cx="50673" cy="22438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200">
                  <a:solidFill>
                    <a:srgbClr val="444444"/>
                  </a:solidFill>
                  <a:effectLst/>
                  <a:latin typeface="Times New Roman" panose="02020603050405020304" pitchFamily="18" charset="0"/>
                  <a:ea typeface="Times New Roman" panose="02020603050405020304" pitchFamily="18" charset="0"/>
                </a:rPr>
                <a:t> </a:t>
              </a:r>
              <a:endParaRPr lang="en-US" sz="1100">
                <a:solidFill>
                  <a:srgbClr val="000000"/>
                </a:solidFill>
                <a:effectLst/>
                <a:latin typeface="Calibri" panose="020F0502020204030204" pitchFamily="34" charset="0"/>
                <a:ea typeface="Calibri" panose="020F0502020204030204" pitchFamily="34" charset="0"/>
              </a:endParaRPr>
            </a:p>
          </p:txBody>
        </p:sp>
        <p:pic>
          <p:nvPicPr>
            <p:cNvPr id="14" name="Picture 13">
              <a:extLst>
                <a:ext uri="{FF2B5EF4-FFF2-40B4-BE49-F238E27FC236}">
                  <a16:creationId xmlns:a16="http://schemas.microsoft.com/office/drawing/2014/main" id="{AF157AE9-5F03-42FB-9887-FCD9B3EFE7EF}"/>
                </a:ext>
              </a:extLst>
            </p:cNvPr>
            <p:cNvPicPr/>
            <p:nvPr/>
          </p:nvPicPr>
          <p:blipFill>
            <a:blip r:embed="rId3"/>
            <a:stretch>
              <a:fillRect/>
            </a:stretch>
          </p:blipFill>
          <p:spPr>
            <a:xfrm>
              <a:off x="18288" y="252120"/>
              <a:ext cx="6017260" cy="3564255"/>
            </a:xfrm>
            <a:prstGeom prst="rect">
              <a:avLst/>
            </a:prstGeom>
          </p:spPr>
        </p:pic>
        <p:sp>
          <p:nvSpPr>
            <p:cNvPr id="15" name="Shape 219">
              <a:extLst>
                <a:ext uri="{FF2B5EF4-FFF2-40B4-BE49-F238E27FC236}">
                  <a16:creationId xmlns:a16="http://schemas.microsoft.com/office/drawing/2014/main" id="{329AF611-CC42-4E56-B163-93A522044167}"/>
                </a:ext>
              </a:extLst>
            </p:cNvPr>
            <p:cNvSpPr/>
            <p:nvPr/>
          </p:nvSpPr>
          <p:spPr>
            <a:xfrm>
              <a:off x="13525" y="247294"/>
              <a:ext cx="6026785" cy="3573780"/>
            </a:xfrm>
            <a:custGeom>
              <a:avLst/>
              <a:gdLst/>
              <a:ahLst/>
              <a:cxnLst/>
              <a:rect l="0" t="0" r="0" b="0"/>
              <a:pathLst>
                <a:path w="6026785" h="3573780">
                  <a:moveTo>
                    <a:pt x="0" y="3573780"/>
                  </a:moveTo>
                  <a:lnTo>
                    <a:pt x="6026785" y="3573780"/>
                  </a:lnTo>
                  <a:lnTo>
                    <a:pt x="6026785" y="0"/>
                  </a:lnTo>
                  <a:lnTo>
                    <a:pt x="0" y="0"/>
                  </a:lnTo>
                  <a:close/>
                </a:path>
              </a:pathLst>
            </a:custGeom>
            <a:ln w="9525" cap="flat">
              <a:round/>
            </a:ln>
          </p:spPr>
          <p:style>
            <a:lnRef idx="1">
              <a:srgbClr val="9BBB59"/>
            </a:lnRef>
            <a:fillRef idx="0">
              <a:srgbClr val="000000">
                <a:alpha val="0"/>
              </a:srgbClr>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1918742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6CAC0-2B10-4F8B-BC22-C73370064031}"/>
              </a:ext>
            </a:extLst>
          </p:cNvPr>
          <p:cNvSpPr>
            <a:spLocks noGrp="1"/>
          </p:cNvSpPr>
          <p:nvPr>
            <p:ph type="title"/>
          </p:nvPr>
        </p:nvSpPr>
        <p:spPr/>
        <p:txBody>
          <a:bodyPr/>
          <a:lstStyle/>
          <a:p>
            <a:r>
              <a:rPr lang="en-US" dirty="0"/>
              <a:t>Installation of Node.js, Angular cli and visual studio code</a:t>
            </a:r>
          </a:p>
        </p:txBody>
      </p:sp>
      <p:sp>
        <p:nvSpPr>
          <p:cNvPr id="3" name="Content Placeholder 2">
            <a:extLst>
              <a:ext uri="{FF2B5EF4-FFF2-40B4-BE49-F238E27FC236}">
                <a16:creationId xmlns:a16="http://schemas.microsoft.com/office/drawing/2014/main" id="{000426B0-5D6D-47F4-A956-ECDB3DFF22D3}"/>
              </a:ext>
            </a:extLst>
          </p:cNvPr>
          <p:cNvSpPr>
            <a:spLocks noGrp="1"/>
          </p:cNvSpPr>
          <p:nvPr>
            <p:ph idx="1"/>
          </p:nvPr>
        </p:nvSpPr>
        <p:spPr>
          <a:xfrm>
            <a:off x="581193" y="1890875"/>
            <a:ext cx="4345624" cy="4625427"/>
          </a:xfrm>
        </p:spPr>
        <p:txBody>
          <a:bodyPr/>
          <a:lstStyle/>
          <a:p>
            <a:pPr marL="0" indent="0">
              <a:buNone/>
            </a:pPr>
            <a:r>
              <a:rPr lang="en-US" dirty="0"/>
              <a:t>Installation of node.js…</a:t>
            </a:r>
          </a:p>
          <a:p>
            <a:r>
              <a:rPr lang="en-US" sz="1800" dirty="0">
                <a:solidFill>
                  <a:srgbClr val="222222"/>
                </a:solidFill>
                <a:effectLst/>
                <a:latin typeface="Calibri" panose="020F0502020204030204" pitchFamily="34" charset="0"/>
                <a:ea typeface="Calibri" panose="020F0502020204030204" pitchFamily="34" charset="0"/>
              </a:rPr>
              <a:t>Accept the license agreement and click on the Next button, choose the location where Node.js needs to be installed and start the installation. </a:t>
            </a:r>
            <a:endParaRPr lang="en-US" dirty="0"/>
          </a:p>
        </p:txBody>
      </p:sp>
      <p:pic>
        <p:nvPicPr>
          <p:cNvPr id="16" name="Picture 15">
            <a:extLst>
              <a:ext uri="{FF2B5EF4-FFF2-40B4-BE49-F238E27FC236}">
                <a16:creationId xmlns:a16="http://schemas.microsoft.com/office/drawing/2014/main" id="{8AEC8CD1-EFF6-4EDD-B349-C66E102A11EB}"/>
              </a:ext>
            </a:extLst>
          </p:cNvPr>
          <p:cNvPicPr/>
          <p:nvPr/>
        </p:nvPicPr>
        <p:blipFill>
          <a:blip r:embed="rId2"/>
          <a:stretch>
            <a:fillRect/>
          </a:stretch>
        </p:blipFill>
        <p:spPr>
          <a:xfrm>
            <a:off x="4778091" y="1890874"/>
            <a:ext cx="6832716" cy="4625427"/>
          </a:xfrm>
          <a:prstGeom prst="rect">
            <a:avLst/>
          </a:prstGeom>
        </p:spPr>
      </p:pic>
    </p:spTree>
    <p:extLst>
      <p:ext uri="{BB962C8B-B14F-4D97-AF65-F5344CB8AC3E}">
        <p14:creationId xmlns:p14="http://schemas.microsoft.com/office/powerpoint/2010/main" val="3797727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6CAC0-2B10-4F8B-BC22-C73370064031}"/>
              </a:ext>
            </a:extLst>
          </p:cNvPr>
          <p:cNvSpPr>
            <a:spLocks noGrp="1"/>
          </p:cNvSpPr>
          <p:nvPr>
            <p:ph type="title"/>
          </p:nvPr>
        </p:nvSpPr>
        <p:spPr/>
        <p:txBody>
          <a:bodyPr/>
          <a:lstStyle/>
          <a:p>
            <a:r>
              <a:rPr lang="en-US" dirty="0"/>
              <a:t>Installation of Node.js, Angular cli and visual studio code</a:t>
            </a:r>
          </a:p>
        </p:txBody>
      </p:sp>
      <p:sp>
        <p:nvSpPr>
          <p:cNvPr id="3" name="Content Placeholder 2">
            <a:extLst>
              <a:ext uri="{FF2B5EF4-FFF2-40B4-BE49-F238E27FC236}">
                <a16:creationId xmlns:a16="http://schemas.microsoft.com/office/drawing/2014/main" id="{000426B0-5D6D-47F4-A956-ECDB3DFF22D3}"/>
              </a:ext>
            </a:extLst>
          </p:cNvPr>
          <p:cNvSpPr>
            <a:spLocks noGrp="1"/>
          </p:cNvSpPr>
          <p:nvPr>
            <p:ph idx="1"/>
          </p:nvPr>
        </p:nvSpPr>
        <p:spPr>
          <a:xfrm>
            <a:off x="581193" y="1890875"/>
            <a:ext cx="4345624" cy="4625427"/>
          </a:xfrm>
        </p:spPr>
        <p:txBody>
          <a:bodyPr/>
          <a:lstStyle/>
          <a:p>
            <a:pPr marL="0" indent="0">
              <a:buNone/>
            </a:pPr>
            <a:r>
              <a:rPr lang="en-US" dirty="0"/>
              <a:t>Installation of node.js…</a:t>
            </a:r>
          </a:p>
          <a:p>
            <a:r>
              <a:rPr lang="en-US" sz="1800" dirty="0">
                <a:solidFill>
                  <a:srgbClr val="000000"/>
                </a:solidFill>
                <a:effectLst/>
                <a:latin typeface="Calibri" panose="020F0502020204030204" pitchFamily="34" charset="0"/>
                <a:ea typeface="Calibri" panose="020F0502020204030204" pitchFamily="34" charset="0"/>
              </a:rPr>
              <a:t>Node.js is ready for use. Check the version by typing </a:t>
            </a:r>
            <a:r>
              <a:rPr lang="en-US" sz="1800" b="1" dirty="0">
                <a:solidFill>
                  <a:srgbClr val="000000"/>
                </a:solidFill>
                <a:effectLst/>
                <a:latin typeface="Calibri" panose="020F0502020204030204" pitchFamily="34" charset="0"/>
                <a:ea typeface="Calibri" panose="020F0502020204030204" pitchFamily="34" charset="0"/>
              </a:rPr>
              <a:t>node -v </a:t>
            </a:r>
            <a:endParaRPr lang="en-US" dirty="0"/>
          </a:p>
        </p:txBody>
      </p:sp>
      <p:grpSp>
        <p:nvGrpSpPr>
          <p:cNvPr id="6" name="Group 5">
            <a:extLst>
              <a:ext uri="{FF2B5EF4-FFF2-40B4-BE49-F238E27FC236}">
                <a16:creationId xmlns:a16="http://schemas.microsoft.com/office/drawing/2014/main" id="{FB3E6379-A530-4AA7-B4E3-79D0B8995815}"/>
              </a:ext>
            </a:extLst>
          </p:cNvPr>
          <p:cNvGrpSpPr/>
          <p:nvPr/>
        </p:nvGrpSpPr>
        <p:grpSpPr>
          <a:xfrm>
            <a:off x="4926817" y="3059965"/>
            <a:ext cx="6683990" cy="3456337"/>
            <a:chOff x="0" y="0"/>
            <a:chExt cx="4147926" cy="1497681"/>
          </a:xfrm>
        </p:grpSpPr>
        <p:sp>
          <p:nvSpPr>
            <p:cNvPr id="7" name="Rectangle 6">
              <a:extLst>
                <a:ext uri="{FF2B5EF4-FFF2-40B4-BE49-F238E27FC236}">
                  <a16:creationId xmlns:a16="http://schemas.microsoft.com/office/drawing/2014/main" id="{97D35B30-CB11-4A5B-8791-1B3E0B603CAF}"/>
                </a:ext>
              </a:extLst>
            </p:cNvPr>
            <p:cNvSpPr/>
            <p:nvPr/>
          </p:nvSpPr>
          <p:spPr>
            <a:xfrm>
              <a:off x="2053844" y="0"/>
              <a:ext cx="50673" cy="22438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200">
                  <a:solidFill>
                    <a:srgbClr val="000000"/>
                  </a:solidFill>
                  <a:effectLst/>
                  <a:latin typeface="Times New Roman" panose="02020603050405020304" pitchFamily="18" charset="0"/>
                  <a:ea typeface="Times New Roman" panose="02020603050405020304" pitchFamily="18"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8" name="Rectangle 7">
              <a:extLst>
                <a:ext uri="{FF2B5EF4-FFF2-40B4-BE49-F238E27FC236}">
                  <a16:creationId xmlns:a16="http://schemas.microsoft.com/office/drawing/2014/main" id="{56104E58-00EF-4EA1-B05F-90BB118BE7FF}"/>
                </a:ext>
              </a:extLst>
            </p:cNvPr>
            <p:cNvSpPr/>
            <p:nvPr/>
          </p:nvSpPr>
          <p:spPr>
            <a:xfrm>
              <a:off x="4105783" y="1307744"/>
              <a:ext cx="42143" cy="1899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b="1">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pic>
          <p:nvPicPr>
            <p:cNvPr id="9" name="Picture 8">
              <a:extLst>
                <a:ext uri="{FF2B5EF4-FFF2-40B4-BE49-F238E27FC236}">
                  <a16:creationId xmlns:a16="http://schemas.microsoft.com/office/drawing/2014/main" id="{5D6C8ACE-907E-4A93-AEEF-44108147EEC6}"/>
                </a:ext>
              </a:extLst>
            </p:cNvPr>
            <p:cNvPicPr/>
            <p:nvPr/>
          </p:nvPicPr>
          <p:blipFill>
            <a:blip r:embed="rId2"/>
            <a:stretch>
              <a:fillRect/>
            </a:stretch>
          </p:blipFill>
          <p:spPr>
            <a:xfrm>
              <a:off x="0" y="231928"/>
              <a:ext cx="4105275" cy="1171575"/>
            </a:xfrm>
            <a:prstGeom prst="rect">
              <a:avLst/>
            </a:prstGeom>
          </p:spPr>
        </p:pic>
        <p:sp>
          <p:nvSpPr>
            <p:cNvPr id="10" name="Shape 5421">
              <a:extLst>
                <a:ext uri="{FF2B5EF4-FFF2-40B4-BE49-F238E27FC236}">
                  <a16:creationId xmlns:a16="http://schemas.microsoft.com/office/drawing/2014/main" id="{E8FED520-9B2E-448D-89E4-13595226AB6A}"/>
                </a:ext>
              </a:extLst>
            </p:cNvPr>
            <p:cNvSpPr/>
            <p:nvPr/>
          </p:nvSpPr>
          <p:spPr>
            <a:xfrm>
              <a:off x="682371" y="1006627"/>
              <a:ext cx="457200" cy="87630"/>
            </a:xfrm>
            <a:custGeom>
              <a:avLst/>
              <a:gdLst/>
              <a:ahLst/>
              <a:cxnLst/>
              <a:rect l="0" t="0" r="0" b="0"/>
              <a:pathLst>
                <a:path w="457200" h="87630">
                  <a:moveTo>
                    <a:pt x="0" y="0"/>
                  </a:moveTo>
                  <a:lnTo>
                    <a:pt x="457200" y="0"/>
                  </a:lnTo>
                  <a:lnTo>
                    <a:pt x="457200" y="87630"/>
                  </a:lnTo>
                  <a:lnTo>
                    <a:pt x="0" y="87630"/>
                  </a:lnTo>
                  <a:lnTo>
                    <a:pt x="0" y="0"/>
                  </a:lnTo>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11" name="Shape 515">
              <a:extLst>
                <a:ext uri="{FF2B5EF4-FFF2-40B4-BE49-F238E27FC236}">
                  <a16:creationId xmlns:a16="http://schemas.microsoft.com/office/drawing/2014/main" id="{DC21D7AA-2E4E-40F6-A8F6-4013CD6648D1}"/>
                </a:ext>
              </a:extLst>
            </p:cNvPr>
            <p:cNvSpPr/>
            <p:nvPr/>
          </p:nvSpPr>
          <p:spPr>
            <a:xfrm>
              <a:off x="682371" y="1006627"/>
              <a:ext cx="457200" cy="87630"/>
            </a:xfrm>
            <a:custGeom>
              <a:avLst/>
              <a:gdLst/>
              <a:ahLst/>
              <a:cxnLst/>
              <a:rect l="0" t="0" r="0" b="0"/>
              <a:pathLst>
                <a:path w="457200" h="87630">
                  <a:moveTo>
                    <a:pt x="0" y="87630"/>
                  </a:moveTo>
                  <a:lnTo>
                    <a:pt x="457200" y="87630"/>
                  </a:lnTo>
                  <a:lnTo>
                    <a:pt x="457200" y="0"/>
                  </a:lnTo>
                  <a:lnTo>
                    <a:pt x="0" y="0"/>
                  </a:lnTo>
                  <a:close/>
                </a:path>
              </a:pathLst>
            </a:custGeom>
            <a:ln w="25400" cap="flat">
              <a:round/>
            </a:ln>
          </p:spPr>
          <p:style>
            <a:lnRef idx="1">
              <a:srgbClr val="000000"/>
            </a:lnRef>
            <a:fillRef idx="0">
              <a:srgbClr val="000000">
                <a:alpha val="0"/>
              </a:srgbClr>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3164131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6CAC0-2B10-4F8B-BC22-C73370064031}"/>
              </a:ext>
            </a:extLst>
          </p:cNvPr>
          <p:cNvSpPr>
            <a:spLocks noGrp="1"/>
          </p:cNvSpPr>
          <p:nvPr>
            <p:ph type="title"/>
          </p:nvPr>
        </p:nvSpPr>
        <p:spPr/>
        <p:txBody>
          <a:bodyPr/>
          <a:lstStyle/>
          <a:p>
            <a:r>
              <a:rPr lang="en-US" dirty="0"/>
              <a:t>Installation of Node.js, Angular cli and visual studio code</a:t>
            </a:r>
          </a:p>
        </p:txBody>
      </p:sp>
      <p:sp>
        <p:nvSpPr>
          <p:cNvPr id="3" name="Content Placeholder 2">
            <a:extLst>
              <a:ext uri="{FF2B5EF4-FFF2-40B4-BE49-F238E27FC236}">
                <a16:creationId xmlns:a16="http://schemas.microsoft.com/office/drawing/2014/main" id="{000426B0-5D6D-47F4-A956-ECDB3DFF22D3}"/>
              </a:ext>
            </a:extLst>
          </p:cNvPr>
          <p:cNvSpPr>
            <a:spLocks noGrp="1"/>
          </p:cNvSpPr>
          <p:nvPr>
            <p:ph idx="1"/>
          </p:nvPr>
        </p:nvSpPr>
        <p:spPr>
          <a:xfrm>
            <a:off x="581193" y="1890875"/>
            <a:ext cx="4345624" cy="4625427"/>
          </a:xfrm>
        </p:spPr>
        <p:txBody>
          <a:bodyPr/>
          <a:lstStyle/>
          <a:p>
            <a:pPr marL="0" indent="0">
              <a:buNone/>
            </a:pPr>
            <a:r>
              <a:rPr lang="en-US" dirty="0"/>
              <a:t>Installation of node.js…</a:t>
            </a:r>
          </a:p>
          <a:p>
            <a:r>
              <a:rPr lang="en-US" sz="1800" dirty="0">
                <a:solidFill>
                  <a:schemeClr val="tx1"/>
                </a:solidFill>
                <a:effectLst/>
                <a:latin typeface="Calibri" panose="020F0502020204030204" pitchFamily="34" charset="0"/>
                <a:ea typeface="Calibri" panose="020F0502020204030204" pitchFamily="34" charset="0"/>
              </a:rPr>
              <a:t>Open Node.js and check the </a:t>
            </a:r>
            <a:r>
              <a:rPr lang="en-US" sz="1800" dirty="0" err="1">
                <a:solidFill>
                  <a:schemeClr val="tx1"/>
                </a:solidFill>
                <a:effectLst/>
                <a:latin typeface="Calibri" panose="020F0502020204030204" pitchFamily="34" charset="0"/>
                <a:ea typeface="Calibri" panose="020F0502020204030204" pitchFamily="34" charset="0"/>
              </a:rPr>
              <a:t>npm</a:t>
            </a:r>
            <a:r>
              <a:rPr lang="en-US" sz="1800" dirty="0">
                <a:solidFill>
                  <a:schemeClr val="tx1"/>
                </a:solidFill>
                <a:effectLst/>
                <a:latin typeface="Calibri" panose="020F0502020204030204" pitchFamily="34" charset="0"/>
                <a:ea typeface="Calibri" panose="020F0502020204030204" pitchFamily="34" charset="0"/>
              </a:rPr>
              <a:t> version</a:t>
            </a:r>
            <a:r>
              <a:rPr lang="en-US" sz="1800" dirty="0">
                <a:solidFill>
                  <a:srgbClr val="0070C0"/>
                </a:solidFill>
                <a:effectLst/>
                <a:latin typeface="Calibri" panose="020F0502020204030204" pitchFamily="34" charset="0"/>
                <a:ea typeface="Calibri" panose="020F0502020204030204" pitchFamily="34" charset="0"/>
              </a:rPr>
              <a:t> </a:t>
            </a:r>
            <a:r>
              <a:rPr lang="en-US" sz="1800" b="1" dirty="0" err="1">
                <a:solidFill>
                  <a:srgbClr val="0070C0"/>
                </a:solidFill>
                <a:effectLst/>
                <a:latin typeface="Calibri" panose="020F0502020204030204" pitchFamily="34" charset="0"/>
                <a:ea typeface="Calibri" panose="020F0502020204030204" pitchFamily="34" charset="0"/>
              </a:rPr>
              <a:t>npm</a:t>
            </a:r>
            <a:r>
              <a:rPr lang="en-US" sz="1800" b="1" dirty="0">
                <a:solidFill>
                  <a:srgbClr val="0070C0"/>
                </a:solidFill>
                <a:effectLst/>
                <a:latin typeface="Calibri" panose="020F0502020204030204" pitchFamily="34" charset="0"/>
                <a:ea typeface="Calibri" panose="020F0502020204030204" pitchFamily="34" charset="0"/>
              </a:rPr>
              <a:t> -v</a:t>
            </a:r>
            <a:endParaRPr lang="en-US" dirty="0"/>
          </a:p>
        </p:txBody>
      </p:sp>
      <p:grpSp>
        <p:nvGrpSpPr>
          <p:cNvPr id="12" name="Group 11">
            <a:extLst>
              <a:ext uri="{FF2B5EF4-FFF2-40B4-BE49-F238E27FC236}">
                <a16:creationId xmlns:a16="http://schemas.microsoft.com/office/drawing/2014/main" id="{249CD1AF-B6C8-425A-BD47-67389CC67FFA}"/>
              </a:ext>
            </a:extLst>
          </p:cNvPr>
          <p:cNvGrpSpPr/>
          <p:nvPr/>
        </p:nvGrpSpPr>
        <p:grpSpPr>
          <a:xfrm>
            <a:off x="4995546" y="3812551"/>
            <a:ext cx="6615261" cy="2703751"/>
            <a:chOff x="0" y="0"/>
            <a:chExt cx="4947920" cy="1728416"/>
          </a:xfrm>
        </p:grpSpPr>
        <p:sp>
          <p:nvSpPr>
            <p:cNvPr id="13" name="Rectangle 12">
              <a:extLst>
                <a:ext uri="{FF2B5EF4-FFF2-40B4-BE49-F238E27FC236}">
                  <a16:creationId xmlns:a16="http://schemas.microsoft.com/office/drawing/2014/main" id="{49ED49C8-9B3D-4BB8-B1B4-B80F673FB5F9}"/>
                </a:ext>
              </a:extLst>
            </p:cNvPr>
            <p:cNvSpPr/>
            <p:nvPr/>
          </p:nvSpPr>
          <p:spPr>
            <a:xfrm>
              <a:off x="4897247" y="1504036"/>
              <a:ext cx="50673" cy="22438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200">
                  <a:solidFill>
                    <a:srgbClr val="000000"/>
                  </a:solidFill>
                  <a:effectLst/>
                  <a:latin typeface="Times New Roman" panose="02020603050405020304" pitchFamily="18" charset="0"/>
                  <a:ea typeface="Times New Roman" panose="02020603050405020304" pitchFamily="18" charset="0"/>
                </a:rPr>
                <a:t> </a:t>
              </a:r>
              <a:endParaRPr lang="en-US" sz="1100">
                <a:solidFill>
                  <a:srgbClr val="000000"/>
                </a:solidFill>
                <a:effectLst/>
                <a:latin typeface="Calibri" panose="020F0502020204030204" pitchFamily="34" charset="0"/>
                <a:ea typeface="Calibri" panose="020F0502020204030204" pitchFamily="34" charset="0"/>
              </a:endParaRPr>
            </a:p>
          </p:txBody>
        </p:sp>
        <p:pic>
          <p:nvPicPr>
            <p:cNvPr id="14" name="Picture 13">
              <a:extLst>
                <a:ext uri="{FF2B5EF4-FFF2-40B4-BE49-F238E27FC236}">
                  <a16:creationId xmlns:a16="http://schemas.microsoft.com/office/drawing/2014/main" id="{9403DA7A-9EA5-4C4A-BC43-AF0D1A8F04F6}"/>
                </a:ext>
              </a:extLst>
            </p:cNvPr>
            <p:cNvPicPr/>
            <p:nvPr/>
          </p:nvPicPr>
          <p:blipFill>
            <a:blip r:embed="rId2"/>
            <a:stretch>
              <a:fillRect/>
            </a:stretch>
          </p:blipFill>
          <p:spPr>
            <a:xfrm>
              <a:off x="0" y="0"/>
              <a:ext cx="4886325" cy="1628775"/>
            </a:xfrm>
            <a:prstGeom prst="rect">
              <a:avLst/>
            </a:prstGeom>
          </p:spPr>
        </p:pic>
        <p:sp>
          <p:nvSpPr>
            <p:cNvPr id="15" name="Shape 5423">
              <a:extLst>
                <a:ext uri="{FF2B5EF4-FFF2-40B4-BE49-F238E27FC236}">
                  <a16:creationId xmlns:a16="http://schemas.microsoft.com/office/drawing/2014/main" id="{EA3ACF05-A193-4717-8EEA-A2993BF35C80}"/>
                </a:ext>
              </a:extLst>
            </p:cNvPr>
            <p:cNvSpPr/>
            <p:nvPr/>
          </p:nvSpPr>
          <p:spPr>
            <a:xfrm>
              <a:off x="677545" y="786765"/>
              <a:ext cx="457200" cy="87630"/>
            </a:xfrm>
            <a:custGeom>
              <a:avLst/>
              <a:gdLst/>
              <a:ahLst/>
              <a:cxnLst/>
              <a:rect l="0" t="0" r="0" b="0"/>
              <a:pathLst>
                <a:path w="457200" h="87630">
                  <a:moveTo>
                    <a:pt x="0" y="0"/>
                  </a:moveTo>
                  <a:lnTo>
                    <a:pt x="457200" y="0"/>
                  </a:lnTo>
                  <a:lnTo>
                    <a:pt x="457200" y="87630"/>
                  </a:lnTo>
                  <a:lnTo>
                    <a:pt x="0" y="87630"/>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6" name="Shape 511">
              <a:extLst>
                <a:ext uri="{FF2B5EF4-FFF2-40B4-BE49-F238E27FC236}">
                  <a16:creationId xmlns:a16="http://schemas.microsoft.com/office/drawing/2014/main" id="{C1E83CB3-36D6-4017-AFF6-0AC4A61939C3}"/>
                </a:ext>
              </a:extLst>
            </p:cNvPr>
            <p:cNvSpPr/>
            <p:nvPr/>
          </p:nvSpPr>
          <p:spPr>
            <a:xfrm>
              <a:off x="677545" y="786765"/>
              <a:ext cx="457200" cy="87630"/>
            </a:xfrm>
            <a:custGeom>
              <a:avLst/>
              <a:gdLst/>
              <a:ahLst/>
              <a:cxnLst/>
              <a:rect l="0" t="0" r="0" b="0"/>
              <a:pathLst>
                <a:path w="457200" h="87630">
                  <a:moveTo>
                    <a:pt x="0" y="87630"/>
                  </a:moveTo>
                  <a:lnTo>
                    <a:pt x="457200" y="87630"/>
                  </a:lnTo>
                  <a:lnTo>
                    <a:pt x="457200" y="0"/>
                  </a:lnTo>
                  <a:lnTo>
                    <a:pt x="0" y="0"/>
                  </a:lnTo>
                  <a:close/>
                </a:path>
              </a:pathLst>
            </a:custGeom>
            <a:ln w="254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7" name="Shape 5424">
              <a:extLst>
                <a:ext uri="{FF2B5EF4-FFF2-40B4-BE49-F238E27FC236}">
                  <a16:creationId xmlns:a16="http://schemas.microsoft.com/office/drawing/2014/main" id="{46C2347D-AEF0-4EBD-9164-7574486E8652}"/>
                </a:ext>
              </a:extLst>
            </p:cNvPr>
            <p:cNvSpPr/>
            <p:nvPr/>
          </p:nvSpPr>
          <p:spPr>
            <a:xfrm>
              <a:off x="687070" y="1243965"/>
              <a:ext cx="457200" cy="87630"/>
            </a:xfrm>
            <a:custGeom>
              <a:avLst/>
              <a:gdLst/>
              <a:ahLst/>
              <a:cxnLst/>
              <a:rect l="0" t="0" r="0" b="0"/>
              <a:pathLst>
                <a:path w="457200" h="87630">
                  <a:moveTo>
                    <a:pt x="0" y="0"/>
                  </a:moveTo>
                  <a:lnTo>
                    <a:pt x="457200" y="0"/>
                  </a:lnTo>
                  <a:lnTo>
                    <a:pt x="457200" y="87630"/>
                  </a:lnTo>
                  <a:lnTo>
                    <a:pt x="0" y="87630"/>
                  </a:lnTo>
                  <a:lnTo>
                    <a:pt x="0" y="0"/>
                  </a:lnTo>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18" name="Shape 513">
              <a:extLst>
                <a:ext uri="{FF2B5EF4-FFF2-40B4-BE49-F238E27FC236}">
                  <a16:creationId xmlns:a16="http://schemas.microsoft.com/office/drawing/2014/main" id="{20AD52EB-437D-4FEE-8192-E6BB7B0409F2}"/>
                </a:ext>
              </a:extLst>
            </p:cNvPr>
            <p:cNvSpPr/>
            <p:nvPr/>
          </p:nvSpPr>
          <p:spPr>
            <a:xfrm>
              <a:off x="687070" y="1243965"/>
              <a:ext cx="457200" cy="87630"/>
            </a:xfrm>
            <a:custGeom>
              <a:avLst/>
              <a:gdLst/>
              <a:ahLst/>
              <a:cxnLst/>
              <a:rect l="0" t="0" r="0" b="0"/>
              <a:pathLst>
                <a:path w="457200" h="87630">
                  <a:moveTo>
                    <a:pt x="0" y="87630"/>
                  </a:moveTo>
                  <a:lnTo>
                    <a:pt x="457200" y="87630"/>
                  </a:lnTo>
                  <a:lnTo>
                    <a:pt x="457200" y="0"/>
                  </a:lnTo>
                  <a:lnTo>
                    <a:pt x="0" y="0"/>
                  </a:lnTo>
                  <a:close/>
                </a:path>
              </a:pathLst>
            </a:custGeom>
            <a:ln w="25400" cap="flat">
              <a:round/>
            </a:ln>
          </p:spPr>
          <p:style>
            <a:lnRef idx="1">
              <a:srgbClr val="000000"/>
            </a:lnRef>
            <a:fillRef idx="0">
              <a:srgbClr val="000000">
                <a:alpha val="0"/>
              </a:srgbClr>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1052498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6CAC0-2B10-4F8B-BC22-C73370064031}"/>
              </a:ext>
            </a:extLst>
          </p:cNvPr>
          <p:cNvSpPr>
            <a:spLocks noGrp="1"/>
          </p:cNvSpPr>
          <p:nvPr>
            <p:ph type="title"/>
          </p:nvPr>
        </p:nvSpPr>
        <p:spPr/>
        <p:txBody>
          <a:bodyPr/>
          <a:lstStyle/>
          <a:p>
            <a:r>
              <a:rPr lang="en-US" dirty="0"/>
              <a:t>Installation of Node.js, Angular cli and visual studio code</a:t>
            </a:r>
          </a:p>
        </p:txBody>
      </p:sp>
      <p:sp>
        <p:nvSpPr>
          <p:cNvPr id="3" name="Content Placeholder 2">
            <a:extLst>
              <a:ext uri="{FF2B5EF4-FFF2-40B4-BE49-F238E27FC236}">
                <a16:creationId xmlns:a16="http://schemas.microsoft.com/office/drawing/2014/main" id="{000426B0-5D6D-47F4-A956-ECDB3DFF22D3}"/>
              </a:ext>
            </a:extLst>
          </p:cNvPr>
          <p:cNvSpPr>
            <a:spLocks noGrp="1"/>
          </p:cNvSpPr>
          <p:nvPr>
            <p:ph idx="1"/>
          </p:nvPr>
        </p:nvSpPr>
        <p:spPr>
          <a:xfrm>
            <a:off x="581193" y="1890875"/>
            <a:ext cx="4345624" cy="4625427"/>
          </a:xfrm>
        </p:spPr>
        <p:txBody>
          <a:bodyPr/>
          <a:lstStyle/>
          <a:p>
            <a:pPr marL="0" indent="0">
              <a:buNone/>
            </a:pPr>
            <a:r>
              <a:rPr lang="en-US" dirty="0"/>
              <a:t>Installation of angular/cli</a:t>
            </a:r>
          </a:p>
          <a:p>
            <a:r>
              <a:rPr lang="en-US" sz="1800" dirty="0">
                <a:solidFill>
                  <a:srgbClr val="000000"/>
                </a:solidFill>
                <a:effectLst/>
                <a:latin typeface="Calibri" panose="020F0502020204030204" pitchFamily="34" charset="0"/>
                <a:ea typeface="Calibri" panose="020F0502020204030204" pitchFamily="34" charset="0"/>
              </a:rPr>
              <a:t>Install the Angular CLI in Node.js by command prompt and Install the CLI using the </a:t>
            </a:r>
            <a:r>
              <a:rPr lang="en-US" sz="1800" dirty="0" err="1">
                <a:solidFill>
                  <a:srgbClr val="000000"/>
                </a:solidFill>
                <a:effectLst/>
                <a:latin typeface="Calibri" panose="020F0502020204030204" pitchFamily="34" charset="0"/>
                <a:ea typeface="Calibri" panose="020F0502020204030204" pitchFamily="34" charset="0"/>
              </a:rPr>
              <a:t>npm</a:t>
            </a:r>
            <a:r>
              <a:rPr lang="en-US" sz="1800" dirty="0">
                <a:solidFill>
                  <a:srgbClr val="000000"/>
                </a:solidFill>
                <a:effectLst/>
                <a:latin typeface="Calibri" panose="020F0502020204030204" pitchFamily="34" charset="0"/>
                <a:ea typeface="Calibri" panose="020F0502020204030204" pitchFamily="34" charset="0"/>
              </a:rPr>
              <a:t> package manager</a:t>
            </a:r>
          </a:p>
          <a:p>
            <a:r>
              <a:rPr lang="en-US" sz="1800" dirty="0" err="1">
                <a:solidFill>
                  <a:srgbClr val="000000"/>
                </a:solidFill>
                <a:latin typeface="Calibri" panose="020F0502020204030204" pitchFamily="34" charset="0"/>
                <a:ea typeface="Calibri" panose="020F0502020204030204" pitchFamily="34" charset="0"/>
              </a:rPr>
              <a:t>npm</a:t>
            </a:r>
            <a:r>
              <a:rPr lang="en-US" sz="1800" dirty="0">
                <a:solidFill>
                  <a:srgbClr val="000000"/>
                </a:solidFill>
                <a:latin typeface="Calibri" panose="020F0502020204030204" pitchFamily="34" charset="0"/>
                <a:ea typeface="Calibri" panose="020F0502020204030204" pitchFamily="34" charset="0"/>
              </a:rPr>
              <a:t> install –g @angular/cli</a:t>
            </a:r>
            <a:endParaRPr lang="en-US" dirty="0"/>
          </a:p>
        </p:txBody>
      </p:sp>
      <p:grpSp>
        <p:nvGrpSpPr>
          <p:cNvPr id="11" name="Group 10">
            <a:extLst>
              <a:ext uri="{FF2B5EF4-FFF2-40B4-BE49-F238E27FC236}">
                <a16:creationId xmlns:a16="http://schemas.microsoft.com/office/drawing/2014/main" id="{E36A893B-0DB5-4040-B9C0-C20092C5CBA1}"/>
              </a:ext>
            </a:extLst>
          </p:cNvPr>
          <p:cNvGrpSpPr/>
          <p:nvPr/>
        </p:nvGrpSpPr>
        <p:grpSpPr>
          <a:xfrm>
            <a:off x="4926817" y="2891900"/>
            <a:ext cx="6683990" cy="3557025"/>
            <a:chOff x="0" y="0"/>
            <a:chExt cx="6006191" cy="2630249"/>
          </a:xfrm>
        </p:grpSpPr>
        <p:sp>
          <p:nvSpPr>
            <p:cNvPr id="19" name="Rectangle 18">
              <a:extLst>
                <a:ext uri="{FF2B5EF4-FFF2-40B4-BE49-F238E27FC236}">
                  <a16:creationId xmlns:a16="http://schemas.microsoft.com/office/drawing/2014/main" id="{FC8CCF40-190C-47AB-8552-662D5520FD08}"/>
                </a:ext>
              </a:extLst>
            </p:cNvPr>
            <p:cNvSpPr/>
            <p:nvPr/>
          </p:nvSpPr>
          <p:spPr>
            <a:xfrm>
              <a:off x="5964047" y="2181098"/>
              <a:ext cx="42144" cy="1899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a:solidFill>
                    <a:srgbClr val="FFFFFF"/>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20" name="Rectangle 19">
              <a:extLst>
                <a:ext uri="{FF2B5EF4-FFF2-40B4-BE49-F238E27FC236}">
                  <a16:creationId xmlns:a16="http://schemas.microsoft.com/office/drawing/2014/main" id="{B782C1EC-0ECC-4CF7-B0DD-6A133A0CA896}"/>
                </a:ext>
              </a:extLst>
            </p:cNvPr>
            <p:cNvSpPr/>
            <p:nvPr/>
          </p:nvSpPr>
          <p:spPr>
            <a:xfrm>
              <a:off x="202362" y="2423796"/>
              <a:ext cx="45808" cy="20645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200">
                  <a:solidFill>
                    <a:srgbClr val="0070C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pic>
          <p:nvPicPr>
            <p:cNvPr id="21" name="Picture 20">
              <a:extLst>
                <a:ext uri="{FF2B5EF4-FFF2-40B4-BE49-F238E27FC236}">
                  <a16:creationId xmlns:a16="http://schemas.microsoft.com/office/drawing/2014/main" id="{D3FF47E4-8F5F-4208-919D-098ABA294CBC}"/>
                </a:ext>
              </a:extLst>
            </p:cNvPr>
            <p:cNvPicPr/>
            <p:nvPr/>
          </p:nvPicPr>
          <p:blipFill>
            <a:blip r:embed="rId2"/>
            <a:stretch>
              <a:fillRect/>
            </a:stretch>
          </p:blipFill>
          <p:spPr>
            <a:xfrm>
              <a:off x="0" y="0"/>
              <a:ext cx="5953126" cy="2286000"/>
            </a:xfrm>
            <a:prstGeom prst="rect">
              <a:avLst/>
            </a:prstGeom>
          </p:spPr>
        </p:pic>
        <p:sp>
          <p:nvSpPr>
            <p:cNvPr id="22" name="Shape 5427">
              <a:extLst>
                <a:ext uri="{FF2B5EF4-FFF2-40B4-BE49-F238E27FC236}">
                  <a16:creationId xmlns:a16="http://schemas.microsoft.com/office/drawing/2014/main" id="{424CBD87-0849-4A0C-BEF5-0B6A0C057A84}"/>
                </a:ext>
              </a:extLst>
            </p:cNvPr>
            <p:cNvSpPr/>
            <p:nvPr/>
          </p:nvSpPr>
          <p:spPr>
            <a:xfrm>
              <a:off x="696595" y="789940"/>
              <a:ext cx="457200" cy="87630"/>
            </a:xfrm>
            <a:custGeom>
              <a:avLst/>
              <a:gdLst/>
              <a:ahLst/>
              <a:cxnLst/>
              <a:rect l="0" t="0" r="0" b="0"/>
              <a:pathLst>
                <a:path w="457200" h="87630">
                  <a:moveTo>
                    <a:pt x="0" y="0"/>
                  </a:moveTo>
                  <a:lnTo>
                    <a:pt x="457200" y="0"/>
                  </a:lnTo>
                  <a:lnTo>
                    <a:pt x="457200" y="87630"/>
                  </a:lnTo>
                  <a:lnTo>
                    <a:pt x="0" y="87630"/>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23" name="Shape 648">
              <a:extLst>
                <a:ext uri="{FF2B5EF4-FFF2-40B4-BE49-F238E27FC236}">
                  <a16:creationId xmlns:a16="http://schemas.microsoft.com/office/drawing/2014/main" id="{C516C8CF-3C44-4422-9E8E-A6A2CD4B353F}"/>
                </a:ext>
              </a:extLst>
            </p:cNvPr>
            <p:cNvSpPr/>
            <p:nvPr/>
          </p:nvSpPr>
          <p:spPr>
            <a:xfrm>
              <a:off x="696595" y="789940"/>
              <a:ext cx="457200" cy="87630"/>
            </a:xfrm>
            <a:custGeom>
              <a:avLst/>
              <a:gdLst/>
              <a:ahLst/>
              <a:cxnLst/>
              <a:rect l="0" t="0" r="0" b="0"/>
              <a:pathLst>
                <a:path w="457200" h="87630">
                  <a:moveTo>
                    <a:pt x="0" y="87630"/>
                  </a:moveTo>
                  <a:lnTo>
                    <a:pt x="457200" y="87630"/>
                  </a:lnTo>
                  <a:lnTo>
                    <a:pt x="457200" y="0"/>
                  </a:lnTo>
                  <a:lnTo>
                    <a:pt x="0" y="0"/>
                  </a:lnTo>
                  <a:close/>
                </a:path>
              </a:pathLst>
            </a:custGeom>
            <a:ln w="254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4" name="Shape 5428">
              <a:extLst>
                <a:ext uri="{FF2B5EF4-FFF2-40B4-BE49-F238E27FC236}">
                  <a16:creationId xmlns:a16="http://schemas.microsoft.com/office/drawing/2014/main" id="{68F1445A-0040-4DBE-A7D8-BDBC508C3C05}"/>
                </a:ext>
              </a:extLst>
            </p:cNvPr>
            <p:cNvSpPr/>
            <p:nvPr/>
          </p:nvSpPr>
          <p:spPr>
            <a:xfrm>
              <a:off x="687070" y="1256665"/>
              <a:ext cx="457200" cy="87630"/>
            </a:xfrm>
            <a:custGeom>
              <a:avLst/>
              <a:gdLst/>
              <a:ahLst/>
              <a:cxnLst/>
              <a:rect l="0" t="0" r="0" b="0"/>
              <a:pathLst>
                <a:path w="457200" h="87630">
                  <a:moveTo>
                    <a:pt x="0" y="0"/>
                  </a:moveTo>
                  <a:lnTo>
                    <a:pt x="457200" y="0"/>
                  </a:lnTo>
                  <a:lnTo>
                    <a:pt x="457200" y="87630"/>
                  </a:lnTo>
                  <a:lnTo>
                    <a:pt x="0" y="87630"/>
                  </a:lnTo>
                  <a:lnTo>
                    <a:pt x="0" y="0"/>
                  </a:lnTo>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25" name="Shape 650">
              <a:extLst>
                <a:ext uri="{FF2B5EF4-FFF2-40B4-BE49-F238E27FC236}">
                  <a16:creationId xmlns:a16="http://schemas.microsoft.com/office/drawing/2014/main" id="{DC4FA0A4-CFAC-4F40-A81F-098F31A75F9A}"/>
                </a:ext>
              </a:extLst>
            </p:cNvPr>
            <p:cNvSpPr/>
            <p:nvPr/>
          </p:nvSpPr>
          <p:spPr>
            <a:xfrm>
              <a:off x="687070" y="1256665"/>
              <a:ext cx="457200" cy="87630"/>
            </a:xfrm>
            <a:custGeom>
              <a:avLst/>
              <a:gdLst/>
              <a:ahLst/>
              <a:cxnLst/>
              <a:rect l="0" t="0" r="0" b="0"/>
              <a:pathLst>
                <a:path w="457200" h="87630">
                  <a:moveTo>
                    <a:pt x="0" y="87630"/>
                  </a:moveTo>
                  <a:lnTo>
                    <a:pt x="457200" y="87630"/>
                  </a:lnTo>
                  <a:lnTo>
                    <a:pt x="457200" y="0"/>
                  </a:lnTo>
                  <a:lnTo>
                    <a:pt x="0" y="0"/>
                  </a:lnTo>
                  <a:close/>
                </a:path>
              </a:pathLst>
            </a:custGeom>
            <a:ln w="254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6" name="Shape 5429">
              <a:extLst>
                <a:ext uri="{FF2B5EF4-FFF2-40B4-BE49-F238E27FC236}">
                  <a16:creationId xmlns:a16="http://schemas.microsoft.com/office/drawing/2014/main" id="{DF5F69C2-A647-431D-ACC6-0C74B63C4219}"/>
                </a:ext>
              </a:extLst>
            </p:cNvPr>
            <p:cNvSpPr/>
            <p:nvPr/>
          </p:nvSpPr>
          <p:spPr>
            <a:xfrm>
              <a:off x="677545" y="1704340"/>
              <a:ext cx="457200" cy="87630"/>
            </a:xfrm>
            <a:custGeom>
              <a:avLst/>
              <a:gdLst/>
              <a:ahLst/>
              <a:cxnLst/>
              <a:rect l="0" t="0" r="0" b="0"/>
              <a:pathLst>
                <a:path w="457200" h="87630">
                  <a:moveTo>
                    <a:pt x="0" y="0"/>
                  </a:moveTo>
                  <a:lnTo>
                    <a:pt x="457200" y="0"/>
                  </a:lnTo>
                  <a:lnTo>
                    <a:pt x="457200" y="87630"/>
                  </a:lnTo>
                  <a:lnTo>
                    <a:pt x="0" y="87630"/>
                  </a:lnTo>
                  <a:lnTo>
                    <a:pt x="0" y="0"/>
                  </a:lnTo>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27" name="Shape 652">
              <a:extLst>
                <a:ext uri="{FF2B5EF4-FFF2-40B4-BE49-F238E27FC236}">
                  <a16:creationId xmlns:a16="http://schemas.microsoft.com/office/drawing/2014/main" id="{321B70D5-548F-4BDD-90DD-C17B26BB2F22}"/>
                </a:ext>
              </a:extLst>
            </p:cNvPr>
            <p:cNvSpPr/>
            <p:nvPr/>
          </p:nvSpPr>
          <p:spPr>
            <a:xfrm>
              <a:off x="677545" y="1704340"/>
              <a:ext cx="457200" cy="87630"/>
            </a:xfrm>
            <a:custGeom>
              <a:avLst/>
              <a:gdLst/>
              <a:ahLst/>
              <a:cxnLst/>
              <a:rect l="0" t="0" r="0" b="0"/>
              <a:pathLst>
                <a:path w="457200" h="87630">
                  <a:moveTo>
                    <a:pt x="0" y="87630"/>
                  </a:moveTo>
                  <a:lnTo>
                    <a:pt x="457200" y="87630"/>
                  </a:lnTo>
                  <a:lnTo>
                    <a:pt x="457200" y="0"/>
                  </a:lnTo>
                  <a:lnTo>
                    <a:pt x="0" y="0"/>
                  </a:lnTo>
                  <a:close/>
                </a:path>
              </a:pathLst>
            </a:custGeom>
            <a:ln w="25400" cap="flat">
              <a:round/>
            </a:ln>
          </p:spPr>
          <p:style>
            <a:lnRef idx="1">
              <a:srgbClr val="000000"/>
            </a:lnRef>
            <a:fillRef idx="0">
              <a:srgbClr val="000000">
                <a:alpha val="0"/>
              </a:srgbClr>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355984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6CAC0-2B10-4F8B-BC22-C73370064031}"/>
              </a:ext>
            </a:extLst>
          </p:cNvPr>
          <p:cNvSpPr>
            <a:spLocks noGrp="1"/>
          </p:cNvSpPr>
          <p:nvPr>
            <p:ph type="title"/>
          </p:nvPr>
        </p:nvSpPr>
        <p:spPr/>
        <p:txBody>
          <a:bodyPr/>
          <a:lstStyle/>
          <a:p>
            <a:r>
              <a:rPr lang="en-US" dirty="0"/>
              <a:t>Installation of Node.js, Angular cli and visual studio code</a:t>
            </a:r>
          </a:p>
        </p:txBody>
      </p:sp>
      <p:sp>
        <p:nvSpPr>
          <p:cNvPr id="3" name="Content Placeholder 2">
            <a:extLst>
              <a:ext uri="{FF2B5EF4-FFF2-40B4-BE49-F238E27FC236}">
                <a16:creationId xmlns:a16="http://schemas.microsoft.com/office/drawing/2014/main" id="{000426B0-5D6D-47F4-A956-ECDB3DFF22D3}"/>
              </a:ext>
            </a:extLst>
          </p:cNvPr>
          <p:cNvSpPr>
            <a:spLocks noGrp="1"/>
          </p:cNvSpPr>
          <p:nvPr>
            <p:ph idx="1"/>
          </p:nvPr>
        </p:nvSpPr>
        <p:spPr>
          <a:xfrm>
            <a:off x="581193" y="1890875"/>
            <a:ext cx="4345624" cy="4625427"/>
          </a:xfrm>
        </p:spPr>
        <p:txBody>
          <a:bodyPr/>
          <a:lstStyle/>
          <a:p>
            <a:pPr marL="0" indent="0">
              <a:buNone/>
            </a:pPr>
            <a:r>
              <a:rPr lang="en-US" dirty="0"/>
              <a:t>Installation of Visual Studio Code</a:t>
            </a:r>
          </a:p>
          <a:p>
            <a:r>
              <a:rPr lang="en-US" sz="1800" dirty="0">
                <a:solidFill>
                  <a:srgbClr val="000000"/>
                </a:solidFill>
                <a:effectLst/>
                <a:latin typeface="Calibri" panose="020F0502020204030204" pitchFamily="34" charset="0"/>
                <a:ea typeface="Calibri" panose="020F0502020204030204" pitchFamily="34" charset="0"/>
              </a:rPr>
              <a:t>Go to the</a:t>
            </a:r>
            <a:r>
              <a:rPr lang="en-US" sz="1800" u="none" strike="noStrike" dirty="0">
                <a:solidFill>
                  <a:srgbClr val="000000"/>
                </a:solidFill>
                <a:effectLst/>
                <a:latin typeface="Calibri" panose="020F0502020204030204" pitchFamily="34" charset="0"/>
                <a:ea typeface="Calibri" panose="020F0502020204030204" pitchFamily="34" charset="0"/>
                <a:hlinkClick r:id="rId2"/>
              </a:rPr>
              <a:t> </a:t>
            </a:r>
            <a:r>
              <a:rPr lang="en-US" sz="1800" u="sng" dirty="0">
                <a:solidFill>
                  <a:srgbClr val="0000FF"/>
                </a:solidFill>
                <a:effectLst/>
                <a:latin typeface="Calibri" panose="020F0502020204030204" pitchFamily="34" charset="0"/>
                <a:ea typeface="Calibri" panose="020F0502020204030204" pitchFamily="34" charset="0"/>
                <a:hlinkClick r:id="rId2"/>
              </a:rPr>
              <a:t>https://code.visualstudio.com/download</a:t>
            </a:r>
            <a:r>
              <a:rPr lang="en-US" sz="1800" u="none" strike="noStrike" dirty="0">
                <a:solidFill>
                  <a:srgbClr val="000000"/>
                </a:solidFill>
                <a:effectLst/>
                <a:latin typeface="Calibri" panose="020F0502020204030204" pitchFamily="34" charset="0"/>
                <a:ea typeface="Calibri" panose="020F0502020204030204" pitchFamily="34" charset="0"/>
                <a:hlinkClick r:id="rId2"/>
              </a:rPr>
              <a:t> </a:t>
            </a:r>
            <a:r>
              <a:rPr lang="en-US" sz="1800" dirty="0">
                <a:solidFill>
                  <a:srgbClr val="000000"/>
                </a:solidFill>
                <a:effectLst/>
                <a:latin typeface="Calibri" panose="020F0502020204030204" pitchFamily="34" charset="0"/>
                <a:ea typeface="Calibri" panose="020F0502020204030204" pitchFamily="34" charset="0"/>
              </a:rPr>
              <a:t>official website link. Click on the required operating system</a:t>
            </a:r>
            <a:endParaRPr lang="en-US" dirty="0"/>
          </a:p>
        </p:txBody>
      </p:sp>
      <p:pic>
        <p:nvPicPr>
          <p:cNvPr id="14" name="Picture 13">
            <a:extLst>
              <a:ext uri="{FF2B5EF4-FFF2-40B4-BE49-F238E27FC236}">
                <a16:creationId xmlns:a16="http://schemas.microsoft.com/office/drawing/2014/main" id="{DAE89755-7D5D-487D-9F9F-274B86E0EC0D}"/>
              </a:ext>
            </a:extLst>
          </p:cNvPr>
          <p:cNvPicPr/>
          <p:nvPr/>
        </p:nvPicPr>
        <p:blipFill>
          <a:blip r:embed="rId3"/>
          <a:stretch>
            <a:fillRect/>
          </a:stretch>
        </p:blipFill>
        <p:spPr>
          <a:xfrm>
            <a:off x="4926817" y="2874031"/>
            <a:ext cx="6683990" cy="2824123"/>
          </a:xfrm>
          <a:prstGeom prst="rect">
            <a:avLst/>
          </a:prstGeom>
        </p:spPr>
      </p:pic>
    </p:spTree>
    <p:extLst>
      <p:ext uri="{BB962C8B-B14F-4D97-AF65-F5344CB8AC3E}">
        <p14:creationId xmlns:p14="http://schemas.microsoft.com/office/powerpoint/2010/main" val="1538558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6CAC0-2B10-4F8B-BC22-C73370064031}"/>
              </a:ext>
            </a:extLst>
          </p:cNvPr>
          <p:cNvSpPr>
            <a:spLocks noGrp="1"/>
          </p:cNvSpPr>
          <p:nvPr>
            <p:ph type="title"/>
          </p:nvPr>
        </p:nvSpPr>
        <p:spPr/>
        <p:txBody>
          <a:bodyPr/>
          <a:lstStyle/>
          <a:p>
            <a:r>
              <a:rPr lang="en-US" dirty="0"/>
              <a:t>Installation of Node.js, Angular cli and visual studio code</a:t>
            </a:r>
          </a:p>
        </p:txBody>
      </p:sp>
      <p:sp>
        <p:nvSpPr>
          <p:cNvPr id="3" name="Content Placeholder 2">
            <a:extLst>
              <a:ext uri="{FF2B5EF4-FFF2-40B4-BE49-F238E27FC236}">
                <a16:creationId xmlns:a16="http://schemas.microsoft.com/office/drawing/2014/main" id="{000426B0-5D6D-47F4-A956-ECDB3DFF22D3}"/>
              </a:ext>
            </a:extLst>
          </p:cNvPr>
          <p:cNvSpPr>
            <a:spLocks noGrp="1"/>
          </p:cNvSpPr>
          <p:nvPr>
            <p:ph idx="1"/>
          </p:nvPr>
        </p:nvSpPr>
        <p:spPr>
          <a:xfrm>
            <a:off x="581193" y="1890875"/>
            <a:ext cx="4345624" cy="4625427"/>
          </a:xfrm>
        </p:spPr>
        <p:txBody>
          <a:bodyPr/>
          <a:lstStyle/>
          <a:p>
            <a:pPr marL="0" indent="0">
              <a:buNone/>
            </a:pPr>
            <a:r>
              <a:rPr lang="en-US" dirty="0"/>
              <a:t>Installation of Visual Studio Code…</a:t>
            </a:r>
          </a:p>
          <a:p>
            <a:r>
              <a:rPr lang="en-US" sz="1800" dirty="0">
                <a:solidFill>
                  <a:srgbClr val="000000"/>
                </a:solidFill>
                <a:effectLst/>
                <a:latin typeface="Calibri" panose="020F0502020204030204" pitchFamily="34" charset="0"/>
                <a:ea typeface="Calibri" panose="020F0502020204030204" pitchFamily="34" charset="0"/>
              </a:rPr>
              <a:t>Accept the License agreement and click the next button</a:t>
            </a:r>
          </a:p>
        </p:txBody>
      </p:sp>
      <p:pic>
        <p:nvPicPr>
          <p:cNvPr id="5" name="Picture 4">
            <a:extLst>
              <a:ext uri="{FF2B5EF4-FFF2-40B4-BE49-F238E27FC236}">
                <a16:creationId xmlns:a16="http://schemas.microsoft.com/office/drawing/2014/main" id="{6ED23B38-F2D1-4175-A3F5-75AB6FB526F5}"/>
              </a:ext>
            </a:extLst>
          </p:cNvPr>
          <p:cNvPicPr/>
          <p:nvPr/>
        </p:nvPicPr>
        <p:blipFill>
          <a:blip r:embed="rId2"/>
          <a:stretch>
            <a:fillRect/>
          </a:stretch>
        </p:blipFill>
        <p:spPr>
          <a:xfrm>
            <a:off x="4926817" y="1890874"/>
            <a:ext cx="6683990" cy="4625427"/>
          </a:xfrm>
          <a:prstGeom prst="rect">
            <a:avLst/>
          </a:prstGeom>
        </p:spPr>
      </p:pic>
    </p:spTree>
    <p:extLst>
      <p:ext uri="{BB962C8B-B14F-4D97-AF65-F5344CB8AC3E}">
        <p14:creationId xmlns:p14="http://schemas.microsoft.com/office/powerpoint/2010/main" val="2139077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6CAC0-2B10-4F8B-BC22-C73370064031}"/>
              </a:ext>
            </a:extLst>
          </p:cNvPr>
          <p:cNvSpPr>
            <a:spLocks noGrp="1"/>
          </p:cNvSpPr>
          <p:nvPr>
            <p:ph type="title"/>
          </p:nvPr>
        </p:nvSpPr>
        <p:spPr/>
        <p:txBody>
          <a:bodyPr/>
          <a:lstStyle/>
          <a:p>
            <a:r>
              <a:rPr lang="en-US" dirty="0"/>
              <a:t>Installation of Node.js, Angular cli and visual studio code</a:t>
            </a:r>
          </a:p>
        </p:txBody>
      </p:sp>
      <p:sp>
        <p:nvSpPr>
          <p:cNvPr id="3" name="Content Placeholder 2">
            <a:extLst>
              <a:ext uri="{FF2B5EF4-FFF2-40B4-BE49-F238E27FC236}">
                <a16:creationId xmlns:a16="http://schemas.microsoft.com/office/drawing/2014/main" id="{000426B0-5D6D-47F4-A956-ECDB3DFF22D3}"/>
              </a:ext>
            </a:extLst>
          </p:cNvPr>
          <p:cNvSpPr>
            <a:spLocks noGrp="1"/>
          </p:cNvSpPr>
          <p:nvPr>
            <p:ph idx="1"/>
          </p:nvPr>
        </p:nvSpPr>
        <p:spPr>
          <a:xfrm>
            <a:off x="581193" y="1890875"/>
            <a:ext cx="4345624" cy="4625427"/>
          </a:xfrm>
        </p:spPr>
        <p:txBody>
          <a:bodyPr/>
          <a:lstStyle/>
          <a:p>
            <a:pPr marL="0" indent="0">
              <a:buNone/>
            </a:pPr>
            <a:r>
              <a:rPr lang="en-US" dirty="0"/>
              <a:t>Installation of Visual Studio Code…</a:t>
            </a:r>
          </a:p>
          <a:p>
            <a:r>
              <a:rPr lang="en-US" sz="1800" dirty="0">
                <a:solidFill>
                  <a:srgbClr val="000000"/>
                </a:solidFill>
                <a:effectLst/>
                <a:latin typeface="Calibri" panose="020F0502020204030204" pitchFamily="34" charset="0"/>
                <a:ea typeface="Calibri" panose="020F0502020204030204" pitchFamily="34" charset="0"/>
              </a:rPr>
              <a:t>Select the required path and the additional tasks to be performed </a:t>
            </a:r>
            <a:endParaRPr lang="en-US" dirty="0"/>
          </a:p>
        </p:txBody>
      </p:sp>
      <p:pic>
        <p:nvPicPr>
          <p:cNvPr id="6" name="Picture 5">
            <a:extLst>
              <a:ext uri="{FF2B5EF4-FFF2-40B4-BE49-F238E27FC236}">
                <a16:creationId xmlns:a16="http://schemas.microsoft.com/office/drawing/2014/main" id="{5115C1E5-A83E-489E-A813-09063E10B3AB}"/>
              </a:ext>
            </a:extLst>
          </p:cNvPr>
          <p:cNvPicPr/>
          <p:nvPr/>
        </p:nvPicPr>
        <p:blipFill>
          <a:blip r:embed="rId2"/>
          <a:stretch>
            <a:fillRect/>
          </a:stretch>
        </p:blipFill>
        <p:spPr>
          <a:xfrm>
            <a:off x="4879172" y="1890874"/>
            <a:ext cx="6731635" cy="4625427"/>
          </a:xfrm>
          <a:prstGeom prst="rect">
            <a:avLst/>
          </a:prstGeom>
        </p:spPr>
      </p:pic>
    </p:spTree>
    <p:extLst>
      <p:ext uri="{BB962C8B-B14F-4D97-AF65-F5344CB8AC3E}">
        <p14:creationId xmlns:p14="http://schemas.microsoft.com/office/powerpoint/2010/main" val="183183774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{72249E13-66F1-4F29-9360-8F96B7757507}tf33552983_win32</Template>
  <TotalTime>17</TotalTime>
  <Words>412</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Franklin Gothic Book</vt:lpstr>
      <vt:lpstr>Franklin Gothic Demi</vt:lpstr>
      <vt:lpstr>Times New Roman</vt:lpstr>
      <vt:lpstr>Wingdings 2</vt:lpstr>
      <vt:lpstr>DividendVTI</vt:lpstr>
      <vt:lpstr>Angular Certification Training</vt:lpstr>
      <vt:lpstr>Installation of Node.js, Angular cli and visual studio code</vt:lpstr>
      <vt:lpstr>Installation of Node.js, Angular cli and visual studio code</vt:lpstr>
      <vt:lpstr>Installation of Node.js, Angular cli and visual studio code</vt:lpstr>
      <vt:lpstr>Installation of Node.js, Angular cli and visual studio code</vt:lpstr>
      <vt:lpstr>Installation of Node.js, Angular cli and visual studio code</vt:lpstr>
      <vt:lpstr>Installation of Node.js, Angular cli and visual studio code</vt:lpstr>
      <vt:lpstr>Installation of Node.js, Angular cli and visual studio code</vt:lpstr>
      <vt:lpstr>Installation of Node.js, Angular cli and visual studio code</vt:lpstr>
      <vt:lpstr>Installation of Node.js, Angular cli and visual studio code</vt:lpstr>
      <vt:lpstr>Installation of Node.js, Angular cli and visual studio code</vt:lpstr>
      <vt:lpstr>Title Lorem Ipsum Dolor Sit Amet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Certification Training</dc:title>
  <dc:creator>kabiraj shrestha</dc:creator>
  <cp:lastModifiedBy>kabiraj shrestha</cp:lastModifiedBy>
  <cp:revision>6</cp:revision>
  <dcterms:created xsi:type="dcterms:W3CDTF">2023-04-27T06:16:14Z</dcterms:created>
  <dcterms:modified xsi:type="dcterms:W3CDTF">2023-04-27T07:24:47Z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