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6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5284" y="143332"/>
            <a:ext cx="819343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2071" y="760856"/>
            <a:ext cx="2419857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7394" y="1823085"/>
            <a:ext cx="6994525" cy="222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82" y="4827754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.com/health%27" TargetMode="External"/><Relationship Id="rId2" Type="http://schemas.openxmlformats.org/officeDocument/2006/relationships/hyperlink" Target="http://www.w3.org/xhtml1/%2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unity.sharpdevelop.net/blogs/mattward/archive/2006/08/05/TestingXPathQueriesInSharpDevelop.asp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sdn.com/b/johnguin/archive/2009/06/02/looking-at-the-xml-schema-for-page-width-and-height-in-onenote.aspx" TargetMode="External"/><Relationship Id="rId4" Type="http://schemas.openxmlformats.org/officeDocument/2006/relationships/image" Target="../media/image33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496" y="414527"/>
            <a:ext cx="1955292" cy="2378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99459" y="3187446"/>
            <a:ext cx="15474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242424"/>
                </a:solidFill>
                <a:latin typeface="Georgia"/>
                <a:cs typeface="Georgia"/>
              </a:rPr>
              <a:t>MODULE-6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000" b="1" spc="30" dirty="0">
                <a:solidFill>
                  <a:srgbClr val="242424"/>
                </a:solidFill>
                <a:latin typeface="Georgia"/>
                <a:cs typeface="Georgia"/>
              </a:rPr>
              <a:t>XML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5560" y="1089660"/>
            <a:ext cx="6122035" cy="3545204"/>
            <a:chOff x="2575560" y="1089660"/>
            <a:chExt cx="6122035" cy="35452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0" y="1089660"/>
              <a:ext cx="3963924" cy="3544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36563" y="1325880"/>
              <a:ext cx="2657475" cy="1725295"/>
            </a:xfrm>
            <a:custGeom>
              <a:avLst/>
              <a:gdLst/>
              <a:ahLst/>
              <a:cxnLst/>
              <a:rect l="l" t="t" r="r" b="b"/>
              <a:pathLst>
                <a:path w="2657475" h="1725295">
                  <a:moveTo>
                    <a:pt x="816990" y="287528"/>
                  </a:moveTo>
                  <a:lnTo>
                    <a:pt x="820674" y="240919"/>
                  </a:lnTo>
                  <a:lnTo>
                    <a:pt x="831595" y="196596"/>
                  </a:lnTo>
                  <a:lnTo>
                    <a:pt x="849121" y="155448"/>
                  </a:lnTo>
                  <a:lnTo>
                    <a:pt x="872489" y="117729"/>
                  </a:lnTo>
                  <a:lnTo>
                    <a:pt x="901191" y="84200"/>
                  </a:lnTo>
                  <a:lnTo>
                    <a:pt x="934719" y="55499"/>
                  </a:lnTo>
                  <a:lnTo>
                    <a:pt x="972312" y="32131"/>
                  </a:lnTo>
                  <a:lnTo>
                    <a:pt x="1013587" y="14605"/>
                  </a:lnTo>
                  <a:lnTo>
                    <a:pt x="1057783" y="3810"/>
                  </a:lnTo>
                  <a:lnTo>
                    <a:pt x="1104391" y="0"/>
                  </a:lnTo>
                  <a:lnTo>
                    <a:pt x="1123695" y="0"/>
                  </a:lnTo>
                  <a:lnTo>
                    <a:pt x="1583816" y="0"/>
                  </a:lnTo>
                  <a:lnTo>
                    <a:pt x="2369946" y="0"/>
                  </a:lnTo>
                  <a:lnTo>
                    <a:pt x="2416556" y="3810"/>
                  </a:lnTo>
                  <a:lnTo>
                    <a:pt x="2460752" y="14605"/>
                  </a:lnTo>
                  <a:lnTo>
                    <a:pt x="2502027" y="32131"/>
                  </a:lnTo>
                  <a:lnTo>
                    <a:pt x="2539618" y="55499"/>
                  </a:lnTo>
                  <a:lnTo>
                    <a:pt x="2573146" y="84200"/>
                  </a:lnTo>
                  <a:lnTo>
                    <a:pt x="2601849" y="117729"/>
                  </a:lnTo>
                  <a:lnTo>
                    <a:pt x="2625216" y="155448"/>
                  </a:lnTo>
                  <a:lnTo>
                    <a:pt x="2642742" y="196596"/>
                  </a:lnTo>
                  <a:lnTo>
                    <a:pt x="2653538" y="240919"/>
                  </a:lnTo>
                  <a:lnTo>
                    <a:pt x="2657347" y="287528"/>
                  </a:lnTo>
                  <a:lnTo>
                    <a:pt x="2657347" y="718820"/>
                  </a:lnTo>
                  <a:lnTo>
                    <a:pt x="2657347" y="1437513"/>
                  </a:lnTo>
                  <a:lnTo>
                    <a:pt x="2653538" y="1484122"/>
                  </a:lnTo>
                  <a:lnTo>
                    <a:pt x="2642742" y="1528445"/>
                  </a:lnTo>
                  <a:lnTo>
                    <a:pt x="2625216" y="1569593"/>
                  </a:lnTo>
                  <a:lnTo>
                    <a:pt x="2601849" y="1607312"/>
                  </a:lnTo>
                  <a:lnTo>
                    <a:pt x="2573146" y="1640840"/>
                  </a:lnTo>
                  <a:lnTo>
                    <a:pt x="2539618" y="1669542"/>
                  </a:lnTo>
                  <a:lnTo>
                    <a:pt x="2502027" y="1692910"/>
                  </a:lnTo>
                  <a:lnTo>
                    <a:pt x="2460752" y="1710436"/>
                  </a:lnTo>
                  <a:lnTo>
                    <a:pt x="2416556" y="1721231"/>
                  </a:lnTo>
                  <a:lnTo>
                    <a:pt x="2369946" y="1725041"/>
                  </a:lnTo>
                  <a:lnTo>
                    <a:pt x="1583816" y="1725041"/>
                  </a:lnTo>
                  <a:lnTo>
                    <a:pt x="1123695" y="1725041"/>
                  </a:lnTo>
                  <a:lnTo>
                    <a:pt x="1104391" y="1725041"/>
                  </a:lnTo>
                  <a:lnTo>
                    <a:pt x="1057783" y="1721231"/>
                  </a:lnTo>
                  <a:lnTo>
                    <a:pt x="1013587" y="1710436"/>
                  </a:lnTo>
                  <a:lnTo>
                    <a:pt x="972312" y="1692910"/>
                  </a:lnTo>
                  <a:lnTo>
                    <a:pt x="934719" y="1669542"/>
                  </a:lnTo>
                  <a:lnTo>
                    <a:pt x="901191" y="1640840"/>
                  </a:lnTo>
                  <a:lnTo>
                    <a:pt x="872489" y="1607312"/>
                  </a:lnTo>
                  <a:lnTo>
                    <a:pt x="849121" y="1569593"/>
                  </a:lnTo>
                  <a:lnTo>
                    <a:pt x="831595" y="1528445"/>
                  </a:lnTo>
                  <a:lnTo>
                    <a:pt x="820674" y="1484122"/>
                  </a:lnTo>
                  <a:lnTo>
                    <a:pt x="816990" y="1437513"/>
                  </a:lnTo>
                  <a:lnTo>
                    <a:pt x="816990" y="718820"/>
                  </a:lnTo>
                  <a:lnTo>
                    <a:pt x="0" y="705231"/>
                  </a:lnTo>
                  <a:lnTo>
                    <a:pt x="816990" y="287528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76998" y="1367154"/>
            <a:ext cx="16395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text file there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no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way</a:t>
            </a:r>
            <a:r>
              <a:rPr sz="1200" spc="3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representing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standard 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way. 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Many people can write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same data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different formats. 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standard format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across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industry,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used.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9747" y="4406900"/>
            <a:ext cx="1469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Let’s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more….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483" y="160096"/>
            <a:ext cx="24657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explains</a:t>
            </a:r>
            <a:r>
              <a:rPr sz="2600" b="0" spc="-10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5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5111" y="1312163"/>
            <a:ext cx="885443" cy="97078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15" y="176530"/>
            <a:ext cx="21882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Features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251" y="993394"/>
            <a:ext cx="7447280" cy="1950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Simplicity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very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easy.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 marR="104139">
              <a:lnSpc>
                <a:spcPct val="100000"/>
              </a:lnSpc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Extensibility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XML data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extended with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DTD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XSL.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DTD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Document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Type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definition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 provides the format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 document and XSL 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way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 data will be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represented/displayed.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CSS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Interoperability</a:t>
            </a:r>
            <a:r>
              <a:rPr sz="1400" spc="-8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work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platform.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Openness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tool/language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open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parse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language.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572" y="184531"/>
            <a:ext cx="6203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X</a:t>
            </a:r>
            <a:r>
              <a:rPr sz="2600" spc="5" dirty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959561"/>
            <a:ext cx="41490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inserted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08" y="1387601"/>
            <a:ext cx="7232650" cy="671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01099"/>
              </a:lnSpc>
              <a:spcBef>
                <a:spcPts val="8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 is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written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 user defined tags and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 is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written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between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user defined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tags.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open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text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editor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xml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editors.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also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read/parsed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computer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languages.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1423" y="1999487"/>
            <a:ext cx="128270" cy="1511935"/>
          </a:xfrm>
          <a:custGeom>
            <a:avLst/>
            <a:gdLst/>
            <a:ahLst/>
            <a:cxnLst/>
            <a:rect l="l" t="t" r="r" b="b"/>
            <a:pathLst>
              <a:path w="128270" h="1511935">
                <a:moveTo>
                  <a:pt x="128016" y="1435354"/>
                </a:moveTo>
                <a:lnTo>
                  <a:pt x="70459" y="1435354"/>
                </a:lnTo>
                <a:lnTo>
                  <a:pt x="70459" y="0"/>
                </a:lnTo>
                <a:lnTo>
                  <a:pt x="57658" y="0"/>
                </a:lnTo>
                <a:lnTo>
                  <a:pt x="57658" y="1435354"/>
                </a:lnTo>
                <a:lnTo>
                  <a:pt x="0" y="1435354"/>
                </a:lnTo>
                <a:lnTo>
                  <a:pt x="64008" y="1511566"/>
                </a:lnTo>
                <a:lnTo>
                  <a:pt x="117348" y="1448054"/>
                </a:lnTo>
                <a:lnTo>
                  <a:pt x="128016" y="1435354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30979" y="1464563"/>
            <a:ext cx="1351915" cy="1762125"/>
            <a:chOff x="4030979" y="1464563"/>
            <a:chExt cx="1351915" cy="1762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0979" y="1464563"/>
              <a:ext cx="1351788" cy="1761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8223" y="1491995"/>
              <a:ext cx="1261872" cy="16718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78223" y="1491995"/>
              <a:ext cx="1261745" cy="1671955"/>
            </a:xfrm>
            <a:custGeom>
              <a:avLst/>
              <a:gdLst/>
              <a:ahLst/>
              <a:cxnLst/>
              <a:rect l="l" t="t" r="r" b="b"/>
              <a:pathLst>
                <a:path w="1261745" h="1671955">
                  <a:moveTo>
                    <a:pt x="357377" y="0"/>
                  </a:moveTo>
                  <a:lnTo>
                    <a:pt x="285876" y="286003"/>
                  </a:lnTo>
                  <a:lnTo>
                    <a:pt x="0" y="357504"/>
                  </a:lnTo>
                  <a:lnTo>
                    <a:pt x="357377" y="0"/>
                  </a:lnTo>
                  <a:lnTo>
                    <a:pt x="1261364" y="0"/>
                  </a:lnTo>
                  <a:lnTo>
                    <a:pt x="1261364" y="1671701"/>
                  </a:lnTo>
                  <a:lnTo>
                    <a:pt x="0" y="1671701"/>
                  </a:lnTo>
                  <a:lnTo>
                    <a:pt x="0" y="357504"/>
                  </a:lnTo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8996" y="2208275"/>
              <a:ext cx="513715" cy="12065"/>
            </a:xfrm>
            <a:custGeom>
              <a:avLst/>
              <a:gdLst/>
              <a:ahLst/>
              <a:cxnLst/>
              <a:rect l="l" t="t" r="r" b="b"/>
              <a:pathLst>
                <a:path w="513714" h="12064">
                  <a:moveTo>
                    <a:pt x="171450" y="1778"/>
                  </a:moveTo>
                  <a:lnTo>
                    <a:pt x="170815" y="508"/>
                  </a:lnTo>
                  <a:lnTo>
                    <a:pt x="170180" y="0"/>
                  </a:lnTo>
                  <a:lnTo>
                    <a:pt x="87376" y="0"/>
                  </a:lnTo>
                  <a:lnTo>
                    <a:pt x="86614" y="508"/>
                  </a:lnTo>
                  <a:lnTo>
                    <a:pt x="86106" y="1651"/>
                  </a:lnTo>
                  <a:lnTo>
                    <a:pt x="171450" y="1778"/>
                  </a:lnTo>
                  <a:close/>
                </a:path>
                <a:path w="513714" h="12064">
                  <a:moveTo>
                    <a:pt x="256794" y="1778"/>
                  </a:moveTo>
                  <a:lnTo>
                    <a:pt x="256159" y="508"/>
                  </a:lnTo>
                  <a:lnTo>
                    <a:pt x="255524" y="0"/>
                  </a:lnTo>
                  <a:lnTo>
                    <a:pt x="172720" y="0"/>
                  </a:lnTo>
                  <a:lnTo>
                    <a:pt x="171958" y="508"/>
                  </a:lnTo>
                  <a:lnTo>
                    <a:pt x="171450" y="1651"/>
                  </a:lnTo>
                  <a:lnTo>
                    <a:pt x="256794" y="1778"/>
                  </a:lnTo>
                  <a:close/>
                </a:path>
                <a:path w="513714" h="12064">
                  <a:moveTo>
                    <a:pt x="342011" y="1778"/>
                  </a:moveTo>
                  <a:lnTo>
                    <a:pt x="341376" y="508"/>
                  </a:lnTo>
                  <a:lnTo>
                    <a:pt x="340741" y="0"/>
                  </a:lnTo>
                  <a:lnTo>
                    <a:pt x="257937" y="0"/>
                  </a:lnTo>
                  <a:lnTo>
                    <a:pt x="257175" y="508"/>
                  </a:lnTo>
                  <a:lnTo>
                    <a:pt x="256794" y="1651"/>
                  </a:lnTo>
                  <a:lnTo>
                    <a:pt x="342011" y="1778"/>
                  </a:lnTo>
                  <a:close/>
                </a:path>
                <a:path w="513714" h="12064">
                  <a:moveTo>
                    <a:pt x="427355" y="1778"/>
                  </a:moveTo>
                  <a:lnTo>
                    <a:pt x="426720" y="508"/>
                  </a:lnTo>
                  <a:lnTo>
                    <a:pt x="426085" y="0"/>
                  </a:lnTo>
                  <a:lnTo>
                    <a:pt x="343281" y="0"/>
                  </a:lnTo>
                  <a:lnTo>
                    <a:pt x="342519" y="508"/>
                  </a:lnTo>
                  <a:lnTo>
                    <a:pt x="342011" y="1651"/>
                  </a:lnTo>
                  <a:lnTo>
                    <a:pt x="427355" y="1778"/>
                  </a:lnTo>
                  <a:close/>
                </a:path>
                <a:path w="513714" h="12064">
                  <a:moveTo>
                    <a:pt x="512699" y="1778"/>
                  </a:moveTo>
                  <a:lnTo>
                    <a:pt x="512064" y="508"/>
                  </a:lnTo>
                  <a:lnTo>
                    <a:pt x="511429" y="0"/>
                  </a:lnTo>
                  <a:lnTo>
                    <a:pt x="428625" y="0"/>
                  </a:lnTo>
                  <a:lnTo>
                    <a:pt x="427863" y="508"/>
                  </a:lnTo>
                  <a:lnTo>
                    <a:pt x="427355" y="1651"/>
                  </a:lnTo>
                  <a:lnTo>
                    <a:pt x="512699" y="1778"/>
                  </a:lnTo>
                  <a:close/>
                </a:path>
                <a:path w="513714" h="12064">
                  <a:moveTo>
                    <a:pt x="513334" y="3937"/>
                  </a:moveTo>
                  <a:lnTo>
                    <a:pt x="513080" y="2413"/>
                  </a:lnTo>
                  <a:lnTo>
                    <a:pt x="512699" y="1778"/>
                  </a:lnTo>
                  <a:lnTo>
                    <a:pt x="427355" y="1778"/>
                  </a:lnTo>
                  <a:lnTo>
                    <a:pt x="342011" y="1778"/>
                  </a:lnTo>
                  <a:lnTo>
                    <a:pt x="256794" y="1778"/>
                  </a:lnTo>
                  <a:lnTo>
                    <a:pt x="171450" y="1778"/>
                  </a:lnTo>
                  <a:lnTo>
                    <a:pt x="86106" y="1778"/>
                  </a:lnTo>
                  <a:lnTo>
                    <a:pt x="85471" y="508"/>
                  </a:lnTo>
                  <a:lnTo>
                    <a:pt x="84836" y="0"/>
                  </a:lnTo>
                  <a:lnTo>
                    <a:pt x="2032" y="0"/>
                  </a:lnTo>
                  <a:lnTo>
                    <a:pt x="1270" y="508"/>
                  </a:lnTo>
                  <a:lnTo>
                    <a:pt x="254" y="2540"/>
                  </a:lnTo>
                  <a:lnTo>
                    <a:pt x="0" y="3937"/>
                  </a:lnTo>
                  <a:lnTo>
                    <a:pt x="0" y="8255"/>
                  </a:lnTo>
                  <a:lnTo>
                    <a:pt x="254" y="9779"/>
                  </a:lnTo>
                  <a:lnTo>
                    <a:pt x="1270" y="11557"/>
                  </a:lnTo>
                  <a:lnTo>
                    <a:pt x="2032" y="11938"/>
                  </a:lnTo>
                  <a:lnTo>
                    <a:pt x="84963" y="11938"/>
                  </a:lnTo>
                  <a:lnTo>
                    <a:pt x="85598" y="11557"/>
                  </a:lnTo>
                  <a:lnTo>
                    <a:pt x="86106" y="10414"/>
                  </a:lnTo>
                  <a:lnTo>
                    <a:pt x="86106" y="10668"/>
                  </a:lnTo>
                  <a:lnTo>
                    <a:pt x="86614" y="11557"/>
                  </a:lnTo>
                  <a:lnTo>
                    <a:pt x="87376" y="11938"/>
                  </a:lnTo>
                  <a:lnTo>
                    <a:pt x="170307" y="11938"/>
                  </a:lnTo>
                  <a:lnTo>
                    <a:pt x="170942" y="11557"/>
                  </a:lnTo>
                  <a:lnTo>
                    <a:pt x="171450" y="10414"/>
                  </a:lnTo>
                  <a:lnTo>
                    <a:pt x="171450" y="10668"/>
                  </a:lnTo>
                  <a:lnTo>
                    <a:pt x="171958" y="11557"/>
                  </a:lnTo>
                  <a:lnTo>
                    <a:pt x="172720" y="11938"/>
                  </a:lnTo>
                  <a:lnTo>
                    <a:pt x="255524" y="11938"/>
                  </a:lnTo>
                  <a:lnTo>
                    <a:pt x="256286" y="11557"/>
                  </a:lnTo>
                  <a:lnTo>
                    <a:pt x="256794" y="10414"/>
                  </a:lnTo>
                  <a:lnTo>
                    <a:pt x="257175" y="11557"/>
                  </a:lnTo>
                  <a:lnTo>
                    <a:pt x="257937" y="11938"/>
                  </a:lnTo>
                  <a:lnTo>
                    <a:pt x="340868" y="11938"/>
                  </a:lnTo>
                  <a:lnTo>
                    <a:pt x="341503" y="11557"/>
                  </a:lnTo>
                  <a:lnTo>
                    <a:pt x="342011" y="10668"/>
                  </a:lnTo>
                  <a:lnTo>
                    <a:pt x="342519" y="11557"/>
                  </a:lnTo>
                  <a:lnTo>
                    <a:pt x="343281" y="11938"/>
                  </a:lnTo>
                  <a:lnTo>
                    <a:pt x="426212" y="11938"/>
                  </a:lnTo>
                  <a:lnTo>
                    <a:pt x="426847" y="11557"/>
                  </a:lnTo>
                  <a:lnTo>
                    <a:pt x="427355" y="10668"/>
                  </a:lnTo>
                  <a:lnTo>
                    <a:pt x="427863" y="11557"/>
                  </a:lnTo>
                  <a:lnTo>
                    <a:pt x="428625" y="11938"/>
                  </a:lnTo>
                  <a:lnTo>
                    <a:pt x="511556" y="11938"/>
                  </a:lnTo>
                  <a:lnTo>
                    <a:pt x="512191" y="11557"/>
                  </a:lnTo>
                  <a:lnTo>
                    <a:pt x="512699" y="10414"/>
                  </a:lnTo>
                  <a:lnTo>
                    <a:pt x="513080" y="9652"/>
                  </a:lnTo>
                  <a:lnTo>
                    <a:pt x="513334" y="8255"/>
                  </a:lnTo>
                  <a:lnTo>
                    <a:pt x="513334" y="3937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9757" y="2209037"/>
              <a:ext cx="513715" cy="12065"/>
            </a:xfrm>
            <a:custGeom>
              <a:avLst/>
              <a:gdLst/>
              <a:ahLst/>
              <a:cxnLst/>
              <a:rect l="l" t="t" r="r" b="b"/>
              <a:pathLst>
                <a:path w="513714" h="12064">
                  <a:moveTo>
                    <a:pt x="2920" y="0"/>
                  </a:moveTo>
                  <a:lnTo>
                    <a:pt x="83946" y="0"/>
                  </a:lnTo>
                  <a:lnTo>
                    <a:pt x="84836" y="0"/>
                  </a:lnTo>
                  <a:lnTo>
                    <a:pt x="85470" y="507"/>
                  </a:lnTo>
                  <a:lnTo>
                    <a:pt x="85978" y="1524"/>
                  </a:lnTo>
                  <a:lnTo>
                    <a:pt x="86105" y="1778"/>
                  </a:lnTo>
                  <a:lnTo>
                    <a:pt x="86613" y="507"/>
                  </a:lnTo>
                  <a:lnTo>
                    <a:pt x="87375" y="0"/>
                  </a:lnTo>
                  <a:lnTo>
                    <a:pt x="88264" y="0"/>
                  </a:lnTo>
                  <a:lnTo>
                    <a:pt x="169290" y="0"/>
                  </a:lnTo>
                  <a:lnTo>
                    <a:pt x="170179" y="0"/>
                  </a:lnTo>
                  <a:lnTo>
                    <a:pt x="170814" y="507"/>
                  </a:lnTo>
                  <a:lnTo>
                    <a:pt x="171322" y="1524"/>
                  </a:lnTo>
                  <a:lnTo>
                    <a:pt x="171450" y="1778"/>
                  </a:lnTo>
                  <a:lnTo>
                    <a:pt x="171957" y="507"/>
                  </a:lnTo>
                  <a:lnTo>
                    <a:pt x="172719" y="0"/>
                  </a:lnTo>
                  <a:lnTo>
                    <a:pt x="173608" y="0"/>
                  </a:lnTo>
                  <a:lnTo>
                    <a:pt x="254634" y="0"/>
                  </a:lnTo>
                  <a:lnTo>
                    <a:pt x="255524" y="0"/>
                  </a:lnTo>
                  <a:lnTo>
                    <a:pt x="256158" y="507"/>
                  </a:lnTo>
                  <a:lnTo>
                    <a:pt x="256539" y="1524"/>
                  </a:lnTo>
                  <a:lnTo>
                    <a:pt x="256793" y="1778"/>
                  </a:lnTo>
                  <a:lnTo>
                    <a:pt x="257175" y="507"/>
                  </a:lnTo>
                  <a:lnTo>
                    <a:pt x="257937" y="0"/>
                  </a:lnTo>
                  <a:lnTo>
                    <a:pt x="258825" y="0"/>
                  </a:lnTo>
                  <a:lnTo>
                    <a:pt x="339851" y="0"/>
                  </a:lnTo>
                  <a:lnTo>
                    <a:pt x="340740" y="0"/>
                  </a:lnTo>
                  <a:lnTo>
                    <a:pt x="341375" y="507"/>
                  </a:lnTo>
                  <a:lnTo>
                    <a:pt x="341883" y="1524"/>
                  </a:lnTo>
                  <a:lnTo>
                    <a:pt x="342011" y="1778"/>
                  </a:lnTo>
                  <a:lnTo>
                    <a:pt x="342518" y="507"/>
                  </a:lnTo>
                  <a:lnTo>
                    <a:pt x="343280" y="0"/>
                  </a:lnTo>
                  <a:lnTo>
                    <a:pt x="344169" y="0"/>
                  </a:lnTo>
                  <a:lnTo>
                    <a:pt x="425195" y="0"/>
                  </a:lnTo>
                  <a:lnTo>
                    <a:pt x="426084" y="0"/>
                  </a:lnTo>
                  <a:lnTo>
                    <a:pt x="426719" y="507"/>
                  </a:lnTo>
                  <a:lnTo>
                    <a:pt x="427227" y="1524"/>
                  </a:lnTo>
                  <a:lnTo>
                    <a:pt x="427354" y="1778"/>
                  </a:lnTo>
                  <a:lnTo>
                    <a:pt x="427863" y="507"/>
                  </a:lnTo>
                  <a:lnTo>
                    <a:pt x="428625" y="0"/>
                  </a:lnTo>
                  <a:lnTo>
                    <a:pt x="429513" y="0"/>
                  </a:lnTo>
                  <a:lnTo>
                    <a:pt x="510539" y="0"/>
                  </a:lnTo>
                  <a:lnTo>
                    <a:pt x="511428" y="0"/>
                  </a:lnTo>
                  <a:lnTo>
                    <a:pt x="512063" y="507"/>
                  </a:lnTo>
                  <a:lnTo>
                    <a:pt x="512571" y="1524"/>
                  </a:lnTo>
                  <a:lnTo>
                    <a:pt x="513079" y="2412"/>
                  </a:lnTo>
                  <a:lnTo>
                    <a:pt x="513333" y="3937"/>
                  </a:lnTo>
                  <a:lnTo>
                    <a:pt x="513333" y="5968"/>
                  </a:lnTo>
                  <a:lnTo>
                    <a:pt x="513333" y="8128"/>
                  </a:lnTo>
                  <a:lnTo>
                    <a:pt x="513079" y="9651"/>
                  </a:lnTo>
                  <a:lnTo>
                    <a:pt x="512699" y="10541"/>
                  </a:lnTo>
                  <a:lnTo>
                    <a:pt x="512190" y="11556"/>
                  </a:lnTo>
                  <a:lnTo>
                    <a:pt x="511555" y="11937"/>
                  </a:lnTo>
                  <a:lnTo>
                    <a:pt x="510539" y="11937"/>
                  </a:lnTo>
                  <a:lnTo>
                    <a:pt x="429513" y="11937"/>
                  </a:lnTo>
                  <a:lnTo>
                    <a:pt x="428625" y="11937"/>
                  </a:lnTo>
                  <a:lnTo>
                    <a:pt x="427863" y="11556"/>
                  </a:lnTo>
                  <a:lnTo>
                    <a:pt x="427354" y="10668"/>
                  </a:lnTo>
                  <a:lnTo>
                    <a:pt x="427354" y="10413"/>
                  </a:lnTo>
                  <a:lnTo>
                    <a:pt x="427354" y="10541"/>
                  </a:lnTo>
                  <a:lnTo>
                    <a:pt x="426846" y="11556"/>
                  </a:lnTo>
                  <a:lnTo>
                    <a:pt x="426212" y="11937"/>
                  </a:lnTo>
                  <a:lnTo>
                    <a:pt x="425195" y="11937"/>
                  </a:lnTo>
                  <a:lnTo>
                    <a:pt x="344169" y="11937"/>
                  </a:lnTo>
                  <a:lnTo>
                    <a:pt x="343280" y="11937"/>
                  </a:lnTo>
                  <a:lnTo>
                    <a:pt x="342518" y="11556"/>
                  </a:lnTo>
                  <a:lnTo>
                    <a:pt x="342011" y="10668"/>
                  </a:lnTo>
                  <a:lnTo>
                    <a:pt x="342011" y="10413"/>
                  </a:lnTo>
                  <a:lnTo>
                    <a:pt x="342011" y="10541"/>
                  </a:lnTo>
                  <a:lnTo>
                    <a:pt x="341502" y="11556"/>
                  </a:lnTo>
                  <a:lnTo>
                    <a:pt x="340867" y="11937"/>
                  </a:lnTo>
                  <a:lnTo>
                    <a:pt x="339851" y="11937"/>
                  </a:lnTo>
                  <a:lnTo>
                    <a:pt x="258825" y="11937"/>
                  </a:lnTo>
                  <a:lnTo>
                    <a:pt x="257937" y="11937"/>
                  </a:lnTo>
                  <a:lnTo>
                    <a:pt x="257175" y="11556"/>
                  </a:lnTo>
                  <a:lnTo>
                    <a:pt x="256793" y="10668"/>
                  </a:lnTo>
                  <a:lnTo>
                    <a:pt x="256793" y="10413"/>
                  </a:lnTo>
                  <a:lnTo>
                    <a:pt x="256793" y="10541"/>
                  </a:lnTo>
                  <a:lnTo>
                    <a:pt x="256286" y="11556"/>
                  </a:lnTo>
                  <a:lnTo>
                    <a:pt x="255524" y="11937"/>
                  </a:lnTo>
                  <a:lnTo>
                    <a:pt x="254634" y="11937"/>
                  </a:lnTo>
                  <a:lnTo>
                    <a:pt x="173608" y="11937"/>
                  </a:lnTo>
                  <a:lnTo>
                    <a:pt x="172719" y="11937"/>
                  </a:lnTo>
                  <a:lnTo>
                    <a:pt x="171957" y="11556"/>
                  </a:lnTo>
                  <a:lnTo>
                    <a:pt x="171450" y="10668"/>
                  </a:lnTo>
                  <a:lnTo>
                    <a:pt x="171450" y="10413"/>
                  </a:lnTo>
                  <a:lnTo>
                    <a:pt x="171450" y="10541"/>
                  </a:lnTo>
                  <a:lnTo>
                    <a:pt x="170941" y="11556"/>
                  </a:lnTo>
                  <a:lnTo>
                    <a:pt x="170306" y="11937"/>
                  </a:lnTo>
                  <a:lnTo>
                    <a:pt x="169290" y="11937"/>
                  </a:lnTo>
                  <a:lnTo>
                    <a:pt x="88264" y="11937"/>
                  </a:lnTo>
                  <a:lnTo>
                    <a:pt x="87375" y="11937"/>
                  </a:lnTo>
                  <a:lnTo>
                    <a:pt x="86613" y="11556"/>
                  </a:lnTo>
                  <a:lnTo>
                    <a:pt x="86105" y="10668"/>
                  </a:lnTo>
                  <a:lnTo>
                    <a:pt x="86105" y="10413"/>
                  </a:lnTo>
                  <a:lnTo>
                    <a:pt x="86105" y="10541"/>
                  </a:lnTo>
                  <a:lnTo>
                    <a:pt x="85597" y="11556"/>
                  </a:lnTo>
                  <a:lnTo>
                    <a:pt x="84962" y="11937"/>
                  </a:lnTo>
                  <a:lnTo>
                    <a:pt x="83946" y="11937"/>
                  </a:lnTo>
                  <a:lnTo>
                    <a:pt x="2920" y="11937"/>
                  </a:lnTo>
                  <a:lnTo>
                    <a:pt x="2031" y="11937"/>
                  </a:lnTo>
                  <a:lnTo>
                    <a:pt x="1269" y="11556"/>
                  </a:lnTo>
                  <a:lnTo>
                    <a:pt x="762" y="10668"/>
                  </a:lnTo>
                  <a:lnTo>
                    <a:pt x="253" y="9779"/>
                  </a:lnTo>
                  <a:lnTo>
                    <a:pt x="0" y="8255"/>
                  </a:lnTo>
                  <a:lnTo>
                    <a:pt x="0" y="6095"/>
                  </a:lnTo>
                  <a:lnTo>
                    <a:pt x="0" y="4063"/>
                  </a:lnTo>
                  <a:lnTo>
                    <a:pt x="253" y="2539"/>
                  </a:lnTo>
                  <a:lnTo>
                    <a:pt x="762" y="1650"/>
                  </a:lnTo>
                  <a:lnTo>
                    <a:pt x="1269" y="507"/>
                  </a:lnTo>
                  <a:lnTo>
                    <a:pt x="2031" y="0"/>
                  </a:lnTo>
                  <a:lnTo>
                    <a:pt x="2920" y="0"/>
                  </a:lnTo>
                  <a:close/>
                </a:path>
              </a:pathLst>
            </a:custGeom>
            <a:ln w="1981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8996" y="2414015"/>
              <a:ext cx="599440" cy="12065"/>
            </a:xfrm>
            <a:custGeom>
              <a:avLst/>
              <a:gdLst/>
              <a:ahLst/>
              <a:cxnLst/>
              <a:rect l="l" t="t" r="r" b="b"/>
              <a:pathLst>
                <a:path w="599439" h="12064">
                  <a:moveTo>
                    <a:pt x="171450" y="1778"/>
                  </a:moveTo>
                  <a:lnTo>
                    <a:pt x="170815" y="508"/>
                  </a:lnTo>
                  <a:lnTo>
                    <a:pt x="170180" y="0"/>
                  </a:lnTo>
                  <a:lnTo>
                    <a:pt x="87376" y="0"/>
                  </a:lnTo>
                  <a:lnTo>
                    <a:pt x="86614" y="508"/>
                  </a:lnTo>
                  <a:lnTo>
                    <a:pt x="86106" y="1651"/>
                  </a:lnTo>
                  <a:lnTo>
                    <a:pt x="171450" y="1778"/>
                  </a:lnTo>
                  <a:close/>
                </a:path>
                <a:path w="599439" h="12064">
                  <a:moveTo>
                    <a:pt x="256794" y="1778"/>
                  </a:moveTo>
                  <a:lnTo>
                    <a:pt x="256159" y="508"/>
                  </a:lnTo>
                  <a:lnTo>
                    <a:pt x="255524" y="0"/>
                  </a:lnTo>
                  <a:lnTo>
                    <a:pt x="172720" y="0"/>
                  </a:lnTo>
                  <a:lnTo>
                    <a:pt x="171958" y="508"/>
                  </a:lnTo>
                  <a:lnTo>
                    <a:pt x="171450" y="1651"/>
                  </a:lnTo>
                  <a:lnTo>
                    <a:pt x="256794" y="1778"/>
                  </a:lnTo>
                  <a:close/>
                </a:path>
                <a:path w="599439" h="12064">
                  <a:moveTo>
                    <a:pt x="342265" y="1778"/>
                  </a:moveTo>
                  <a:lnTo>
                    <a:pt x="341630" y="508"/>
                  </a:lnTo>
                  <a:lnTo>
                    <a:pt x="340995" y="0"/>
                  </a:lnTo>
                  <a:lnTo>
                    <a:pt x="258064" y="0"/>
                  </a:lnTo>
                  <a:lnTo>
                    <a:pt x="257302" y="508"/>
                  </a:lnTo>
                  <a:lnTo>
                    <a:pt x="256794" y="1651"/>
                  </a:lnTo>
                  <a:lnTo>
                    <a:pt x="342265" y="1778"/>
                  </a:lnTo>
                  <a:close/>
                </a:path>
                <a:path w="599439" h="12064">
                  <a:moveTo>
                    <a:pt x="427609" y="1778"/>
                  </a:moveTo>
                  <a:lnTo>
                    <a:pt x="426974" y="508"/>
                  </a:lnTo>
                  <a:lnTo>
                    <a:pt x="426339" y="0"/>
                  </a:lnTo>
                  <a:lnTo>
                    <a:pt x="343535" y="0"/>
                  </a:lnTo>
                  <a:lnTo>
                    <a:pt x="342773" y="508"/>
                  </a:lnTo>
                  <a:lnTo>
                    <a:pt x="342265" y="1651"/>
                  </a:lnTo>
                  <a:lnTo>
                    <a:pt x="427609" y="1778"/>
                  </a:lnTo>
                  <a:close/>
                </a:path>
                <a:path w="599439" h="12064">
                  <a:moveTo>
                    <a:pt x="512953" y="1778"/>
                  </a:moveTo>
                  <a:lnTo>
                    <a:pt x="512318" y="508"/>
                  </a:lnTo>
                  <a:lnTo>
                    <a:pt x="511683" y="0"/>
                  </a:lnTo>
                  <a:lnTo>
                    <a:pt x="428879" y="0"/>
                  </a:lnTo>
                  <a:lnTo>
                    <a:pt x="428117" y="508"/>
                  </a:lnTo>
                  <a:lnTo>
                    <a:pt x="427609" y="1651"/>
                  </a:lnTo>
                  <a:lnTo>
                    <a:pt x="512953" y="1778"/>
                  </a:lnTo>
                  <a:close/>
                </a:path>
                <a:path w="599439" h="12064">
                  <a:moveTo>
                    <a:pt x="598297" y="1778"/>
                  </a:moveTo>
                  <a:lnTo>
                    <a:pt x="597662" y="508"/>
                  </a:lnTo>
                  <a:lnTo>
                    <a:pt x="597027" y="0"/>
                  </a:lnTo>
                  <a:lnTo>
                    <a:pt x="514223" y="0"/>
                  </a:lnTo>
                  <a:lnTo>
                    <a:pt x="513461" y="508"/>
                  </a:lnTo>
                  <a:lnTo>
                    <a:pt x="512953" y="1651"/>
                  </a:lnTo>
                  <a:lnTo>
                    <a:pt x="598297" y="1778"/>
                  </a:lnTo>
                  <a:close/>
                </a:path>
                <a:path w="599439" h="12064">
                  <a:moveTo>
                    <a:pt x="598932" y="3937"/>
                  </a:moveTo>
                  <a:lnTo>
                    <a:pt x="598678" y="2413"/>
                  </a:lnTo>
                  <a:lnTo>
                    <a:pt x="598297" y="1778"/>
                  </a:lnTo>
                  <a:lnTo>
                    <a:pt x="512953" y="1778"/>
                  </a:lnTo>
                  <a:lnTo>
                    <a:pt x="427609" y="1778"/>
                  </a:lnTo>
                  <a:lnTo>
                    <a:pt x="342265" y="1778"/>
                  </a:lnTo>
                  <a:lnTo>
                    <a:pt x="256794" y="1778"/>
                  </a:lnTo>
                  <a:lnTo>
                    <a:pt x="171450" y="1778"/>
                  </a:lnTo>
                  <a:lnTo>
                    <a:pt x="86106" y="1778"/>
                  </a:lnTo>
                  <a:lnTo>
                    <a:pt x="85471" y="508"/>
                  </a:lnTo>
                  <a:lnTo>
                    <a:pt x="84836" y="0"/>
                  </a:lnTo>
                  <a:lnTo>
                    <a:pt x="2032" y="0"/>
                  </a:lnTo>
                  <a:lnTo>
                    <a:pt x="1270" y="508"/>
                  </a:lnTo>
                  <a:lnTo>
                    <a:pt x="254" y="2540"/>
                  </a:lnTo>
                  <a:lnTo>
                    <a:pt x="0" y="3937"/>
                  </a:lnTo>
                  <a:lnTo>
                    <a:pt x="0" y="8255"/>
                  </a:lnTo>
                  <a:lnTo>
                    <a:pt x="254" y="9779"/>
                  </a:lnTo>
                  <a:lnTo>
                    <a:pt x="1270" y="11557"/>
                  </a:lnTo>
                  <a:lnTo>
                    <a:pt x="2032" y="11938"/>
                  </a:lnTo>
                  <a:lnTo>
                    <a:pt x="84963" y="11938"/>
                  </a:lnTo>
                  <a:lnTo>
                    <a:pt x="85598" y="11557"/>
                  </a:lnTo>
                  <a:lnTo>
                    <a:pt x="86106" y="10414"/>
                  </a:lnTo>
                  <a:lnTo>
                    <a:pt x="86106" y="10668"/>
                  </a:lnTo>
                  <a:lnTo>
                    <a:pt x="86614" y="11557"/>
                  </a:lnTo>
                  <a:lnTo>
                    <a:pt x="87376" y="11938"/>
                  </a:lnTo>
                  <a:lnTo>
                    <a:pt x="170307" y="11938"/>
                  </a:lnTo>
                  <a:lnTo>
                    <a:pt x="170942" y="11557"/>
                  </a:lnTo>
                  <a:lnTo>
                    <a:pt x="171450" y="10668"/>
                  </a:lnTo>
                  <a:lnTo>
                    <a:pt x="171958" y="11557"/>
                  </a:lnTo>
                  <a:lnTo>
                    <a:pt x="172720" y="11938"/>
                  </a:lnTo>
                  <a:lnTo>
                    <a:pt x="255651" y="11938"/>
                  </a:lnTo>
                  <a:lnTo>
                    <a:pt x="256286" y="11557"/>
                  </a:lnTo>
                  <a:lnTo>
                    <a:pt x="256794" y="10668"/>
                  </a:lnTo>
                  <a:lnTo>
                    <a:pt x="257302" y="11557"/>
                  </a:lnTo>
                  <a:lnTo>
                    <a:pt x="258064" y="11938"/>
                  </a:lnTo>
                  <a:lnTo>
                    <a:pt x="341122" y="11938"/>
                  </a:lnTo>
                  <a:lnTo>
                    <a:pt x="341757" y="11557"/>
                  </a:lnTo>
                  <a:lnTo>
                    <a:pt x="342265" y="10414"/>
                  </a:lnTo>
                  <a:lnTo>
                    <a:pt x="342265" y="10668"/>
                  </a:lnTo>
                  <a:lnTo>
                    <a:pt x="342773" y="11557"/>
                  </a:lnTo>
                  <a:lnTo>
                    <a:pt x="343535" y="11938"/>
                  </a:lnTo>
                  <a:lnTo>
                    <a:pt x="426466" y="11938"/>
                  </a:lnTo>
                  <a:lnTo>
                    <a:pt x="427101" y="11557"/>
                  </a:lnTo>
                  <a:lnTo>
                    <a:pt x="427609" y="10414"/>
                  </a:lnTo>
                  <a:lnTo>
                    <a:pt x="427609" y="10668"/>
                  </a:lnTo>
                  <a:lnTo>
                    <a:pt x="428117" y="11557"/>
                  </a:lnTo>
                  <a:lnTo>
                    <a:pt x="428879" y="11938"/>
                  </a:lnTo>
                  <a:lnTo>
                    <a:pt x="511810" y="11938"/>
                  </a:lnTo>
                  <a:lnTo>
                    <a:pt x="512445" y="11557"/>
                  </a:lnTo>
                  <a:lnTo>
                    <a:pt x="512953" y="10414"/>
                  </a:lnTo>
                  <a:lnTo>
                    <a:pt x="512953" y="10668"/>
                  </a:lnTo>
                  <a:lnTo>
                    <a:pt x="513461" y="11557"/>
                  </a:lnTo>
                  <a:lnTo>
                    <a:pt x="514223" y="11938"/>
                  </a:lnTo>
                  <a:lnTo>
                    <a:pt x="597154" y="11938"/>
                  </a:lnTo>
                  <a:lnTo>
                    <a:pt x="597789" y="11557"/>
                  </a:lnTo>
                  <a:lnTo>
                    <a:pt x="598297" y="10414"/>
                  </a:lnTo>
                  <a:lnTo>
                    <a:pt x="598678" y="9652"/>
                  </a:lnTo>
                  <a:lnTo>
                    <a:pt x="598932" y="8255"/>
                  </a:lnTo>
                  <a:lnTo>
                    <a:pt x="598932" y="3937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9757" y="2414777"/>
              <a:ext cx="599440" cy="12065"/>
            </a:xfrm>
            <a:custGeom>
              <a:avLst/>
              <a:gdLst/>
              <a:ahLst/>
              <a:cxnLst/>
              <a:rect l="l" t="t" r="r" b="b"/>
              <a:pathLst>
                <a:path w="599439" h="12064">
                  <a:moveTo>
                    <a:pt x="2920" y="0"/>
                  </a:moveTo>
                  <a:lnTo>
                    <a:pt x="83946" y="0"/>
                  </a:lnTo>
                  <a:lnTo>
                    <a:pt x="84836" y="0"/>
                  </a:lnTo>
                  <a:lnTo>
                    <a:pt x="85470" y="508"/>
                  </a:lnTo>
                  <a:lnTo>
                    <a:pt x="85978" y="1524"/>
                  </a:lnTo>
                  <a:lnTo>
                    <a:pt x="86105" y="1778"/>
                  </a:lnTo>
                  <a:lnTo>
                    <a:pt x="86613" y="508"/>
                  </a:lnTo>
                  <a:lnTo>
                    <a:pt x="87375" y="0"/>
                  </a:lnTo>
                  <a:lnTo>
                    <a:pt x="88264" y="0"/>
                  </a:lnTo>
                  <a:lnTo>
                    <a:pt x="169290" y="0"/>
                  </a:lnTo>
                  <a:lnTo>
                    <a:pt x="170179" y="0"/>
                  </a:lnTo>
                  <a:lnTo>
                    <a:pt x="170814" y="508"/>
                  </a:lnTo>
                  <a:lnTo>
                    <a:pt x="171322" y="1524"/>
                  </a:lnTo>
                  <a:lnTo>
                    <a:pt x="171450" y="1778"/>
                  </a:lnTo>
                  <a:lnTo>
                    <a:pt x="171957" y="508"/>
                  </a:lnTo>
                  <a:lnTo>
                    <a:pt x="172719" y="0"/>
                  </a:lnTo>
                  <a:lnTo>
                    <a:pt x="173608" y="0"/>
                  </a:lnTo>
                  <a:lnTo>
                    <a:pt x="254634" y="0"/>
                  </a:lnTo>
                  <a:lnTo>
                    <a:pt x="255524" y="0"/>
                  </a:lnTo>
                  <a:lnTo>
                    <a:pt x="256158" y="508"/>
                  </a:lnTo>
                  <a:lnTo>
                    <a:pt x="256666" y="1524"/>
                  </a:lnTo>
                  <a:lnTo>
                    <a:pt x="256793" y="1778"/>
                  </a:lnTo>
                  <a:lnTo>
                    <a:pt x="257301" y="508"/>
                  </a:lnTo>
                  <a:lnTo>
                    <a:pt x="258063" y="0"/>
                  </a:lnTo>
                  <a:lnTo>
                    <a:pt x="258952" y="0"/>
                  </a:lnTo>
                  <a:lnTo>
                    <a:pt x="340105" y="0"/>
                  </a:lnTo>
                  <a:lnTo>
                    <a:pt x="340994" y="0"/>
                  </a:lnTo>
                  <a:lnTo>
                    <a:pt x="341629" y="508"/>
                  </a:lnTo>
                  <a:lnTo>
                    <a:pt x="342138" y="1524"/>
                  </a:lnTo>
                  <a:lnTo>
                    <a:pt x="342264" y="1778"/>
                  </a:lnTo>
                  <a:lnTo>
                    <a:pt x="342772" y="508"/>
                  </a:lnTo>
                  <a:lnTo>
                    <a:pt x="343534" y="0"/>
                  </a:lnTo>
                  <a:lnTo>
                    <a:pt x="344424" y="0"/>
                  </a:lnTo>
                  <a:lnTo>
                    <a:pt x="425450" y="0"/>
                  </a:lnTo>
                  <a:lnTo>
                    <a:pt x="426338" y="0"/>
                  </a:lnTo>
                  <a:lnTo>
                    <a:pt x="426974" y="508"/>
                  </a:lnTo>
                  <a:lnTo>
                    <a:pt x="427481" y="1524"/>
                  </a:lnTo>
                  <a:lnTo>
                    <a:pt x="427608" y="1778"/>
                  </a:lnTo>
                  <a:lnTo>
                    <a:pt x="428116" y="508"/>
                  </a:lnTo>
                  <a:lnTo>
                    <a:pt x="428878" y="0"/>
                  </a:lnTo>
                  <a:lnTo>
                    <a:pt x="429767" y="0"/>
                  </a:lnTo>
                  <a:lnTo>
                    <a:pt x="510793" y="0"/>
                  </a:lnTo>
                  <a:lnTo>
                    <a:pt x="511682" y="0"/>
                  </a:lnTo>
                  <a:lnTo>
                    <a:pt x="512317" y="508"/>
                  </a:lnTo>
                  <a:lnTo>
                    <a:pt x="512825" y="1524"/>
                  </a:lnTo>
                  <a:lnTo>
                    <a:pt x="512952" y="1778"/>
                  </a:lnTo>
                  <a:lnTo>
                    <a:pt x="513461" y="508"/>
                  </a:lnTo>
                  <a:lnTo>
                    <a:pt x="514222" y="0"/>
                  </a:lnTo>
                  <a:lnTo>
                    <a:pt x="515112" y="0"/>
                  </a:lnTo>
                  <a:lnTo>
                    <a:pt x="596138" y="0"/>
                  </a:lnTo>
                  <a:lnTo>
                    <a:pt x="597026" y="0"/>
                  </a:lnTo>
                  <a:lnTo>
                    <a:pt x="597662" y="508"/>
                  </a:lnTo>
                  <a:lnTo>
                    <a:pt x="598169" y="1524"/>
                  </a:lnTo>
                  <a:lnTo>
                    <a:pt x="598677" y="2413"/>
                  </a:lnTo>
                  <a:lnTo>
                    <a:pt x="598931" y="3937"/>
                  </a:lnTo>
                  <a:lnTo>
                    <a:pt x="598931" y="5969"/>
                  </a:lnTo>
                  <a:lnTo>
                    <a:pt x="598931" y="8128"/>
                  </a:lnTo>
                  <a:lnTo>
                    <a:pt x="598677" y="9652"/>
                  </a:lnTo>
                  <a:lnTo>
                    <a:pt x="598296" y="10541"/>
                  </a:lnTo>
                  <a:lnTo>
                    <a:pt x="597788" y="11557"/>
                  </a:lnTo>
                  <a:lnTo>
                    <a:pt x="597153" y="11938"/>
                  </a:lnTo>
                  <a:lnTo>
                    <a:pt x="596138" y="11938"/>
                  </a:lnTo>
                  <a:lnTo>
                    <a:pt x="515112" y="11938"/>
                  </a:lnTo>
                  <a:lnTo>
                    <a:pt x="514222" y="11938"/>
                  </a:lnTo>
                  <a:lnTo>
                    <a:pt x="513461" y="11557"/>
                  </a:lnTo>
                  <a:lnTo>
                    <a:pt x="512952" y="10668"/>
                  </a:lnTo>
                  <a:lnTo>
                    <a:pt x="512952" y="10414"/>
                  </a:lnTo>
                  <a:lnTo>
                    <a:pt x="512444" y="11557"/>
                  </a:lnTo>
                  <a:lnTo>
                    <a:pt x="511809" y="11938"/>
                  </a:lnTo>
                  <a:lnTo>
                    <a:pt x="510793" y="11938"/>
                  </a:lnTo>
                  <a:lnTo>
                    <a:pt x="429767" y="11938"/>
                  </a:lnTo>
                  <a:lnTo>
                    <a:pt x="428878" y="11938"/>
                  </a:lnTo>
                  <a:lnTo>
                    <a:pt x="428116" y="11557"/>
                  </a:lnTo>
                  <a:lnTo>
                    <a:pt x="427608" y="10668"/>
                  </a:lnTo>
                  <a:lnTo>
                    <a:pt x="427608" y="10414"/>
                  </a:lnTo>
                  <a:lnTo>
                    <a:pt x="427100" y="11557"/>
                  </a:lnTo>
                  <a:lnTo>
                    <a:pt x="426465" y="11938"/>
                  </a:lnTo>
                  <a:lnTo>
                    <a:pt x="425450" y="11938"/>
                  </a:lnTo>
                  <a:lnTo>
                    <a:pt x="344424" y="11938"/>
                  </a:lnTo>
                  <a:lnTo>
                    <a:pt x="343534" y="11938"/>
                  </a:lnTo>
                  <a:lnTo>
                    <a:pt x="342772" y="11557"/>
                  </a:lnTo>
                  <a:lnTo>
                    <a:pt x="342264" y="10668"/>
                  </a:lnTo>
                  <a:lnTo>
                    <a:pt x="342264" y="10414"/>
                  </a:lnTo>
                  <a:lnTo>
                    <a:pt x="341756" y="11557"/>
                  </a:lnTo>
                  <a:lnTo>
                    <a:pt x="341121" y="11938"/>
                  </a:lnTo>
                  <a:lnTo>
                    <a:pt x="340105" y="11938"/>
                  </a:lnTo>
                  <a:lnTo>
                    <a:pt x="258952" y="11938"/>
                  </a:lnTo>
                  <a:lnTo>
                    <a:pt x="258063" y="11938"/>
                  </a:lnTo>
                  <a:lnTo>
                    <a:pt x="257301" y="11557"/>
                  </a:lnTo>
                  <a:lnTo>
                    <a:pt x="256793" y="10668"/>
                  </a:lnTo>
                  <a:lnTo>
                    <a:pt x="256793" y="10414"/>
                  </a:lnTo>
                  <a:lnTo>
                    <a:pt x="256286" y="11557"/>
                  </a:lnTo>
                  <a:lnTo>
                    <a:pt x="255650" y="11938"/>
                  </a:lnTo>
                  <a:lnTo>
                    <a:pt x="254634" y="11938"/>
                  </a:lnTo>
                  <a:lnTo>
                    <a:pt x="173608" y="11938"/>
                  </a:lnTo>
                  <a:lnTo>
                    <a:pt x="172719" y="11938"/>
                  </a:lnTo>
                  <a:lnTo>
                    <a:pt x="171957" y="11557"/>
                  </a:lnTo>
                  <a:lnTo>
                    <a:pt x="171450" y="10668"/>
                  </a:lnTo>
                  <a:lnTo>
                    <a:pt x="171450" y="10414"/>
                  </a:lnTo>
                  <a:lnTo>
                    <a:pt x="170941" y="11557"/>
                  </a:lnTo>
                  <a:lnTo>
                    <a:pt x="170306" y="11938"/>
                  </a:lnTo>
                  <a:lnTo>
                    <a:pt x="169290" y="11938"/>
                  </a:lnTo>
                  <a:lnTo>
                    <a:pt x="88264" y="11938"/>
                  </a:lnTo>
                  <a:lnTo>
                    <a:pt x="87375" y="11938"/>
                  </a:lnTo>
                  <a:lnTo>
                    <a:pt x="86613" y="11557"/>
                  </a:lnTo>
                  <a:lnTo>
                    <a:pt x="86105" y="10668"/>
                  </a:lnTo>
                  <a:lnTo>
                    <a:pt x="86105" y="10414"/>
                  </a:lnTo>
                  <a:lnTo>
                    <a:pt x="85597" y="11557"/>
                  </a:lnTo>
                  <a:lnTo>
                    <a:pt x="84962" y="11938"/>
                  </a:lnTo>
                  <a:lnTo>
                    <a:pt x="83946" y="11938"/>
                  </a:lnTo>
                  <a:lnTo>
                    <a:pt x="2920" y="11938"/>
                  </a:lnTo>
                  <a:lnTo>
                    <a:pt x="2031" y="11938"/>
                  </a:lnTo>
                  <a:lnTo>
                    <a:pt x="1269" y="11557"/>
                  </a:lnTo>
                  <a:lnTo>
                    <a:pt x="762" y="10668"/>
                  </a:lnTo>
                  <a:lnTo>
                    <a:pt x="253" y="9779"/>
                  </a:lnTo>
                  <a:lnTo>
                    <a:pt x="0" y="8255"/>
                  </a:lnTo>
                  <a:lnTo>
                    <a:pt x="0" y="6096"/>
                  </a:lnTo>
                  <a:lnTo>
                    <a:pt x="0" y="4064"/>
                  </a:lnTo>
                  <a:lnTo>
                    <a:pt x="253" y="2540"/>
                  </a:lnTo>
                  <a:lnTo>
                    <a:pt x="762" y="1651"/>
                  </a:lnTo>
                  <a:lnTo>
                    <a:pt x="1269" y="508"/>
                  </a:lnTo>
                  <a:lnTo>
                    <a:pt x="2031" y="0"/>
                  </a:lnTo>
                  <a:lnTo>
                    <a:pt x="2920" y="0"/>
                  </a:lnTo>
                  <a:close/>
                </a:path>
              </a:pathLst>
            </a:custGeom>
            <a:ln w="1981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47184" y="2817367"/>
            <a:ext cx="11023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1350" b="1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1350" b="1" spc="-5" dirty="0">
                <a:solidFill>
                  <a:srgbClr val="242424"/>
                </a:solidFill>
                <a:latin typeface="Calibri"/>
                <a:cs typeface="Calibri"/>
              </a:rPr>
              <a:t>cu</a:t>
            </a: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sz="1350" b="1" spc="-1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1350" b="1" spc="-2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95088" y="1591055"/>
            <a:ext cx="2159635" cy="794385"/>
            <a:chOff x="4895088" y="1591055"/>
            <a:chExt cx="2159635" cy="79438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9129" y="2257043"/>
              <a:ext cx="68580" cy="1280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95088" y="2314600"/>
              <a:ext cx="1420495" cy="13335"/>
            </a:xfrm>
            <a:custGeom>
              <a:avLst/>
              <a:gdLst/>
              <a:ahLst/>
              <a:cxnLst/>
              <a:rect l="l" t="t" r="r" b="b"/>
              <a:pathLst>
                <a:path w="1420495" h="13335">
                  <a:moveTo>
                    <a:pt x="1344041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1344041" y="12801"/>
                  </a:lnTo>
                  <a:lnTo>
                    <a:pt x="1344041" y="0"/>
                  </a:lnTo>
                  <a:close/>
                </a:path>
                <a:path w="1420495" h="13335">
                  <a:moveTo>
                    <a:pt x="1420241" y="6451"/>
                  </a:moveTo>
                  <a:lnTo>
                    <a:pt x="1412621" y="101"/>
                  </a:lnTo>
                  <a:lnTo>
                    <a:pt x="1356741" y="101"/>
                  </a:lnTo>
                  <a:lnTo>
                    <a:pt x="1356741" y="12801"/>
                  </a:lnTo>
                  <a:lnTo>
                    <a:pt x="1412621" y="12801"/>
                  </a:lnTo>
                  <a:lnTo>
                    <a:pt x="1420241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8900" y="1591055"/>
              <a:ext cx="615696" cy="6781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6144" y="1618487"/>
              <a:ext cx="525779" cy="5882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86144" y="1618487"/>
              <a:ext cx="525780" cy="588010"/>
            </a:xfrm>
            <a:custGeom>
              <a:avLst/>
              <a:gdLst/>
              <a:ahLst/>
              <a:cxnLst/>
              <a:rect l="l" t="t" r="r" b="b"/>
              <a:pathLst>
                <a:path w="525779" h="588010">
                  <a:moveTo>
                    <a:pt x="438150" y="587882"/>
                  </a:moveTo>
                  <a:lnTo>
                    <a:pt x="455675" y="517779"/>
                  </a:lnTo>
                  <a:lnTo>
                    <a:pt x="525779" y="500253"/>
                  </a:lnTo>
                  <a:lnTo>
                    <a:pt x="438150" y="587882"/>
                  </a:lnTo>
                  <a:lnTo>
                    <a:pt x="0" y="587882"/>
                  </a:lnTo>
                  <a:lnTo>
                    <a:pt x="0" y="0"/>
                  </a:lnTo>
                  <a:lnTo>
                    <a:pt x="525779" y="0"/>
                  </a:lnTo>
                  <a:lnTo>
                    <a:pt x="525779" y="500253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78854" y="1834133"/>
            <a:ext cx="3327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&lt;</a:t>
            </a:r>
            <a:r>
              <a:rPr sz="1350" b="1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/</a:t>
            </a:r>
            <a:r>
              <a:rPr sz="1350" b="1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&gt;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97623" y="1885188"/>
            <a:ext cx="615950" cy="678180"/>
            <a:chOff x="6897623" y="1885188"/>
            <a:chExt cx="615950" cy="67818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7623" y="1885188"/>
              <a:ext cx="615696" cy="6781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4867" y="1912620"/>
              <a:ext cx="525779" cy="5882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944867" y="1912620"/>
              <a:ext cx="525780" cy="588010"/>
            </a:xfrm>
            <a:custGeom>
              <a:avLst/>
              <a:gdLst/>
              <a:ahLst/>
              <a:cxnLst/>
              <a:rect l="l" t="t" r="r" b="b"/>
              <a:pathLst>
                <a:path w="525779" h="588010">
                  <a:moveTo>
                    <a:pt x="438150" y="587882"/>
                  </a:moveTo>
                  <a:lnTo>
                    <a:pt x="455675" y="517779"/>
                  </a:lnTo>
                  <a:lnTo>
                    <a:pt x="525779" y="500253"/>
                  </a:lnTo>
                  <a:lnTo>
                    <a:pt x="438150" y="587882"/>
                  </a:lnTo>
                  <a:lnTo>
                    <a:pt x="0" y="587882"/>
                  </a:lnTo>
                  <a:lnTo>
                    <a:pt x="0" y="0"/>
                  </a:lnTo>
                  <a:lnTo>
                    <a:pt x="525779" y="0"/>
                  </a:lnTo>
                  <a:lnTo>
                    <a:pt x="525779" y="500253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37069" y="2127885"/>
            <a:ext cx="3340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&lt;</a:t>
            </a:r>
            <a:r>
              <a:rPr sz="1350" b="1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/</a:t>
            </a:r>
            <a:r>
              <a:rPr sz="1350" b="1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&gt;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12408" y="2125979"/>
            <a:ext cx="615950" cy="678180"/>
            <a:chOff x="6312408" y="2125979"/>
            <a:chExt cx="615950" cy="67818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2408" y="2125979"/>
              <a:ext cx="615695" cy="6781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9652" y="2153411"/>
              <a:ext cx="525779" cy="58826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59652" y="2153411"/>
              <a:ext cx="525780" cy="588010"/>
            </a:xfrm>
            <a:custGeom>
              <a:avLst/>
              <a:gdLst/>
              <a:ahLst/>
              <a:cxnLst/>
              <a:rect l="l" t="t" r="r" b="b"/>
              <a:pathLst>
                <a:path w="525779" h="588010">
                  <a:moveTo>
                    <a:pt x="438150" y="587882"/>
                  </a:moveTo>
                  <a:lnTo>
                    <a:pt x="455675" y="517779"/>
                  </a:lnTo>
                  <a:lnTo>
                    <a:pt x="525779" y="500252"/>
                  </a:lnTo>
                  <a:lnTo>
                    <a:pt x="438150" y="587882"/>
                  </a:lnTo>
                  <a:lnTo>
                    <a:pt x="0" y="587882"/>
                  </a:lnTo>
                  <a:lnTo>
                    <a:pt x="0" y="0"/>
                  </a:lnTo>
                  <a:lnTo>
                    <a:pt x="525779" y="0"/>
                  </a:lnTo>
                  <a:lnTo>
                    <a:pt x="525779" y="500252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51853" y="2368423"/>
            <a:ext cx="3327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&lt;</a:t>
            </a:r>
            <a:r>
              <a:rPr sz="1350" b="1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/</a:t>
            </a:r>
            <a:r>
              <a:rPr sz="1350" b="1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242424"/>
                </a:solidFill>
                <a:latin typeface="Calibri"/>
                <a:cs typeface="Calibri"/>
              </a:rPr>
              <a:t>&gt;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50864" y="3500628"/>
            <a:ext cx="1464945" cy="829310"/>
            <a:chOff x="6150864" y="3500628"/>
            <a:chExt cx="1464945" cy="82931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0864" y="3500628"/>
              <a:ext cx="1464564" cy="8290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8108" y="3528060"/>
              <a:ext cx="1374647" cy="73914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198108" y="3528059"/>
            <a:ext cx="1374775" cy="692497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  <a:tabLst>
                <a:tab pos="378460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endParaRPr sz="14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tabLst>
                <a:tab pos="378460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ent</a:t>
            </a:r>
            <a:endParaRPr sz="14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tabLst>
                <a:tab pos="378460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»	end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18616" y="1816607"/>
            <a:ext cx="2959735" cy="1043940"/>
            <a:chOff x="1118616" y="1816607"/>
            <a:chExt cx="2959735" cy="1043940"/>
          </a:xfrm>
        </p:grpSpPr>
        <p:sp>
          <p:nvSpPr>
            <p:cNvPr id="34" name="object 34"/>
            <p:cNvSpPr/>
            <p:nvPr/>
          </p:nvSpPr>
          <p:spPr>
            <a:xfrm>
              <a:off x="2953512" y="2257043"/>
              <a:ext cx="1125220" cy="128270"/>
            </a:xfrm>
            <a:custGeom>
              <a:avLst/>
              <a:gdLst/>
              <a:ahLst/>
              <a:cxnLst/>
              <a:rect l="l" t="t" r="r" b="b"/>
              <a:pathLst>
                <a:path w="1125220" h="128269">
                  <a:moveTo>
                    <a:pt x="1124699" y="57556"/>
                  </a:moveTo>
                  <a:lnTo>
                    <a:pt x="76200" y="57556"/>
                  </a:lnTo>
                  <a:lnTo>
                    <a:pt x="76200" y="0"/>
                  </a:lnTo>
                  <a:lnTo>
                    <a:pt x="0" y="64008"/>
                  </a:lnTo>
                  <a:lnTo>
                    <a:pt x="76200" y="128016"/>
                  </a:lnTo>
                  <a:lnTo>
                    <a:pt x="76200" y="70358"/>
                  </a:lnTo>
                  <a:lnTo>
                    <a:pt x="1124699" y="70358"/>
                  </a:lnTo>
                  <a:lnTo>
                    <a:pt x="1124699" y="575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8616" y="1816607"/>
              <a:ext cx="1845564" cy="10439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5860" y="1844039"/>
              <a:ext cx="1755648" cy="9540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146677" y="2302256"/>
            <a:ext cx="812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sz="1400" u="sng" dirty="0">
                <a:uFill>
                  <a:solidFill>
                    <a:srgbClr val="232323"/>
                  </a:solidFill>
                </a:uFill>
                <a:latin typeface="Tahoma"/>
                <a:cs typeface="Tahoma"/>
              </a:rPr>
              <a:t> 	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5860" y="1844039"/>
            <a:ext cx="1755775" cy="95440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16256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Tahoma"/>
                <a:cs typeface="Tahoma"/>
              </a:rPr>
              <a:t>one </a:t>
            </a:r>
            <a:r>
              <a:rPr sz="1400" spc="-5" dirty="0">
                <a:latin typeface="Tahoma"/>
                <a:cs typeface="Tahoma"/>
              </a:rPr>
              <a:t>root </a:t>
            </a:r>
            <a:r>
              <a:rPr sz="1400" dirty="0">
                <a:latin typeface="Tahoma"/>
                <a:cs typeface="Tahoma"/>
              </a:rPr>
              <a:t>element 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(i.e.,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one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tag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which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encloses </a:t>
            </a:r>
            <a:r>
              <a:rPr sz="1400" spc="-5" dirty="0">
                <a:latin typeface="Tahoma"/>
                <a:cs typeface="Tahoma"/>
              </a:rPr>
              <a:t>the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remaining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tags)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45917" y="1835657"/>
            <a:ext cx="205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12825" algn="l"/>
                <a:tab pos="2039620" algn="l"/>
              </a:tabLst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mu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2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h</a:t>
            </a:r>
            <a:r>
              <a:rPr sz="1200" spc="-3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006EC0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 	</a:t>
            </a:r>
            <a:r>
              <a:rPr sz="1200" u="sng" dirty="0">
                <a:solidFill>
                  <a:srgbClr val="006EC0"/>
                </a:solidFill>
                <a:uFill>
                  <a:solidFill>
                    <a:srgbClr val="232323"/>
                  </a:solidFill>
                </a:uFill>
                <a:latin typeface="Tahoma"/>
                <a:cs typeface="Tahoma"/>
              </a:rPr>
              <a:t> 	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                    </a:t>
            </a:r>
            <a:r>
              <a:rPr sz="1200" spc="1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exactly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4744" y="1843785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of 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elements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68997" y="2964942"/>
            <a:ext cx="923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h</a:t>
            </a:r>
            <a:r>
              <a:rPr sz="120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el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ment 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consists</a:t>
            </a:r>
            <a:r>
              <a:rPr sz="12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451205" y="163144"/>
            <a:ext cx="3750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What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does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consists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of?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53415"/>
            <a:ext cx="329120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Where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can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we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use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XML?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286" y="882522"/>
            <a:ext cx="3552825" cy="1861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4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exchange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share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make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useful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“ML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Languages”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591" y="1089660"/>
            <a:ext cx="5994400" cy="3545204"/>
            <a:chOff x="545591" y="1089660"/>
            <a:chExt cx="5994400" cy="35452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59" y="1089660"/>
              <a:ext cx="3963924" cy="3544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8639" y="1584960"/>
              <a:ext cx="2927985" cy="796925"/>
            </a:xfrm>
            <a:custGeom>
              <a:avLst/>
              <a:gdLst/>
              <a:ahLst/>
              <a:cxnLst/>
              <a:rect l="l" t="t" r="r" b="b"/>
              <a:pathLst>
                <a:path w="2927985" h="796925">
                  <a:moveTo>
                    <a:pt x="0" y="132714"/>
                  </a:moveTo>
                  <a:lnTo>
                    <a:pt x="6769" y="90804"/>
                  </a:lnTo>
                  <a:lnTo>
                    <a:pt x="25628" y="54355"/>
                  </a:lnTo>
                  <a:lnTo>
                    <a:pt x="54381" y="25653"/>
                  </a:lnTo>
                  <a:lnTo>
                    <a:pt x="90843" y="6730"/>
                  </a:lnTo>
                  <a:lnTo>
                    <a:pt x="132829" y="0"/>
                  </a:lnTo>
                  <a:lnTo>
                    <a:pt x="1072896" y="0"/>
                  </a:lnTo>
                  <a:lnTo>
                    <a:pt x="1532636" y="0"/>
                  </a:lnTo>
                  <a:lnTo>
                    <a:pt x="1706372" y="0"/>
                  </a:lnTo>
                  <a:lnTo>
                    <a:pt x="1748409" y="6730"/>
                  </a:lnTo>
                  <a:lnTo>
                    <a:pt x="1784858" y="25653"/>
                  </a:lnTo>
                  <a:lnTo>
                    <a:pt x="1813560" y="54355"/>
                  </a:lnTo>
                  <a:lnTo>
                    <a:pt x="1832483" y="90804"/>
                  </a:lnTo>
                  <a:lnTo>
                    <a:pt x="1839214" y="132714"/>
                  </a:lnTo>
                  <a:lnTo>
                    <a:pt x="1839214" y="464692"/>
                  </a:lnTo>
                  <a:lnTo>
                    <a:pt x="2927477" y="462788"/>
                  </a:lnTo>
                  <a:lnTo>
                    <a:pt x="1839214" y="663828"/>
                  </a:lnTo>
                  <a:lnTo>
                    <a:pt x="1832483" y="705738"/>
                  </a:lnTo>
                  <a:lnTo>
                    <a:pt x="1813560" y="742188"/>
                  </a:lnTo>
                  <a:lnTo>
                    <a:pt x="1784858" y="770889"/>
                  </a:lnTo>
                  <a:lnTo>
                    <a:pt x="1748409" y="789813"/>
                  </a:lnTo>
                  <a:lnTo>
                    <a:pt x="1706372" y="796544"/>
                  </a:lnTo>
                  <a:lnTo>
                    <a:pt x="1532636" y="796544"/>
                  </a:lnTo>
                  <a:lnTo>
                    <a:pt x="1072896" y="796544"/>
                  </a:lnTo>
                  <a:lnTo>
                    <a:pt x="132829" y="796544"/>
                  </a:lnTo>
                  <a:lnTo>
                    <a:pt x="90843" y="789813"/>
                  </a:lnTo>
                  <a:lnTo>
                    <a:pt x="54381" y="770889"/>
                  </a:lnTo>
                  <a:lnTo>
                    <a:pt x="25628" y="742188"/>
                  </a:lnTo>
                  <a:lnTo>
                    <a:pt x="6769" y="705738"/>
                  </a:lnTo>
                  <a:lnTo>
                    <a:pt x="0" y="663828"/>
                  </a:lnTo>
                  <a:lnTo>
                    <a:pt x="0" y="464692"/>
                  </a:lnTo>
                  <a:lnTo>
                    <a:pt x="0" y="132714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7859" y="1691132"/>
            <a:ext cx="164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But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John, is 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same as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HTML?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it’s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different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Language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altogether..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065" y="153415"/>
            <a:ext cx="61868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Is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there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 difference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between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HTML?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5560" y="1089660"/>
            <a:ext cx="6121400" cy="3545204"/>
            <a:chOff x="2575560" y="1089660"/>
            <a:chExt cx="6121400" cy="35452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0" y="1089660"/>
              <a:ext cx="3963924" cy="3544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93892" y="1325880"/>
              <a:ext cx="2700020" cy="981710"/>
            </a:xfrm>
            <a:custGeom>
              <a:avLst/>
              <a:gdLst/>
              <a:ahLst/>
              <a:cxnLst/>
              <a:rect l="l" t="t" r="r" b="b"/>
              <a:pathLst>
                <a:path w="2700020" h="981710">
                  <a:moveTo>
                    <a:pt x="859536" y="163575"/>
                  </a:moveTo>
                  <a:lnTo>
                    <a:pt x="865378" y="120015"/>
                  </a:lnTo>
                  <a:lnTo>
                    <a:pt x="881888" y="81025"/>
                  </a:lnTo>
                  <a:lnTo>
                    <a:pt x="907414" y="47879"/>
                  </a:lnTo>
                  <a:lnTo>
                    <a:pt x="940562" y="22352"/>
                  </a:lnTo>
                  <a:lnTo>
                    <a:pt x="979678" y="5842"/>
                  </a:lnTo>
                  <a:lnTo>
                    <a:pt x="1023112" y="0"/>
                  </a:lnTo>
                  <a:lnTo>
                    <a:pt x="1166240" y="0"/>
                  </a:lnTo>
                  <a:lnTo>
                    <a:pt x="1626362" y="0"/>
                  </a:lnTo>
                  <a:lnTo>
                    <a:pt x="2536443" y="0"/>
                  </a:lnTo>
                  <a:lnTo>
                    <a:pt x="2580005" y="5842"/>
                  </a:lnTo>
                  <a:lnTo>
                    <a:pt x="2618993" y="22352"/>
                  </a:lnTo>
                  <a:lnTo>
                    <a:pt x="2652141" y="47879"/>
                  </a:lnTo>
                  <a:lnTo>
                    <a:pt x="2677667" y="81025"/>
                  </a:lnTo>
                  <a:lnTo>
                    <a:pt x="2694178" y="120015"/>
                  </a:lnTo>
                  <a:lnTo>
                    <a:pt x="2700019" y="163575"/>
                  </a:lnTo>
                  <a:lnTo>
                    <a:pt x="2700019" y="572389"/>
                  </a:lnTo>
                  <a:lnTo>
                    <a:pt x="2700019" y="817626"/>
                  </a:lnTo>
                  <a:lnTo>
                    <a:pt x="2694178" y="861187"/>
                  </a:lnTo>
                  <a:lnTo>
                    <a:pt x="2677667" y="900176"/>
                  </a:lnTo>
                  <a:lnTo>
                    <a:pt x="2652141" y="933323"/>
                  </a:lnTo>
                  <a:lnTo>
                    <a:pt x="2618993" y="958850"/>
                  </a:lnTo>
                  <a:lnTo>
                    <a:pt x="2580005" y="975360"/>
                  </a:lnTo>
                  <a:lnTo>
                    <a:pt x="2536443" y="981202"/>
                  </a:lnTo>
                  <a:lnTo>
                    <a:pt x="1626362" y="981202"/>
                  </a:lnTo>
                  <a:lnTo>
                    <a:pt x="1166240" y="981202"/>
                  </a:lnTo>
                  <a:lnTo>
                    <a:pt x="1023112" y="981202"/>
                  </a:lnTo>
                  <a:lnTo>
                    <a:pt x="979678" y="975360"/>
                  </a:lnTo>
                  <a:lnTo>
                    <a:pt x="940562" y="958850"/>
                  </a:lnTo>
                  <a:lnTo>
                    <a:pt x="907414" y="933323"/>
                  </a:lnTo>
                  <a:lnTo>
                    <a:pt x="881888" y="900176"/>
                  </a:lnTo>
                  <a:lnTo>
                    <a:pt x="865378" y="861187"/>
                  </a:lnTo>
                  <a:lnTo>
                    <a:pt x="859536" y="817626"/>
                  </a:lnTo>
                  <a:lnTo>
                    <a:pt x="0" y="773176"/>
                  </a:lnTo>
                  <a:lnTo>
                    <a:pt x="859536" y="572389"/>
                  </a:lnTo>
                  <a:lnTo>
                    <a:pt x="859536" y="163575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08621" y="1523441"/>
            <a:ext cx="15100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HTML and XML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differs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a lot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ways.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explain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few….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065" y="153415"/>
            <a:ext cx="39465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explains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Difference..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6764" y="1950592"/>
          <a:ext cx="6889114" cy="1633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XML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HTML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XML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storing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communication.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HTML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mainly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display.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XML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uses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user-defined</a:t>
                      </a:r>
                      <a:r>
                        <a:rPr sz="1200" spc="-4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tags.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HTML</a:t>
                      </a:r>
                      <a:r>
                        <a:rPr sz="1200" spc="-5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built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tags.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7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XML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case</a:t>
                      </a:r>
                      <a:r>
                        <a:rPr sz="1200" spc="-5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sensitive.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HTML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case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insensitive.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XML it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mandatory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close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all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the tags.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HTML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its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mandatory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close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the tags.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153415"/>
            <a:ext cx="47491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Difference</a:t>
            </a:r>
            <a:r>
              <a:rPr sz="2600" b="0" spc="-1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between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HTML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616" y="153415"/>
            <a:ext cx="21221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Simple</a:t>
            </a:r>
            <a:r>
              <a:rPr sz="2600" b="0" spc="-1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10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727" y="1026032"/>
            <a:ext cx="5332095" cy="1058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will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extension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.xml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341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double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file,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opened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browser.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Sample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below: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3244" y="2513076"/>
            <a:ext cx="4401820" cy="138557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&lt;person&gt;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&lt;name&gt;</a:t>
            </a:r>
            <a:r>
              <a:rPr sz="1400" b="1" spc="-9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John</a:t>
            </a:r>
            <a:r>
              <a:rPr sz="1400" spc="-7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&lt;/name&gt;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&lt;class&gt;</a:t>
            </a:r>
            <a:r>
              <a:rPr sz="1400" b="1" spc="-8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Courier New"/>
                <a:cs typeface="Courier New"/>
              </a:rPr>
              <a:t>Java</a:t>
            </a:r>
            <a:r>
              <a:rPr sz="1400" spc="-8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&lt;/class&gt;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spc="-15" dirty="0">
                <a:solidFill>
                  <a:srgbClr val="242424"/>
                </a:solidFill>
                <a:latin typeface="Courier New"/>
                <a:cs typeface="Courier New"/>
              </a:rPr>
              <a:t>&lt;profession&gt;</a:t>
            </a:r>
            <a:r>
              <a:rPr sz="1400" b="1" spc="-7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Trainer</a:t>
            </a:r>
            <a:r>
              <a:rPr sz="1400" spc="-5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&lt;/profession&gt;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&lt;location&gt;</a:t>
            </a:r>
            <a:r>
              <a:rPr sz="1400" b="1" spc="-9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California</a:t>
            </a:r>
            <a:r>
              <a:rPr sz="1400" spc="-9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&lt;/location&gt;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&lt;/person&gt;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616" y="153415"/>
            <a:ext cx="21221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Simple</a:t>
            </a:r>
            <a:r>
              <a:rPr sz="2600" spc="-1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spc="-10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223" y="805027"/>
            <a:ext cx="5813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Here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&lt;person&gt;,&lt;name&gt;,&lt;class&gt;, &lt;profession&gt;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&lt;address&gt;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tags.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u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pic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" y="863600"/>
            <a:ext cx="198247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412189"/>
            <a:ext cx="257556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1961514"/>
            <a:ext cx="315849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Oriented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510408"/>
            <a:ext cx="262191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059429"/>
            <a:ext cx="136334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608578"/>
            <a:ext cx="9709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157268"/>
            <a:ext cx="99314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529" y="863600"/>
            <a:ext cx="117665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529" y="1412189"/>
            <a:ext cx="87820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6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8529" y="1961514"/>
            <a:ext cx="129921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529" y="2510408"/>
            <a:ext cx="107442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529" y="3059429"/>
            <a:ext cx="283908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Ajax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529" y="3608578"/>
            <a:ext cx="93408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8529" y="4157268"/>
            <a:ext cx="234188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Services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73812"/>
            <a:ext cx="16306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1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as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216" y="822451"/>
            <a:ext cx="728725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tree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structure.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root_element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root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tree,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person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branch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name,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class,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profession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location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leaves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tree.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296" y="1514855"/>
            <a:ext cx="6550659" cy="310896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 marR="4949190" algn="r">
              <a:lnSpc>
                <a:spcPct val="100000"/>
              </a:lnSpc>
              <a:spcBef>
                <a:spcPts val="40"/>
              </a:spcBef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&lt;root_element&gt;</a:t>
            </a:r>
            <a:endParaRPr sz="1400">
              <a:latin typeface="Courier New"/>
              <a:cs typeface="Courier New"/>
            </a:endParaRPr>
          </a:p>
          <a:p>
            <a:pPr marR="4901565" algn="r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&lt;person&gt;</a:t>
            </a:r>
            <a:endParaRPr sz="14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&lt;name&gt;</a:t>
            </a:r>
            <a:r>
              <a:rPr sz="1400" b="1" spc="-8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John</a:t>
            </a:r>
            <a:r>
              <a:rPr sz="1400" spc="-8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&lt;/name&gt;</a:t>
            </a:r>
            <a:endParaRPr sz="14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&lt;class&gt;</a:t>
            </a:r>
            <a:r>
              <a:rPr sz="1400" b="1" spc="-9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Java</a:t>
            </a:r>
            <a:r>
              <a:rPr sz="1400" spc="-8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&lt;/class&gt;</a:t>
            </a:r>
            <a:endParaRPr sz="14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&lt;profession&gt;</a:t>
            </a:r>
            <a:r>
              <a:rPr sz="1400" b="1" spc="-7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Trainer</a:t>
            </a:r>
            <a:r>
              <a:rPr sz="1400" spc="-10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&lt;/profession&gt;</a:t>
            </a:r>
            <a:endParaRPr sz="14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&lt;location&gt;</a:t>
            </a:r>
            <a:r>
              <a:rPr sz="1400" b="1" spc="-8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California</a:t>
            </a:r>
            <a:r>
              <a:rPr sz="1400" spc="-9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&lt;/location&gt;</a:t>
            </a:r>
            <a:endParaRPr sz="1400">
              <a:latin typeface="Courier New"/>
              <a:cs typeface="Courier New"/>
            </a:endParaRPr>
          </a:p>
          <a:p>
            <a:pPr marL="77851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&lt;/person&gt;</a:t>
            </a:r>
            <a:endParaRPr sz="1400">
              <a:latin typeface="Courier New"/>
              <a:cs typeface="Courier New"/>
            </a:endParaRPr>
          </a:p>
          <a:p>
            <a:pPr marL="77851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&lt;person&gt;</a:t>
            </a:r>
            <a:endParaRPr sz="14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&lt;name&gt;</a:t>
            </a:r>
            <a:r>
              <a:rPr sz="1400" b="1" spc="-8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Amit</a:t>
            </a:r>
            <a:r>
              <a:rPr sz="1400" spc="-8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&lt;/name&gt;</a:t>
            </a:r>
            <a:endParaRPr sz="14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&lt;class&gt;</a:t>
            </a:r>
            <a:r>
              <a:rPr sz="1400" b="1" spc="-9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Java</a:t>
            </a:r>
            <a:r>
              <a:rPr sz="1400" spc="-8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&lt;/class&gt;</a:t>
            </a:r>
            <a:endParaRPr sz="14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&lt;profession&gt;</a:t>
            </a:r>
            <a:r>
              <a:rPr sz="1400" b="1" spc="-6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Software</a:t>
            </a:r>
            <a:r>
              <a:rPr sz="1400" spc="-7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developer</a:t>
            </a:r>
            <a:r>
              <a:rPr sz="1400" spc="-7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&lt;/profession&gt;</a:t>
            </a:r>
            <a:endParaRPr sz="14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&lt;location&gt;</a:t>
            </a:r>
            <a:r>
              <a:rPr sz="1400" b="1" spc="-8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Courier New"/>
                <a:cs typeface="Courier New"/>
              </a:rPr>
              <a:t>California</a:t>
            </a:r>
            <a:r>
              <a:rPr sz="1400" spc="-9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&lt;/location&gt;</a:t>
            </a:r>
            <a:endParaRPr sz="1400">
              <a:latin typeface="Courier New"/>
              <a:cs typeface="Courier New"/>
            </a:endParaRPr>
          </a:p>
          <a:p>
            <a:pPr marR="4794885" algn="r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&lt;/person&gt;</a:t>
            </a:r>
            <a:endParaRPr sz="1400">
              <a:latin typeface="Courier New"/>
              <a:cs typeface="Courier New"/>
            </a:endParaRPr>
          </a:p>
          <a:p>
            <a:pPr marR="4843780" algn="r">
              <a:lnSpc>
                <a:spcPct val="100000"/>
              </a:lnSpc>
            </a:pPr>
            <a:r>
              <a:rPr sz="1400" b="1" spc="-10" dirty="0">
                <a:solidFill>
                  <a:srgbClr val="242424"/>
                </a:solidFill>
                <a:latin typeface="Courier New"/>
                <a:cs typeface="Courier New"/>
              </a:rPr>
              <a:t>&lt;/root_element&gt;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93" y="162890"/>
            <a:ext cx="14046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114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Rules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887" y="954786"/>
            <a:ext cx="7393940" cy="1950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White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spaces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ignored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HTML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considers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white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spaces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actual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Ordering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nesting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document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proper.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work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properly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clash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nesting.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ahoma"/>
              <a:cs typeface="Tahoma"/>
            </a:endParaRPr>
          </a:p>
          <a:p>
            <a:pPr marL="299085" marR="115570" indent="-287020">
              <a:lnSpc>
                <a:spcPct val="1014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case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sensitive.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Opening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closing tags should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exactly the same without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any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difference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opening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must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close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else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will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work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correctly.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153415"/>
            <a:ext cx="22491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X</a:t>
            </a:r>
            <a:r>
              <a:rPr sz="2600" b="0" spc="5" dirty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Namespace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670" y="3935984"/>
            <a:ext cx="7629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body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difference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purposes.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1 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body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patient's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body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e,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space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4579" y="1539239"/>
            <a:ext cx="4572000" cy="203200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&lt;html&gt;</a:t>
            </a:r>
            <a:endParaRPr sz="14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&lt;body&gt;</a:t>
            </a:r>
            <a:endParaRPr sz="1400">
              <a:latin typeface="Courier New"/>
              <a:cs typeface="Courier New"/>
            </a:endParaRPr>
          </a:p>
          <a:p>
            <a:pPr marL="1463040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&lt;p&gt;Patient</a:t>
            </a:r>
            <a:r>
              <a:rPr sz="1400" spc="-13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Information&lt;/p&gt;</a:t>
            </a:r>
            <a:endParaRPr sz="14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&lt;/body&gt;</a:t>
            </a:r>
            <a:endParaRPr sz="14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&lt;body&gt;</a:t>
            </a:r>
            <a:endParaRPr sz="1400">
              <a:latin typeface="Courier New"/>
              <a:cs typeface="Courier New"/>
            </a:endParaRPr>
          </a:p>
          <a:p>
            <a:pPr marL="1463040">
              <a:lnSpc>
                <a:spcPct val="100000"/>
              </a:lnSpc>
            </a:pPr>
            <a:r>
              <a:rPr sz="1400" spc="-15" dirty="0">
                <a:solidFill>
                  <a:srgbClr val="242424"/>
                </a:solidFill>
                <a:latin typeface="Courier New"/>
                <a:cs typeface="Courier New"/>
              </a:rPr>
              <a:t>&lt;height&gt;5.6ft&lt;/height&gt;</a:t>
            </a:r>
            <a:endParaRPr sz="1400">
              <a:latin typeface="Courier New"/>
              <a:cs typeface="Courier New"/>
            </a:endParaRPr>
          </a:p>
          <a:p>
            <a:pPr marL="1463040">
              <a:lnSpc>
                <a:spcPct val="100000"/>
              </a:lnSpc>
            </a:pPr>
            <a:r>
              <a:rPr sz="1400" spc="-15" dirty="0">
                <a:solidFill>
                  <a:srgbClr val="242424"/>
                </a:solidFill>
                <a:latin typeface="Courier New"/>
                <a:cs typeface="Courier New"/>
              </a:rPr>
              <a:t>&lt;weight&gt;75kgs&lt;/weight&gt;</a:t>
            </a:r>
            <a:endParaRPr sz="14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&lt;/body&gt;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&lt;/html&gt;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487" y="919352"/>
            <a:ext cx="2835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XHTML,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valid.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153415"/>
            <a:ext cx="22491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X</a:t>
            </a:r>
            <a:r>
              <a:rPr sz="2600" b="0" spc="5" dirty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Namespace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987" y="4061866"/>
            <a:ext cx="7243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health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namespace 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 html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body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health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body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patient's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body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information.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resolve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conflict,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spaces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109472"/>
            <a:ext cx="6934200" cy="2373727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lang="en-US"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</a:t>
            </a:r>
            <a:r>
              <a:rPr sz="1400" spc="-10" dirty="0" err="1">
                <a:solidFill>
                  <a:srgbClr val="242424"/>
                </a:solidFill>
                <a:latin typeface="Courier New"/>
                <a:cs typeface="Courier New"/>
              </a:rPr>
              <a:t>html:html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242424"/>
                </a:solidFill>
                <a:latin typeface="Courier New"/>
                <a:cs typeface="Courier New"/>
              </a:rPr>
              <a:t>xmlns:html=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'h</a:t>
            </a:r>
            <a:r>
              <a:rPr sz="1400" spc="-15" dirty="0">
                <a:solidFill>
                  <a:srgbClr val="242424"/>
                </a:solidFill>
                <a:latin typeface="Courier New"/>
                <a:cs typeface="Courier New"/>
              </a:rPr>
              <a:t>t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tp://www.w3.org/xhtml1/'&gt;</a:t>
            </a:r>
            <a:endParaRPr sz="1400" dirty="0">
              <a:latin typeface="Courier New"/>
              <a:cs typeface="Courier New"/>
            </a:endParaRPr>
          </a:p>
          <a:p>
            <a:pPr marL="548640" lvl="1"/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&lt;html:body&gt;</a:t>
            </a:r>
            <a:endParaRPr sz="1400" dirty="0">
              <a:latin typeface="Courier New"/>
              <a:cs typeface="Courier New"/>
            </a:endParaRPr>
          </a:p>
          <a:p>
            <a:pPr marL="548640" lvl="1"/>
            <a:r>
              <a:rPr lang="en-US" sz="1400" spc="-10">
                <a:solidFill>
                  <a:srgbClr val="242424"/>
                </a:solidFill>
                <a:latin typeface="Courier New"/>
                <a:cs typeface="Courier New"/>
              </a:rPr>
              <a:t>	</a:t>
            </a:r>
            <a:r>
              <a:rPr sz="1400" spc="-10">
                <a:solidFill>
                  <a:srgbClr val="242424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html:h4&gt;Patient</a:t>
            </a:r>
            <a:r>
              <a:rPr sz="1400" spc="-14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Information&lt;/html:h4&gt;</a:t>
            </a:r>
            <a:endParaRPr sz="1400" dirty="0">
              <a:latin typeface="Courier New"/>
              <a:cs typeface="Courier New"/>
            </a:endParaRPr>
          </a:p>
          <a:p>
            <a:pPr marL="548640" lvl="1"/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&lt;/HTML:body&gt;</a:t>
            </a:r>
            <a:endParaRPr sz="1400" dirty="0">
              <a:latin typeface="Courier New"/>
              <a:cs typeface="Courier New"/>
            </a:endParaRPr>
          </a:p>
          <a:p>
            <a:pPr marL="548640" lvl="1"/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&lt;health:body</a:t>
            </a:r>
            <a:endParaRPr sz="1400" dirty="0">
              <a:latin typeface="Courier New"/>
              <a:cs typeface="Courier New"/>
            </a:endParaRPr>
          </a:p>
          <a:p>
            <a:pPr marL="548640" lvl="1"/>
            <a:r>
              <a:rPr sz="1400" spc="-15" dirty="0">
                <a:solidFill>
                  <a:srgbClr val="242424"/>
                </a:solidFill>
                <a:latin typeface="Courier New"/>
                <a:cs typeface="Courier New"/>
              </a:rPr>
              <a:t>xmlns:health='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3"/>
              </a:rPr>
              <a:t>http://www.test.com/health'</a:t>
            </a:r>
            <a:r>
              <a:rPr sz="1400" dirty="0">
                <a:solidFill>
                  <a:srgbClr val="242424"/>
                </a:solidFill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1005840" lvl="2"/>
            <a:r>
              <a:rPr sz="1400" spc="-15" dirty="0">
                <a:solidFill>
                  <a:srgbClr val="242424"/>
                </a:solidFill>
                <a:latin typeface="Courier New"/>
                <a:cs typeface="Courier New"/>
              </a:rPr>
              <a:t>&lt;health:height&gt;5.6ft&lt;/height&gt;</a:t>
            </a:r>
            <a:endParaRPr sz="1400" dirty="0">
              <a:latin typeface="Courier New"/>
              <a:cs typeface="Courier New"/>
            </a:endParaRPr>
          </a:p>
          <a:p>
            <a:pPr marL="1005840" lvl="2"/>
            <a:r>
              <a:rPr sz="1400" spc="-15" dirty="0">
                <a:solidFill>
                  <a:srgbClr val="242424"/>
                </a:solidFill>
                <a:latin typeface="Courier New"/>
                <a:cs typeface="Courier New"/>
              </a:rPr>
              <a:t>&lt;health:weight&gt;75kgs&lt;/weight&gt;</a:t>
            </a:r>
            <a:endParaRPr sz="1400" dirty="0">
              <a:latin typeface="Courier New"/>
              <a:cs typeface="Courier New"/>
            </a:endParaRPr>
          </a:p>
          <a:p>
            <a:pPr marL="548640" lvl="1"/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&lt;/health:body&gt;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&lt;/html:html&gt;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162890"/>
            <a:ext cx="25990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Names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Spaces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883157"/>
            <a:ext cx="1989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Syntax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space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108" y="1309116"/>
            <a:ext cx="5337175" cy="307975"/>
          </a:xfrm>
          <a:prstGeom prst="rect">
            <a:avLst/>
          </a:prstGeom>
          <a:solidFill>
            <a:srgbClr val="FFFFD9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Element:name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space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xmlns:name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space=”name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space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identifier”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00" y="131775"/>
            <a:ext cx="15392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114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259" y="1635251"/>
            <a:ext cx="3564890" cy="307975"/>
          </a:xfrm>
          <a:prstGeom prst="rect">
            <a:avLst/>
          </a:prstGeom>
          <a:solidFill>
            <a:srgbClr val="FFFFD9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&lt;?xml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version="1.0"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encoding="UTF-8"?&gt;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399" y="2002225"/>
            <a:ext cx="5116830" cy="12858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Prolog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usually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version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number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encoding.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Encoding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character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set.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Unicode.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UTF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Universal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character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Transformation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UTF-8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applications.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777225"/>
            <a:ext cx="2569845" cy="7048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First</a:t>
            </a:r>
            <a:r>
              <a:rPr sz="140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line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XML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is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called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Prolog.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Prolog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contain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162890"/>
            <a:ext cx="45129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Editing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Viewing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Files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282" y="871854"/>
            <a:ext cx="7534275" cy="113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Editing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regular text editor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specific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editors.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Viewing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xml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file can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seen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too.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opened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browser,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+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marks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shown.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+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branch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leaves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exist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below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tag.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leaf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element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61688" y="2040635"/>
            <a:ext cx="3499485" cy="2696210"/>
            <a:chOff x="4361688" y="2040635"/>
            <a:chExt cx="3499485" cy="2696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1688" y="2040635"/>
              <a:ext cx="3499104" cy="26959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0748" y="2132075"/>
              <a:ext cx="3305555" cy="25176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23544" y="2144267"/>
            <a:ext cx="3354704" cy="1874520"/>
            <a:chOff x="923544" y="2144267"/>
            <a:chExt cx="3354704" cy="1874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2144267"/>
              <a:ext cx="3354324" cy="18745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1080" y="2226563"/>
              <a:ext cx="3163823" cy="171450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1004" y="2474214"/>
            <a:ext cx="672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62890"/>
            <a:ext cx="12477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114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299" y="847699"/>
            <a:ext cx="4507230" cy="9721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nds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Docum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7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DTD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specifies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Document.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DTD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inside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outside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161" y="162890"/>
            <a:ext cx="5892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TD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9260" y="1446275"/>
            <a:ext cx="5538470" cy="2974975"/>
            <a:chOff x="1699260" y="1446275"/>
            <a:chExt cx="5538470" cy="2974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260" y="1446275"/>
              <a:ext cx="5538216" cy="29748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8132" y="1539239"/>
              <a:ext cx="5305044" cy="279349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428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Object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i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v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963" y="853185"/>
            <a:ext cx="311023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end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of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108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why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XML?</a:t>
            </a:r>
            <a:endParaRPr sz="12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features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XML</a:t>
            </a:r>
            <a:endParaRPr sz="12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files</a:t>
            </a:r>
            <a:endParaRPr sz="12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DTD</a:t>
            </a:r>
            <a:endParaRPr sz="12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XSD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XPath</a:t>
            </a:r>
            <a:endParaRPr sz="12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 parsers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SAX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DOM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parser</a:t>
            </a:r>
            <a:endParaRPr sz="12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 XSL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files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161" y="173812"/>
            <a:ext cx="5892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TD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936" y="976706"/>
            <a:ext cx="39871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b="0" spc="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b="0" spc="-20" dirty="0">
                <a:solidFill>
                  <a:srgbClr val="006EC0"/>
                </a:solidFill>
                <a:latin typeface="Tahoma"/>
                <a:cs typeface="Tahoma"/>
              </a:rPr>
              <a:t>DOCTYPE</a:t>
            </a:r>
            <a:r>
              <a:rPr sz="1400" b="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b="0" spc="-20" dirty="0">
                <a:solidFill>
                  <a:srgbClr val="242424"/>
                </a:solidFill>
                <a:latin typeface="Tahoma"/>
                <a:cs typeface="Tahoma"/>
              </a:rPr>
              <a:t>says</a:t>
            </a:r>
            <a:r>
              <a:rPr sz="1400" b="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b="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dirty="0">
                <a:solidFill>
                  <a:srgbClr val="242424"/>
                </a:solidFill>
                <a:latin typeface="Tahoma"/>
                <a:cs typeface="Tahoma"/>
              </a:rPr>
              <a:t>root</a:t>
            </a:r>
            <a:r>
              <a:rPr sz="1400" b="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dirty="0">
                <a:solidFill>
                  <a:srgbClr val="242424"/>
                </a:solidFill>
                <a:latin typeface="Tahoma"/>
                <a:cs typeface="Tahoma"/>
              </a:rPr>
              <a:t>element</a:t>
            </a:r>
            <a:r>
              <a:rPr sz="1400" b="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b="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b="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dirty="0">
                <a:solidFill>
                  <a:srgbClr val="006EC0"/>
                </a:solidFill>
                <a:latin typeface="Tahoma"/>
                <a:cs typeface="Tahoma"/>
              </a:rPr>
              <a:t>XML</a:t>
            </a:r>
            <a:r>
              <a:rPr sz="1400" b="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b="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936" y="1396364"/>
            <a:ext cx="7164705" cy="175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ELEMENT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Test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says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3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elements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from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Profession.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ELEMENTS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PCDATA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elements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parsable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character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data.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parse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certain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elements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use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CDATA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299085" marR="5080" indent="-287020">
              <a:lnSpc>
                <a:spcPct val="102099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XML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parser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validate()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validate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whether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formed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according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DTD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43967"/>
            <a:ext cx="14211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Wh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sz="2600" b="0" spc="-1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DTD?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887" y="931926"/>
            <a:ext cx="6456680" cy="672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formats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people.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avoid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issue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standardize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format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DTD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43967"/>
            <a:ext cx="21590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Features</a:t>
            </a:r>
            <a:r>
              <a:rPr sz="2600" b="0" spc="-1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DTD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44" y="922782"/>
            <a:ext cx="7456170" cy="1939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way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of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representing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validated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DTD.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DTD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separate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having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extension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.dtd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During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validation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parsers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DTD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validates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against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Finally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validator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result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valid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Invalid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43967"/>
            <a:ext cx="8001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X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at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8269" y="1788667"/>
            <a:ext cx="3789679" cy="1863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4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XPath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language for addressing parts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document,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designed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 used by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both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XSLT(XSL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Transformations)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XPointer to provide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common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syntax and semantics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functionality shared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marL="299085" marR="20955" indent="-287020">
              <a:lnSpc>
                <a:spcPct val="1008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primary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purpose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XPath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parts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[XML]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document.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support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primary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purpose,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also provides basic facilities for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manipulation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strings,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numbers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booleans.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6759" y="859536"/>
            <a:ext cx="3548379" cy="3655060"/>
            <a:chOff x="746759" y="859536"/>
            <a:chExt cx="3548379" cy="3655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59" y="859536"/>
              <a:ext cx="3547872" cy="3654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635" y="1002792"/>
              <a:ext cx="3246119" cy="221894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136" y="4888407"/>
            <a:ext cx="481330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http://community.sharpdevelop.net/blogs/mattward/archive/2006/08/05/TestingXPathQueriesInSharpDevelop.aspx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39649"/>
            <a:ext cx="416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XSD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242424"/>
                </a:solidFill>
                <a:latin typeface="Calibri"/>
                <a:cs typeface="Calibri"/>
              </a:rPr>
              <a:t>(XML</a:t>
            </a:r>
            <a:r>
              <a:rPr sz="28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242424"/>
                </a:solidFill>
                <a:latin typeface="Calibri"/>
                <a:cs typeface="Calibri"/>
              </a:rPr>
              <a:t>Schema</a:t>
            </a:r>
            <a:r>
              <a:rPr sz="2800" b="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800" b="0" spc="-20" dirty="0">
                <a:solidFill>
                  <a:srgbClr val="242424"/>
                </a:solidFill>
                <a:latin typeface="Calibri"/>
                <a:cs typeface="Calibri"/>
              </a:rPr>
              <a:t>Definition)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2919" y="1619250"/>
            <a:ext cx="3592195" cy="2417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2705" indent="-287020" algn="just">
              <a:lnSpc>
                <a:spcPct val="100600"/>
              </a:lnSpc>
              <a:spcBef>
                <a:spcPts val="9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 schema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represents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interrelationship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between the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attributes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and elements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an XML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 (for example,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document or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portion of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document).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ahoma"/>
              <a:cs typeface="Tahoma"/>
            </a:endParaRPr>
          </a:p>
          <a:p>
            <a:pPr marL="299085" marR="107314" indent="-287020">
              <a:lnSpc>
                <a:spcPct val="1008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 description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verify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that each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item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content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document adheres to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description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element 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which the content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placed.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marL="299085" marR="5080" indent="-287020" algn="just">
              <a:lnSpc>
                <a:spcPct val="100899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3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create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schema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document,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analyse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structure,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defining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each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structural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element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encounter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340" y="1086611"/>
            <a:ext cx="4282440" cy="3182620"/>
            <a:chOff x="434340" y="1086611"/>
            <a:chExt cx="4282440" cy="3182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" y="1452371"/>
              <a:ext cx="4282440" cy="2816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" y="1543811"/>
              <a:ext cx="4073652" cy="26380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1340" y="1086611"/>
              <a:ext cx="1050036" cy="105003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725" y="4883226"/>
            <a:ext cx="528002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http://blogs.msdn.com/b/johnguin/archive/2009/06/02/looking-at-the-xml-schema-for-page-width-and-height-in-onenote.aspx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87" y="162890"/>
            <a:ext cx="164718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114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se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2" y="890396"/>
            <a:ext cx="26816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Reading</a:t>
            </a:r>
            <a:r>
              <a:rPr sz="1400" spc="-8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XML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file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is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called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parsing.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0483" y="1498091"/>
            <a:ext cx="1217930" cy="664845"/>
            <a:chOff x="3110483" y="1498091"/>
            <a:chExt cx="1217930" cy="6648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0483" y="1498091"/>
              <a:ext cx="1217675" cy="6644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727" y="1525523"/>
              <a:ext cx="1127760" cy="5745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57727" y="1525523"/>
              <a:ext cx="1127760" cy="574675"/>
            </a:xfrm>
            <a:custGeom>
              <a:avLst/>
              <a:gdLst/>
              <a:ahLst/>
              <a:cxnLst/>
              <a:rect l="l" t="t" r="r" b="b"/>
              <a:pathLst>
                <a:path w="1127760" h="574675">
                  <a:moveTo>
                    <a:pt x="0" y="95758"/>
                  </a:moveTo>
                  <a:lnTo>
                    <a:pt x="7493" y="58547"/>
                  </a:lnTo>
                  <a:lnTo>
                    <a:pt x="28067" y="28066"/>
                  </a:lnTo>
                  <a:lnTo>
                    <a:pt x="58547" y="7492"/>
                  </a:lnTo>
                  <a:lnTo>
                    <a:pt x="95758" y="0"/>
                  </a:lnTo>
                  <a:lnTo>
                    <a:pt x="1032001" y="0"/>
                  </a:lnTo>
                  <a:lnTo>
                    <a:pt x="1069213" y="7492"/>
                  </a:lnTo>
                  <a:lnTo>
                    <a:pt x="1099693" y="28066"/>
                  </a:lnTo>
                  <a:lnTo>
                    <a:pt x="1120267" y="58547"/>
                  </a:lnTo>
                  <a:lnTo>
                    <a:pt x="1127760" y="95758"/>
                  </a:lnTo>
                  <a:lnTo>
                    <a:pt x="1127760" y="478663"/>
                  </a:lnTo>
                  <a:lnTo>
                    <a:pt x="1120267" y="515874"/>
                  </a:lnTo>
                  <a:lnTo>
                    <a:pt x="1099693" y="546353"/>
                  </a:lnTo>
                  <a:lnTo>
                    <a:pt x="1069213" y="566927"/>
                  </a:lnTo>
                  <a:lnTo>
                    <a:pt x="1032001" y="574420"/>
                  </a:lnTo>
                  <a:lnTo>
                    <a:pt x="95758" y="574420"/>
                  </a:lnTo>
                  <a:lnTo>
                    <a:pt x="58547" y="566927"/>
                  </a:lnTo>
                  <a:lnTo>
                    <a:pt x="28067" y="546353"/>
                  </a:lnTo>
                  <a:lnTo>
                    <a:pt x="7493" y="515874"/>
                  </a:lnTo>
                  <a:lnTo>
                    <a:pt x="0" y="478663"/>
                  </a:lnTo>
                  <a:lnTo>
                    <a:pt x="0" y="95758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37738" y="1691132"/>
            <a:ext cx="957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4232" y="2095309"/>
            <a:ext cx="4763770" cy="1195070"/>
            <a:chOff x="1094232" y="2095309"/>
            <a:chExt cx="4763770" cy="1195070"/>
          </a:xfrm>
        </p:grpSpPr>
        <p:sp>
          <p:nvSpPr>
            <p:cNvPr id="10" name="object 10"/>
            <p:cNvSpPr/>
            <p:nvPr/>
          </p:nvSpPr>
          <p:spPr>
            <a:xfrm>
              <a:off x="1652016" y="2100072"/>
              <a:ext cx="4140835" cy="356870"/>
            </a:xfrm>
            <a:custGeom>
              <a:avLst/>
              <a:gdLst/>
              <a:ahLst/>
              <a:cxnLst/>
              <a:rect l="l" t="t" r="r" b="b"/>
              <a:pathLst>
                <a:path w="4140835" h="356869">
                  <a:moveTo>
                    <a:pt x="2069845" y="0"/>
                  </a:moveTo>
                  <a:lnTo>
                    <a:pt x="2069845" y="355600"/>
                  </a:lnTo>
                </a:path>
                <a:path w="4140835" h="356869">
                  <a:moveTo>
                    <a:pt x="0" y="356361"/>
                  </a:moveTo>
                  <a:lnTo>
                    <a:pt x="4140454" y="356361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8008" y="2456687"/>
              <a:ext cx="4269740" cy="277495"/>
            </a:xfrm>
            <a:custGeom>
              <a:avLst/>
              <a:gdLst/>
              <a:ahLst/>
              <a:cxnLst/>
              <a:rect l="l" t="t" r="r" b="b"/>
              <a:pathLst>
                <a:path w="4269740" h="277494">
                  <a:moveTo>
                    <a:pt x="127000" y="200660"/>
                  </a:moveTo>
                  <a:lnTo>
                    <a:pt x="69837" y="200660"/>
                  </a:lnTo>
                  <a:lnTo>
                    <a:pt x="69837" y="0"/>
                  </a:lnTo>
                  <a:lnTo>
                    <a:pt x="57137" y="0"/>
                  </a:lnTo>
                  <a:lnTo>
                    <a:pt x="57137" y="200660"/>
                  </a:lnTo>
                  <a:lnTo>
                    <a:pt x="0" y="200660"/>
                  </a:lnTo>
                  <a:lnTo>
                    <a:pt x="63487" y="276987"/>
                  </a:lnTo>
                  <a:lnTo>
                    <a:pt x="127000" y="200660"/>
                  </a:lnTo>
                  <a:close/>
                </a:path>
                <a:path w="4269740" h="277494">
                  <a:moveTo>
                    <a:pt x="4269740" y="200660"/>
                  </a:moveTo>
                  <a:lnTo>
                    <a:pt x="4212590" y="200660"/>
                  </a:lnTo>
                  <a:lnTo>
                    <a:pt x="4212590" y="0"/>
                  </a:lnTo>
                  <a:lnTo>
                    <a:pt x="4199890" y="0"/>
                  </a:lnTo>
                  <a:lnTo>
                    <a:pt x="4199890" y="200660"/>
                  </a:lnTo>
                  <a:lnTo>
                    <a:pt x="4142740" y="200660"/>
                  </a:lnTo>
                  <a:lnTo>
                    <a:pt x="4206240" y="276987"/>
                  </a:lnTo>
                  <a:lnTo>
                    <a:pt x="4269740" y="20066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232" y="2705100"/>
              <a:ext cx="1109471" cy="5852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476" y="2732531"/>
              <a:ext cx="1019556" cy="495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41476" y="2732531"/>
              <a:ext cx="1019810" cy="495300"/>
            </a:xfrm>
            <a:custGeom>
              <a:avLst/>
              <a:gdLst/>
              <a:ahLst/>
              <a:cxnLst/>
              <a:rect l="l" t="t" r="r" b="b"/>
              <a:pathLst>
                <a:path w="1019810" h="495300">
                  <a:moveTo>
                    <a:pt x="0" y="82550"/>
                  </a:moveTo>
                  <a:lnTo>
                    <a:pt x="6489" y="50418"/>
                  </a:lnTo>
                  <a:lnTo>
                    <a:pt x="24168" y="24130"/>
                  </a:lnTo>
                  <a:lnTo>
                    <a:pt x="50406" y="6476"/>
                  </a:lnTo>
                  <a:lnTo>
                    <a:pt x="82524" y="0"/>
                  </a:lnTo>
                  <a:lnTo>
                    <a:pt x="936751" y="0"/>
                  </a:lnTo>
                  <a:lnTo>
                    <a:pt x="968882" y="6476"/>
                  </a:lnTo>
                  <a:lnTo>
                    <a:pt x="995172" y="24130"/>
                  </a:lnTo>
                  <a:lnTo>
                    <a:pt x="1012825" y="50418"/>
                  </a:lnTo>
                  <a:lnTo>
                    <a:pt x="1019301" y="82550"/>
                  </a:lnTo>
                  <a:lnTo>
                    <a:pt x="1019301" y="412750"/>
                  </a:lnTo>
                  <a:lnTo>
                    <a:pt x="1012825" y="444881"/>
                  </a:lnTo>
                  <a:lnTo>
                    <a:pt x="995172" y="471169"/>
                  </a:lnTo>
                  <a:lnTo>
                    <a:pt x="968882" y="488823"/>
                  </a:lnTo>
                  <a:lnTo>
                    <a:pt x="936751" y="495300"/>
                  </a:lnTo>
                  <a:lnTo>
                    <a:pt x="82524" y="495300"/>
                  </a:lnTo>
                  <a:lnTo>
                    <a:pt x="50406" y="488823"/>
                  </a:lnTo>
                  <a:lnTo>
                    <a:pt x="24168" y="471169"/>
                  </a:lnTo>
                  <a:lnTo>
                    <a:pt x="6489" y="444881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89431" y="2777998"/>
            <a:ext cx="900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sed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(e.g.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DOM)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34940" y="2706623"/>
            <a:ext cx="1109980" cy="586740"/>
            <a:chOff x="5234940" y="2706623"/>
            <a:chExt cx="1109980" cy="58674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4940" y="2706623"/>
              <a:ext cx="1109472" cy="5867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2184" y="2734055"/>
              <a:ext cx="1019556" cy="4968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82184" y="2734055"/>
              <a:ext cx="1019810" cy="496570"/>
            </a:xfrm>
            <a:custGeom>
              <a:avLst/>
              <a:gdLst/>
              <a:ahLst/>
              <a:cxnLst/>
              <a:rect l="l" t="t" r="r" b="b"/>
              <a:pathLst>
                <a:path w="1019810" h="496569">
                  <a:moveTo>
                    <a:pt x="0" y="82676"/>
                  </a:moveTo>
                  <a:lnTo>
                    <a:pt x="6476" y="50545"/>
                  </a:lnTo>
                  <a:lnTo>
                    <a:pt x="24256" y="24256"/>
                  </a:lnTo>
                  <a:lnTo>
                    <a:pt x="50545" y="6476"/>
                  </a:lnTo>
                  <a:lnTo>
                    <a:pt x="82803" y="0"/>
                  </a:lnTo>
                  <a:lnTo>
                    <a:pt x="936498" y="0"/>
                  </a:lnTo>
                  <a:lnTo>
                    <a:pt x="968755" y="6476"/>
                  </a:lnTo>
                  <a:lnTo>
                    <a:pt x="995044" y="24256"/>
                  </a:lnTo>
                  <a:lnTo>
                    <a:pt x="1012825" y="50545"/>
                  </a:lnTo>
                  <a:lnTo>
                    <a:pt x="1019301" y="82676"/>
                  </a:lnTo>
                  <a:lnTo>
                    <a:pt x="1019301" y="413638"/>
                  </a:lnTo>
                  <a:lnTo>
                    <a:pt x="1012825" y="445896"/>
                  </a:lnTo>
                  <a:lnTo>
                    <a:pt x="995044" y="472186"/>
                  </a:lnTo>
                  <a:lnTo>
                    <a:pt x="968755" y="489966"/>
                  </a:lnTo>
                  <a:lnTo>
                    <a:pt x="936498" y="496443"/>
                  </a:lnTo>
                  <a:lnTo>
                    <a:pt x="82803" y="496443"/>
                  </a:lnTo>
                  <a:lnTo>
                    <a:pt x="50545" y="489966"/>
                  </a:lnTo>
                  <a:lnTo>
                    <a:pt x="24256" y="472186"/>
                  </a:lnTo>
                  <a:lnTo>
                    <a:pt x="6476" y="445896"/>
                  </a:lnTo>
                  <a:lnTo>
                    <a:pt x="0" y="413638"/>
                  </a:lnTo>
                  <a:lnTo>
                    <a:pt x="0" y="8267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61559" y="2868548"/>
            <a:ext cx="843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06367" y="3226117"/>
            <a:ext cx="3693160" cy="1212215"/>
            <a:chOff x="3706367" y="3226117"/>
            <a:chExt cx="3693160" cy="1212215"/>
          </a:xfrm>
        </p:grpSpPr>
        <p:sp>
          <p:nvSpPr>
            <p:cNvPr id="22" name="object 22"/>
            <p:cNvSpPr/>
            <p:nvPr/>
          </p:nvSpPr>
          <p:spPr>
            <a:xfrm>
              <a:off x="4248911" y="3230879"/>
              <a:ext cx="3086100" cy="373380"/>
            </a:xfrm>
            <a:custGeom>
              <a:avLst/>
              <a:gdLst/>
              <a:ahLst/>
              <a:cxnLst/>
              <a:rect l="l" t="t" r="r" b="b"/>
              <a:pathLst>
                <a:path w="3086100" h="373379">
                  <a:moveTo>
                    <a:pt x="1542034" y="0"/>
                  </a:moveTo>
                  <a:lnTo>
                    <a:pt x="1542034" y="363219"/>
                  </a:lnTo>
                </a:path>
                <a:path w="3086100" h="373379">
                  <a:moveTo>
                    <a:pt x="0" y="373379"/>
                  </a:moveTo>
                  <a:lnTo>
                    <a:pt x="3085972" y="373379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84904" y="3604259"/>
              <a:ext cx="3214370" cy="277495"/>
            </a:xfrm>
            <a:custGeom>
              <a:avLst/>
              <a:gdLst/>
              <a:ahLst/>
              <a:cxnLst/>
              <a:rect l="l" t="t" r="r" b="b"/>
              <a:pathLst>
                <a:path w="3214370" h="277495">
                  <a:moveTo>
                    <a:pt x="127000" y="200660"/>
                  </a:moveTo>
                  <a:lnTo>
                    <a:pt x="69850" y="200660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200660"/>
                  </a:lnTo>
                  <a:lnTo>
                    <a:pt x="0" y="200660"/>
                  </a:lnTo>
                  <a:lnTo>
                    <a:pt x="63500" y="276948"/>
                  </a:lnTo>
                  <a:lnTo>
                    <a:pt x="127000" y="200660"/>
                  </a:lnTo>
                  <a:close/>
                </a:path>
                <a:path w="3214370" h="277495">
                  <a:moveTo>
                    <a:pt x="3214116" y="200660"/>
                  </a:moveTo>
                  <a:lnTo>
                    <a:pt x="3156966" y="200660"/>
                  </a:lnTo>
                  <a:lnTo>
                    <a:pt x="3156966" y="0"/>
                  </a:lnTo>
                  <a:lnTo>
                    <a:pt x="3144266" y="0"/>
                  </a:lnTo>
                  <a:lnTo>
                    <a:pt x="3144266" y="200660"/>
                  </a:lnTo>
                  <a:lnTo>
                    <a:pt x="3087116" y="200660"/>
                  </a:lnTo>
                  <a:lnTo>
                    <a:pt x="3150616" y="276948"/>
                  </a:lnTo>
                  <a:lnTo>
                    <a:pt x="3214116" y="20066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6367" y="3851147"/>
              <a:ext cx="1109472" cy="5867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3611" y="3878579"/>
              <a:ext cx="1019556" cy="4968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753611" y="3878579"/>
              <a:ext cx="1019810" cy="496570"/>
            </a:xfrm>
            <a:custGeom>
              <a:avLst/>
              <a:gdLst/>
              <a:ahLst/>
              <a:cxnLst/>
              <a:rect l="l" t="t" r="r" b="b"/>
              <a:pathLst>
                <a:path w="1019810" h="496570">
                  <a:moveTo>
                    <a:pt x="0" y="82740"/>
                  </a:moveTo>
                  <a:lnTo>
                    <a:pt x="6476" y="50533"/>
                  </a:lnTo>
                  <a:lnTo>
                    <a:pt x="24257" y="24231"/>
                  </a:lnTo>
                  <a:lnTo>
                    <a:pt x="50546" y="6502"/>
                  </a:lnTo>
                  <a:lnTo>
                    <a:pt x="82803" y="0"/>
                  </a:lnTo>
                  <a:lnTo>
                    <a:pt x="936498" y="0"/>
                  </a:lnTo>
                  <a:lnTo>
                    <a:pt x="968755" y="6502"/>
                  </a:lnTo>
                  <a:lnTo>
                    <a:pt x="995045" y="24231"/>
                  </a:lnTo>
                  <a:lnTo>
                    <a:pt x="1012825" y="50533"/>
                  </a:lnTo>
                  <a:lnTo>
                    <a:pt x="1019301" y="82740"/>
                  </a:lnTo>
                  <a:lnTo>
                    <a:pt x="1019301" y="413702"/>
                  </a:lnTo>
                  <a:lnTo>
                    <a:pt x="1012825" y="445909"/>
                  </a:lnTo>
                  <a:lnTo>
                    <a:pt x="995045" y="472211"/>
                  </a:lnTo>
                  <a:lnTo>
                    <a:pt x="968755" y="489940"/>
                  </a:lnTo>
                  <a:lnTo>
                    <a:pt x="936498" y="496443"/>
                  </a:lnTo>
                  <a:lnTo>
                    <a:pt x="82803" y="496443"/>
                  </a:lnTo>
                  <a:lnTo>
                    <a:pt x="50546" y="489940"/>
                  </a:lnTo>
                  <a:lnTo>
                    <a:pt x="24257" y="472211"/>
                  </a:lnTo>
                  <a:lnTo>
                    <a:pt x="6476" y="445909"/>
                  </a:lnTo>
                  <a:lnTo>
                    <a:pt x="0" y="413702"/>
                  </a:lnTo>
                  <a:lnTo>
                    <a:pt x="0" y="8274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37813" y="3932935"/>
            <a:ext cx="867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Pu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sh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(e.g.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SAX)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58940" y="3864864"/>
            <a:ext cx="1109980" cy="586740"/>
            <a:chOff x="6758940" y="3864864"/>
            <a:chExt cx="1109980" cy="58674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8940" y="3864864"/>
              <a:ext cx="1109472" cy="58674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6184" y="3892296"/>
              <a:ext cx="1019555" cy="49682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806184" y="3892296"/>
              <a:ext cx="1019810" cy="496570"/>
            </a:xfrm>
            <a:custGeom>
              <a:avLst/>
              <a:gdLst/>
              <a:ahLst/>
              <a:cxnLst/>
              <a:rect l="l" t="t" r="r" b="b"/>
              <a:pathLst>
                <a:path w="1019809" h="496570">
                  <a:moveTo>
                    <a:pt x="0" y="82740"/>
                  </a:moveTo>
                  <a:lnTo>
                    <a:pt x="6476" y="50533"/>
                  </a:lnTo>
                  <a:lnTo>
                    <a:pt x="24257" y="24231"/>
                  </a:lnTo>
                  <a:lnTo>
                    <a:pt x="50546" y="6502"/>
                  </a:lnTo>
                  <a:lnTo>
                    <a:pt x="82804" y="0"/>
                  </a:lnTo>
                  <a:lnTo>
                    <a:pt x="936498" y="0"/>
                  </a:lnTo>
                  <a:lnTo>
                    <a:pt x="968756" y="6502"/>
                  </a:lnTo>
                  <a:lnTo>
                    <a:pt x="995045" y="24231"/>
                  </a:lnTo>
                  <a:lnTo>
                    <a:pt x="1012825" y="50533"/>
                  </a:lnTo>
                  <a:lnTo>
                    <a:pt x="1019301" y="82740"/>
                  </a:lnTo>
                  <a:lnTo>
                    <a:pt x="1019301" y="413702"/>
                  </a:lnTo>
                  <a:lnTo>
                    <a:pt x="1012825" y="445909"/>
                  </a:lnTo>
                  <a:lnTo>
                    <a:pt x="995045" y="472211"/>
                  </a:lnTo>
                  <a:lnTo>
                    <a:pt x="968756" y="489940"/>
                  </a:lnTo>
                  <a:lnTo>
                    <a:pt x="936498" y="496442"/>
                  </a:lnTo>
                  <a:lnTo>
                    <a:pt x="82804" y="496442"/>
                  </a:lnTo>
                  <a:lnTo>
                    <a:pt x="50546" y="489940"/>
                  </a:lnTo>
                  <a:lnTo>
                    <a:pt x="24257" y="472211"/>
                  </a:lnTo>
                  <a:lnTo>
                    <a:pt x="6476" y="445909"/>
                  </a:lnTo>
                  <a:lnTo>
                    <a:pt x="0" y="413702"/>
                  </a:lnTo>
                  <a:lnTo>
                    <a:pt x="0" y="8274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23278" y="3946652"/>
            <a:ext cx="78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Pul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(e.g.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226" y="184531"/>
            <a:ext cx="56280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Difference</a:t>
            </a:r>
            <a:r>
              <a:rPr sz="2600" b="0" spc="-1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between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SAX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Parsers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7394" y="1823085"/>
          <a:ext cx="6975474" cy="2214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70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OM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SAX</a:t>
                      </a:r>
                      <a:r>
                        <a:rPr sz="1200" b="1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Parsers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DOM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stands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Document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Object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Model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SAX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stands</a:t>
                      </a:r>
                      <a:r>
                        <a:rPr sz="1200" spc="-4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Simple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API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XML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DOM</a:t>
                      </a:r>
                      <a:r>
                        <a:rPr sz="1200" spc="-5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reads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entire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document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SAX</a:t>
                      </a:r>
                      <a:r>
                        <a:rPr sz="1200" spc="-4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reads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node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node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DOM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useful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when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reading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small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size</a:t>
                      </a:r>
                      <a:r>
                        <a:rPr sz="1200" spc="-5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XML</a:t>
                      </a:r>
                      <a:r>
                        <a:rPr sz="1200" spc="-5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files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SAX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when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big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XML files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needs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parsed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DOM</a:t>
                      </a:r>
                      <a:r>
                        <a:rPr sz="1200" spc="-5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tree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1200" spc="-6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parser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SAX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event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1200" spc="-5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parser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02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DOM</a:t>
                      </a:r>
                      <a:r>
                        <a:rPr sz="1200" spc="-5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little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slow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compared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SAX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SAX</a:t>
                      </a:r>
                      <a:r>
                        <a:rPr sz="1200" spc="-5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faster</a:t>
                      </a:r>
                      <a:r>
                        <a:rPr sz="1200" spc="-4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DOM</a:t>
                      </a:r>
                      <a:r>
                        <a:rPr sz="1200" spc="-5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insert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delete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nodes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SAX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cannot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insert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delete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nodes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33299"/>
            <a:ext cx="27292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Why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SAX?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59" y="1062608"/>
            <a:ext cx="7776209" cy="153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program,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 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developer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own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parse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complicated.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3410"/>
              </a:lnSpc>
              <a:spcBef>
                <a:spcPts val="390"/>
              </a:spcBef>
            </a:pP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avoid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this,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Java/programming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language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 given parsers like DOM and SAX to read the xml file.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parser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consumes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complicated,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DOM/SAX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parser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parse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275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this,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developed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fast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accurate.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33299"/>
            <a:ext cx="36220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Features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SAX?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426" y="701647"/>
            <a:ext cx="3651885" cy="5676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DOM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reads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XML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stores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tree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SAX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reads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event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9947" y="1324355"/>
            <a:ext cx="243840" cy="969010"/>
          </a:xfrm>
          <a:custGeom>
            <a:avLst/>
            <a:gdLst/>
            <a:ahLst/>
            <a:cxnLst/>
            <a:rect l="l" t="t" r="r" b="b"/>
            <a:pathLst>
              <a:path w="243839" h="969010">
                <a:moveTo>
                  <a:pt x="0" y="0"/>
                </a:moveTo>
                <a:lnTo>
                  <a:pt x="47498" y="1651"/>
                </a:lnTo>
                <a:lnTo>
                  <a:pt x="86232" y="5969"/>
                </a:lnTo>
                <a:lnTo>
                  <a:pt x="112394" y="12446"/>
                </a:lnTo>
                <a:lnTo>
                  <a:pt x="121919" y="20320"/>
                </a:lnTo>
                <a:lnTo>
                  <a:pt x="121919" y="464185"/>
                </a:lnTo>
                <a:lnTo>
                  <a:pt x="131444" y="472059"/>
                </a:lnTo>
                <a:lnTo>
                  <a:pt x="157606" y="478536"/>
                </a:lnTo>
                <a:lnTo>
                  <a:pt x="196341" y="482854"/>
                </a:lnTo>
                <a:lnTo>
                  <a:pt x="243839" y="484505"/>
                </a:lnTo>
                <a:lnTo>
                  <a:pt x="196341" y="486029"/>
                </a:lnTo>
                <a:lnTo>
                  <a:pt x="157606" y="490347"/>
                </a:lnTo>
                <a:lnTo>
                  <a:pt x="131444" y="496824"/>
                </a:lnTo>
                <a:lnTo>
                  <a:pt x="121919" y="504698"/>
                </a:lnTo>
                <a:lnTo>
                  <a:pt x="121919" y="948563"/>
                </a:lnTo>
                <a:lnTo>
                  <a:pt x="112394" y="956437"/>
                </a:lnTo>
                <a:lnTo>
                  <a:pt x="86232" y="962914"/>
                </a:lnTo>
                <a:lnTo>
                  <a:pt x="47498" y="967232"/>
                </a:lnTo>
                <a:lnTo>
                  <a:pt x="0" y="968883"/>
                </a:lnTo>
              </a:path>
            </a:pathLst>
          </a:custGeom>
          <a:ln w="9144">
            <a:solidFill>
              <a:srgbClr val="48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4720" y="1397965"/>
            <a:ext cx="85534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Complex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li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ions,  XS</a:t>
            </a:r>
            <a:r>
              <a:rPr sz="1200" spc="-19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33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6607" y="2119883"/>
            <a:ext cx="1138555" cy="632460"/>
            <a:chOff x="1816607" y="2119883"/>
            <a:chExt cx="1138555" cy="6324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607" y="2119883"/>
              <a:ext cx="1138428" cy="6324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3851" y="2147315"/>
              <a:ext cx="1048512" cy="5425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63851" y="2147315"/>
              <a:ext cx="1048385" cy="542290"/>
            </a:xfrm>
            <a:custGeom>
              <a:avLst/>
              <a:gdLst/>
              <a:ahLst/>
              <a:cxnLst/>
              <a:rect l="l" t="t" r="r" b="b"/>
              <a:pathLst>
                <a:path w="1048385" h="542289">
                  <a:moveTo>
                    <a:pt x="0" y="90296"/>
                  </a:moveTo>
                  <a:lnTo>
                    <a:pt x="7112" y="55244"/>
                  </a:lnTo>
                  <a:lnTo>
                    <a:pt x="26543" y="26415"/>
                  </a:lnTo>
                  <a:lnTo>
                    <a:pt x="55245" y="7111"/>
                  </a:lnTo>
                  <a:lnTo>
                    <a:pt x="90424" y="0"/>
                  </a:lnTo>
                  <a:lnTo>
                    <a:pt x="957580" y="0"/>
                  </a:lnTo>
                  <a:lnTo>
                    <a:pt x="992759" y="7111"/>
                  </a:lnTo>
                  <a:lnTo>
                    <a:pt x="1021461" y="26415"/>
                  </a:lnTo>
                  <a:lnTo>
                    <a:pt x="1040892" y="55244"/>
                  </a:lnTo>
                  <a:lnTo>
                    <a:pt x="1048004" y="90296"/>
                  </a:lnTo>
                  <a:lnTo>
                    <a:pt x="1048004" y="451738"/>
                  </a:lnTo>
                  <a:lnTo>
                    <a:pt x="1040892" y="486917"/>
                  </a:lnTo>
                  <a:lnTo>
                    <a:pt x="1021461" y="515746"/>
                  </a:lnTo>
                  <a:lnTo>
                    <a:pt x="992759" y="535051"/>
                  </a:lnTo>
                  <a:lnTo>
                    <a:pt x="957580" y="542163"/>
                  </a:lnTo>
                  <a:lnTo>
                    <a:pt x="90424" y="542163"/>
                  </a:lnTo>
                  <a:lnTo>
                    <a:pt x="55245" y="535051"/>
                  </a:lnTo>
                  <a:lnTo>
                    <a:pt x="26543" y="515746"/>
                  </a:lnTo>
                  <a:lnTo>
                    <a:pt x="7112" y="486917"/>
                  </a:lnTo>
                  <a:lnTo>
                    <a:pt x="0" y="451738"/>
                  </a:lnTo>
                  <a:lnTo>
                    <a:pt x="0" y="90296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1548" y="2296160"/>
            <a:ext cx="824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Docum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62009" y="1379219"/>
            <a:ext cx="1945005" cy="1831975"/>
            <a:chOff x="2362009" y="1379219"/>
            <a:chExt cx="1945005" cy="1831975"/>
          </a:xfrm>
        </p:grpSpPr>
        <p:sp>
          <p:nvSpPr>
            <p:cNvPr id="12" name="object 12"/>
            <p:cNvSpPr/>
            <p:nvPr/>
          </p:nvSpPr>
          <p:spPr>
            <a:xfrm>
              <a:off x="2366772" y="1690115"/>
              <a:ext cx="21590" cy="1457325"/>
            </a:xfrm>
            <a:custGeom>
              <a:avLst/>
              <a:gdLst/>
              <a:ahLst/>
              <a:cxnLst/>
              <a:rect l="l" t="t" r="r" b="b"/>
              <a:pathLst>
                <a:path w="21589" h="1457325">
                  <a:moveTo>
                    <a:pt x="21081" y="457073"/>
                  </a:moveTo>
                  <a:lnTo>
                    <a:pt x="21081" y="0"/>
                  </a:lnTo>
                </a:path>
                <a:path w="21589" h="1457325">
                  <a:moveTo>
                    <a:pt x="0" y="1456944"/>
                  </a:moveTo>
                  <a:lnTo>
                    <a:pt x="0" y="999871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6772" y="1626107"/>
              <a:ext cx="1028700" cy="1584960"/>
            </a:xfrm>
            <a:custGeom>
              <a:avLst/>
              <a:gdLst/>
              <a:ahLst/>
              <a:cxnLst/>
              <a:rect l="l" t="t" r="r" b="b"/>
              <a:pathLst>
                <a:path w="1028700" h="1584960">
                  <a:moveTo>
                    <a:pt x="1007364" y="1521079"/>
                  </a:moveTo>
                  <a:lnTo>
                    <a:pt x="931164" y="1457579"/>
                  </a:lnTo>
                  <a:lnTo>
                    <a:pt x="931164" y="1514729"/>
                  </a:lnTo>
                  <a:lnTo>
                    <a:pt x="0" y="1514729"/>
                  </a:lnTo>
                  <a:lnTo>
                    <a:pt x="0" y="1527429"/>
                  </a:lnTo>
                  <a:lnTo>
                    <a:pt x="931164" y="1527429"/>
                  </a:lnTo>
                  <a:lnTo>
                    <a:pt x="931164" y="1584579"/>
                  </a:lnTo>
                  <a:lnTo>
                    <a:pt x="1007364" y="1521079"/>
                  </a:lnTo>
                  <a:close/>
                </a:path>
                <a:path w="1028700" h="1584960">
                  <a:moveTo>
                    <a:pt x="1028700" y="63500"/>
                  </a:moveTo>
                  <a:lnTo>
                    <a:pt x="952500" y="0"/>
                  </a:lnTo>
                  <a:lnTo>
                    <a:pt x="952500" y="57150"/>
                  </a:lnTo>
                  <a:lnTo>
                    <a:pt x="21336" y="57150"/>
                  </a:lnTo>
                  <a:lnTo>
                    <a:pt x="21336" y="69850"/>
                  </a:lnTo>
                  <a:lnTo>
                    <a:pt x="952500" y="69850"/>
                  </a:lnTo>
                  <a:lnTo>
                    <a:pt x="952500" y="127000"/>
                  </a:lnTo>
                  <a:lnTo>
                    <a:pt x="1028700" y="635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896" y="1379219"/>
              <a:ext cx="947927" cy="6583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6139" y="1406651"/>
              <a:ext cx="858012" cy="5684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06139" y="1406651"/>
              <a:ext cx="857885" cy="568325"/>
            </a:xfrm>
            <a:custGeom>
              <a:avLst/>
              <a:gdLst/>
              <a:ahLst/>
              <a:cxnLst/>
              <a:rect l="l" t="t" r="r" b="b"/>
              <a:pathLst>
                <a:path w="857885" h="568325">
                  <a:moveTo>
                    <a:pt x="0" y="94614"/>
                  </a:moveTo>
                  <a:lnTo>
                    <a:pt x="7493" y="57785"/>
                  </a:lnTo>
                  <a:lnTo>
                    <a:pt x="27686" y="27686"/>
                  </a:lnTo>
                  <a:lnTo>
                    <a:pt x="57785" y="7493"/>
                  </a:lnTo>
                  <a:lnTo>
                    <a:pt x="94742" y="0"/>
                  </a:lnTo>
                  <a:lnTo>
                    <a:pt x="762762" y="0"/>
                  </a:lnTo>
                  <a:lnTo>
                    <a:pt x="799719" y="7493"/>
                  </a:lnTo>
                  <a:lnTo>
                    <a:pt x="829818" y="27686"/>
                  </a:lnTo>
                  <a:lnTo>
                    <a:pt x="850011" y="57785"/>
                  </a:lnTo>
                  <a:lnTo>
                    <a:pt x="857504" y="94614"/>
                  </a:lnTo>
                  <a:lnTo>
                    <a:pt x="857504" y="473328"/>
                  </a:lnTo>
                  <a:lnTo>
                    <a:pt x="850011" y="510159"/>
                  </a:lnTo>
                  <a:lnTo>
                    <a:pt x="829818" y="540258"/>
                  </a:lnTo>
                  <a:lnTo>
                    <a:pt x="799719" y="560451"/>
                  </a:lnTo>
                  <a:lnTo>
                    <a:pt x="762762" y="567944"/>
                  </a:lnTo>
                  <a:lnTo>
                    <a:pt x="94742" y="567944"/>
                  </a:lnTo>
                  <a:lnTo>
                    <a:pt x="57785" y="560451"/>
                  </a:lnTo>
                  <a:lnTo>
                    <a:pt x="27686" y="540258"/>
                  </a:lnTo>
                  <a:lnTo>
                    <a:pt x="7493" y="510159"/>
                  </a:lnTo>
                  <a:lnTo>
                    <a:pt x="0" y="473328"/>
                  </a:lnTo>
                  <a:lnTo>
                    <a:pt x="0" y="9461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31819" y="1490294"/>
            <a:ext cx="439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DOM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48228" y="2834639"/>
            <a:ext cx="948055" cy="658495"/>
            <a:chOff x="3348228" y="2834639"/>
            <a:chExt cx="948055" cy="65849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8228" y="2834639"/>
              <a:ext cx="947927" cy="6583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5472" y="2862071"/>
              <a:ext cx="858012" cy="5684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95472" y="2862071"/>
              <a:ext cx="857885" cy="568325"/>
            </a:xfrm>
            <a:custGeom>
              <a:avLst/>
              <a:gdLst/>
              <a:ahLst/>
              <a:cxnLst/>
              <a:rect l="l" t="t" r="r" b="b"/>
              <a:pathLst>
                <a:path w="857885" h="568325">
                  <a:moveTo>
                    <a:pt x="0" y="94614"/>
                  </a:moveTo>
                  <a:lnTo>
                    <a:pt x="7492" y="57784"/>
                  </a:lnTo>
                  <a:lnTo>
                    <a:pt x="27686" y="27685"/>
                  </a:lnTo>
                  <a:lnTo>
                    <a:pt x="57785" y="7492"/>
                  </a:lnTo>
                  <a:lnTo>
                    <a:pt x="94741" y="0"/>
                  </a:lnTo>
                  <a:lnTo>
                    <a:pt x="762762" y="0"/>
                  </a:lnTo>
                  <a:lnTo>
                    <a:pt x="799718" y="7492"/>
                  </a:lnTo>
                  <a:lnTo>
                    <a:pt x="829817" y="27685"/>
                  </a:lnTo>
                  <a:lnTo>
                    <a:pt x="850011" y="57784"/>
                  </a:lnTo>
                  <a:lnTo>
                    <a:pt x="857503" y="94614"/>
                  </a:lnTo>
                  <a:lnTo>
                    <a:pt x="857503" y="473328"/>
                  </a:lnTo>
                  <a:lnTo>
                    <a:pt x="850011" y="510158"/>
                  </a:lnTo>
                  <a:lnTo>
                    <a:pt x="829817" y="540257"/>
                  </a:lnTo>
                  <a:lnTo>
                    <a:pt x="799718" y="560451"/>
                  </a:lnTo>
                  <a:lnTo>
                    <a:pt x="762762" y="567944"/>
                  </a:lnTo>
                  <a:lnTo>
                    <a:pt x="94741" y="567944"/>
                  </a:lnTo>
                  <a:lnTo>
                    <a:pt x="57785" y="560451"/>
                  </a:lnTo>
                  <a:lnTo>
                    <a:pt x="27686" y="540257"/>
                  </a:lnTo>
                  <a:lnTo>
                    <a:pt x="7492" y="510158"/>
                  </a:lnTo>
                  <a:lnTo>
                    <a:pt x="0" y="473328"/>
                  </a:lnTo>
                  <a:lnTo>
                    <a:pt x="0" y="9461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21151" y="2947797"/>
            <a:ext cx="43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SAX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34255" y="1184147"/>
            <a:ext cx="1007744" cy="2436495"/>
            <a:chOff x="4334255" y="1184147"/>
            <a:chExt cx="1007744" cy="243649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4255" y="1184147"/>
              <a:ext cx="943355" cy="9692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338827" y="2743200"/>
              <a:ext cx="998219" cy="873125"/>
            </a:xfrm>
            <a:custGeom>
              <a:avLst/>
              <a:gdLst/>
              <a:ahLst/>
              <a:cxnLst/>
              <a:rect l="l" t="t" r="r" b="b"/>
              <a:pathLst>
                <a:path w="998220" h="873125">
                  <a:moveTo>
                    <a:pt x="0" y="218186"/>
                  </a:moveTo>
                  <a:lnTo>
                    <a:pt x="561594" y="218186"/>
                  </a:lnTo>
                  <a:lnTo>
                    <a:pt x="561594" y="0"/>
                  </a:lnTo>
                  <a:lnTo>
                    <a:pt x="998220" y="436372"/>
                  </a:lnTo>
                  <a:lnTo>
                    <a:pt x="561594" y="872744"/>
                  </a:lnTo>
                  <a:lnTo>
                    <a:pt x="561594" y="654557"/>
                  </a:lnTo>
                  <a:lnTo>
                    <a:pt x="0" y="654557"/>
                  </a:lnTo>
                  <a:lnTo>
                    <a:pt x="0" y="218186"/>
                  </a:lnTo>
                  <a:close/>
                </a:path>
              </a:pathLst>
            </a:custGeom>
            <a:ln w="9144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32172" y="2981070"/>
            <a:ext cx="68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Stream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events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9279" y="2695955"/>
            <a:ext cx="243840" cy="969010"/>
          </a:xfrm>
          <a:custGeom>
            <a:avLst/>
            <a:gdLst/>
            <a:ahLst/>
            <a:cxnLst/>
            <a:rect l="l" t="t" r="r" b="b"/>
            <a:pathLst>
              <a:path w="243839" h="969010">
                <a:moveTo>
                  <a:pt x="0" y="0"/>
                </a:moveTo>
                <a:lnTo>
                  <a:pt x="47498" y="1650"/>
                </a:lnTo>
                <a:lnTo>
                  <a:pt x="86233" y="5968"/>
                </a:lnTo>
                <a:lnTo>
                  <a:pt x="112395" y="12445"/>
                </a:lnTo>
                <a:lnTo>
                  <a:pt x="121920" y="20319"/>
                </a:lnTo>
                <a:lnTo>
                  <a:pt x="121920" y="464185"/>
                </a:lnTo>
                <a:lnTo>
                  <a:pt x="131445" y="472058"/>
                </a:lnTo>
                <a:lnTo>
                  <a:pt x="157607" y="478536"/>
                </a:lnTo>
                <a:lnTo>
                  <a:pt x="196342" y="482854"/>
                </a:lnTo>
                <a:lnTo>
                  <a:pt x="243840" y="484377"/>
                </a:lnTo>
                <a:lnTo>
                  <a:pt x="196342" y="486029"/>
                </a:lnTo>
                <a:lnTo>
                  <a:pt x="157607" y="490346"/>
                </a:lnTo>
                <a:lnTo>
                  <a:pt x="131445" y="496824"/>
                </a:lnTo>
                <a:lnTo>
                  <a:pt x="121920" y="504698"/>
                </a:lnTo>
                <a:lnTo>
                  <a:pt x="121920" y="948563"/>
                </a:lnTo>
                <a:lnTo>
                  <a:pt x="112395" y="956437"/>
                </a:lnTo>
                <a:lnTo>
                  <a:pt x="86233" y="962913"/>
                </a:lnTo>
                <a:lnTo>
                  <a:pt x="47498" y="967232"/>
                </a:lnTo>
                <a:lnTo>
                  <a:pt x="0" y="968882"/>
                </a:lnTo>
              </a:path>
            </a:pathLst>
          </a:custGeom>
          <a:ln w="9143">
            <a:solidFill>
              <a:srgbClr val="48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04686" y="2894202"/>
            <a:ext cx="8839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Simple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applications,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fici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49496" y="3817620"/>
            <a:ext cx="1094105" cy="128270"/>
            <a:chOff x="4349496" y="3817620"/>
            <a:chExt cx="1094105" cy="12827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7147" y="3817620"/>
              <a:ext cx="68579" cy="12801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349496" y="3875227"/>
              <a:ext cx="1094105" cy="13335"/>
            </a:xfrm>
            <a:custGeom>
              <a:avLst/>
              <a:gdLst/>
              <a:ahLst/>
              <a:cxnLst/>
              <a:rect l="l" t="t" r="r" b="b"/>
              <a:pathLst>
                <a:path w="1094104" h="13335">
                  <a:moveTo>
                    <a:pt x="1017638" y="12"/>
                  </a:moveTo>
                  <a:lnTo>
                    <a:pt x="0" y="12"/>
                  </a:lnTo>
                  <a:lnTo>
                    <a:pt x="0" y="12801"/>
                  </a:lnTo>
                  <a:lnTo>
                    <a:pt x="1017638" y="12801"/>
                  </a:lnTo>
                  <a:lnTo>
                    <a:pt x="1017638" y="12"/>
                  </a:lnTo>
                  <a:close/>
                </a:path>
                <a:path w="1094104" h="13335">
                  <a:moveTo>
                    <a:pt x="1093851" y="6400"/>
                  </a:moveTo>
                  <a:lnTo>
                    <a:pt x="1086231" y="0"/>
                  </a:lnTo>
                  <a:lnTo>
                    <a:pt x="1030351" y="0"/>
                  </a:lnTo>
                  <a:lnTo>
                    <a:pt x="1030351" y="12801"/>
                  </a:lnTo>
                  <a:lnTo>
                    <a:pt x="1086231" y="12801"/>
                  </a:lnTo>
                  <a:lnTo>
                    <a:pt x="1093851" y="64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349496" y="4064508"/>
            <a:ext cx="1094105" cy="128270"/>
            <a:chOff x="4349496" y="4064508"/>
            <a:chExt cx="1094105" cy="12827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7147" y="4064508"/>
              <a:ext cx="68579" cy="12801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349496" y="4122115"/>
              <a:ext cx="1094105" cy="13335"/>
            </a:xfrm>
            <a:custGeom>
              <a:avLst/>
              <a:gdLst/>
              <a:ahLst/>
              <a:cxnLst/>
              <a:rect l="l" t="t" r="r" b="b"/>
              <a:pathLst>
                <a:path w="1094104" h="13335">
                  <a:moveTo>
                    <a:pt x="1017638" y="12"/>
                  </a:moveTo>
                  <a:lnTo>
                    <a:pt x="0" y="12"/>
                  </a:lnTo>
                  <a:lnTo>
                    <a:pt x="0" y="12801"/>
                  </a:lnTo>
                  <a:lnTo>
                    <a:pt x="1017638" y="12801"/>
                  </a:lnTo>
                  <a:lnTo>
                    <a:pt x="1017638" y="12"/>
                  </a:lnTo>
                  <a:close/>
                </a:path>
                <a:path w="1094104" h="13335">
                  <a:moveTo>
                    <a:pt x="1093851" y="6400"/>
                  </a:moveTo>
                  <a:lnTo>
                    <a:pt x="1086231" y="0"/>
                  </a:lnTo>
                  <a:lnTo>
                    <a:pt x="1030351" y="0"/>
                  </a:lnTo>
                  <a:lnTo>
                    <a:pt x="1030351" y="12801"/>
                  </a:lnTo>
                  <a:lnTo>
                    <a:pt x="1086231" y="12801"/>
                  </a:lnTo>
                  <a:lnTo>
                    <a:pt x="1093851" y="64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349496" y="4291584"/>
            <a:ext cx="1094105" cy="128270"/>
            <a:chOff x="4349496" y="4291584"/>
            <a:chExt cx="1094105" cy="12827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7147" y="4291584"/>
              <a:ext cx="68579" cy="12801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349496" y="4349191"/>
              <a:ext cx="1094105" cy="13335"/>
            </a:xfrm>
            <a:custGeom>
              <a:avLst/>
              <a:gdLst/>
              <a:ahLst/>
              <a:cxnLst/>
              <a:rect l="l" t="t" r="r" b="b"/>
              <a:pathLst>
                <a:path w="1094104" h="13335">
                  <a:moveTo>
                    <a:pt x="1017638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1017638" y="12801"/>
                  </a:lnTo>
                  <a:lnTo>
                    <a:pt x="1017638" y="0"/>
                  </a:lnTo>
                  <a:close/>
                </a:path>
                <a:path w="1094104" h="13335">
                  <a:moveTo>
                    <a:pt x="1093851" y="6400"/>
                  </a:moveTo>
                  <a:lnTo>
                    <a:pt x="1086231" y="0"/>
                  </a:lnTo>
                  <a:lnTo>
                    <a:pt x="1030351" y="0"/>
                  </a:lnTo>
                  <a:lnTo>
                    <a:pt x="1030351" y="12801"/>
                  </a:lnTo>
                  <a:lnTo>
                    <a:pt x="1086231" y="12801"/>
                  </a:lnTo>
                  <a:lnTo>
                    <a:pt x="1093851" y="64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346447" y="4543044"/>
            <a:ext cx="1094105" cy="128270"/>
            <a:chOff x="4346447" y="4543044"/>
            <a:chExt cx="1094105" cy="128270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4098" y="4543044"/>
              <a:ext cx="68579" cy="12801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46448" y="4600651"/>
              <a:ext cx="1094105" cy="13335"/>
            </a:xfrm>
            <a:custGeom>
              <a:avLst/>
              <a:gdLst/>
              <a:ahLst/>
              <a:cxnLst/>
              <a:rect l="l" t="t" r="r" b="b"/>
              <a:pathLst>
                <a:path w="1094104" h="13335">
                  <a:moveTo>
                    <a:pt x="1017638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1017638" y="12801"/>
                  </a:lnTo>
                  <a:lnTo>
                    <a:pt x="1017638" y="0"/>
                  </a:lnTo>
                  <a:close/>
                </a:path>
                <a:path w="1094104" h="13335">
                  <a:moveTo>
                    <a:pt x="1093851" y="6400"/>
                  </a:moveTo>
                  <a:lnTo>
                    <a:pt x="1086231" y="0"/>
                  </a:lnTo>
                  <a:lnTo>
                    <a:pt x="1030351" y="0"/>
                  </a:lnTo>
                  <a:lnTo>
                    <a:pt x="1030351" y="12801"/>
                  </a:lnTo>
                  <a:lnTo>
                    <a:pt x="1086231" y="12801"/>
                  </a:lnTo>
                  <a:lnTo>
                    <a:pt x="1093851" y="64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334255" y="4780788"/>
            <a:ext cx="1094105" cy="128270"/>
            <a:chOff x="4334255" y="4780788"/>
            <a:chExt cx="1094105" cy="128270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1906" y="4780788"/>
              <a:ext cx="68579" cy="12801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34256" y="4838395"/>
              <a:ext cx="1094105" cy="13335"/>
            </a:xfrm>
            <a:custGeom>
              <a:avLst/>
              <a:gdLst/>
              <a:ahLst/>
              <a:cxnLst/>
              <a:rect l="l" t="t" r="r" b="b"/>
              <a:pathLst>
                <a:path w="1094104" h="13335">
                  <a:moveTo>
                    <a:pt x="1017638" y="12"/>
                  </a:moveTo>
                  <a:lnTo>
                    <a:pt x="0" y="12"/>
                  </a:lnTo>
                  <a:lnTo>
                    <a:pt x="0" y="12801"/>
                  </a:lnTo>
                  <a:lnTo>
                    <a:pt x="1017638" y="12801"/>
                  </a:lnTo>
                  <a:lnTo>
                    <a:pt x="1017638" y="12"/>
                  </a:lnTo>
                  <a:close/>
                </a:path>
                <a:path w="1094104" h="13335">
                  <a:moveTo>
                    <a:pt x="1093851" y="6400"/>
                  </a:moveTo>
                  <a:lnTo>
                    <a:pt x="1086231" y="0"/>
                  </a:lnTo>
                  <a:lnTo>
                    <a:pt x="1030351" y="0"/>
                  </a:lnTo>
                  <a:lnTo>
                    <a:pt x="1030351" y="12801"/>
                  </a:lnTo>
                  <a:lnTo>
                    <a:pt x="1086231" y="12801"/>
                  </a:lnTo>
                  <a:lnTo>
                    <a:pt x="1093851" y="64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359021" y="3529685"/>
            <a:ext cx="934085" cy="1295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540">
              <a:lnSpc>
                <a:spcPct val="151000"/>
              </a:lnSpc>
              <a:spcBef>
                <a:spcPts val="130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star</a:t>
            </a:r>
            <a:r>
              <a:rPr sz="11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cum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t 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startElement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 characters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endElement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endDocument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95646" y="1504010"/>
            <a:ext cx="462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bj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API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616" y="225374"/>
            <a:ext cx="64687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r>
              <a:rPr sz="20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parsing</a:t>
            </a:r>
            <a:r>
              <a:rPr sz="2000" b="0" spc="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– creating</a:t>
            </a:r>
            <a:r>
              <a:rPr sz="20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0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242424"/>
                </a:solidFill>
                <a:latin typeface="Calibri"/>
                <a:cs typeface="Calibri"/>
              </a:rPr>
              <a:t>using</a:t>
            </a:r>
            <a:r>
              <a:rPr sz="20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 Required</a:t>
            </a:r>
            <a:r>
              <a:rPr sz="2000" b="0" spc="-5" dirty="0">
                <a:solidFill>
                  <a:srgbClr val="242424"/>
                </a:solidFill>
                <a:latin typeface="Calibri"/>
                <a:cs typeface="Calibri"/>
              </a:rPr>
              <a:t> Import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68295" y="2183892"/>
            <a:ext cx="4208145" cy="1430020"/>
            <a:chOff x="2368295" y="2183892"/>
            <a:chExt cx="4208145" cy="1430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8295" y="2183892"/>
              <a:ext cx="4207763" cy="1429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3451" y="2261616"/>
              <a:ext cx="4002024" cy="127863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2700" y="1071372"/>
            <a:ext cx="6165850" cy="3594100"/>
            <a:chOff x="2552700" y="1071372"/>
            <a:chExt cx="6165850" cy="359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700" y="1074419"/>
              <a:ext cx="3971544" cy="3590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94248" y="1074420"/>
              <a:ext cx="2921000" cy="1467485"/>
            </a:xfrm>
            <a:custGeom>
              <a:avLst/>
              <a:gdLst/>
              <a:ahLst/>
              <a:cxnLst/>
              <a:rect l="l" t="t" r="r" b="b"/>
              <a:pathLst>
                <a:path w="2921000" h="1467485">
                  <a:moveTo>
                    <a:pt x="1080134" y="244475"/>
                  </a:moveTo>
                  <a:lnTo>
                    <a:pt x="1085087" y="195199"/>
                  </a:lnTo>
                  <a:lnTo>
                    <a:pt x="1099311" y="149351"/>
                  </a:lnTo>
                  <a:lnTo>
                    <a:pt x="1121791" y="107822"/>
                  </a:lnTo>
                  <a:lnTo>
                    <a:pt x="1151762" y="71627"/>
                  </a:lnTo>
                  <a:lnTo>
                    <a:pt x="1187957" y="41782"/>
                  </a:lnTo>
                  <a:lnTo>
                    <a:pt x="1229486" y="19176"/>
                  </a:lnTo>
                  <a:lnTo>
                    <a:pt x="1275333" y="4952"/>
                  </a:lnTo>
                  <a:lnTo>
                    <a:pt x="1324736" y="0"/>
                  </a:lnTo>
                  <a:lnTo>
                    <a:pt x="1386967" y="0"/>
                  </a:lnTo>
                  <a:lnTo>
                    <a:pt x="1847087" y="0"/>
                  </a:lnTo>
                  <a:lnTo>
                    <a:pt x="2676398" y="0"/>
                  </a:lnTo>
                  <a:lnTo>
                    <a:pt x="2725674" y="4952"/>
                  </a:lnTo>
                  <a:lnTo>
                    <a:pt x="2771648" y="19176"/>
                  </a:lnTo>
                  <a:lnTo>
                    <a:pt x="2813177" y="41782"/>
                  </a:lnTo>
                  <a:lnTo>
                    <a:pt x="2849372" y="71627"/>
                  </a:lnTo>
                  <a:lnTo>
                    <a:pt x="2879217" y="107822"/>
                  </a:lnTo>
                  <a:lnTo>
                    <a:pt x="2901823" y="149351"/>
                  </a:lnTo>
                  <a:lnTo>
                    <a:pt x="2916047" y="195199"/>
                  </a:lnTo>
                  <a:lnTo>
                    <a:pt x="2921000" y="244475"/>
                  </a:lnTo>
                  <a:lnTo>
                    <a:pt x="2921000" y="855852"/>
                  </a:lnTo>
                  <a:lnTo>
                    <a:pt x="2921000" y="1222628"/>
                  </a:lnTo>
                  <a:lnTo>
                    <a:pt x="2916047" y="1271904"/>
                  </a:lnTo>
                  <a:lnTo>
                    <a:pt x="2901823" y="1317752"/>
                  </a:lnTo>
                  <a:lnTo>
                    <a:pt x="2879217" y="1359280"/>
                  </a:lnTo>
                  <a:lnTo>
                    <a:pt x="2849372" y="1395475"/>
                  </a:lnTo>
                  <a:lnTo>
                    <a:pt x="2813177" y="1425320"/>
                  </a:lnTo>
                  <a:lnTo>
                    <a:pt x="2771648" y="1447927"/>
                  </a:lnTo>
                  <a:lnTo>
                    <a:pt x="2725674" y="1462150"/>
                  </a:lnTo>
                  <a:lnTo>
                    <a:pt x="2676398" y="1467103"/>
                  </a:lnTo>
                  <a:lnTo>
                    <a:pt x="1847087" y="1467103"/>
                  </a:lnTo>
                  <a:lnTo>
                    <a:pt x="1386967" y="1467103"/>
                  </a:lnTo>
                  <a:lnTo>
                    <a:pt x="1324736" y="1467103"/>
                  </a:lnTo>
                  <a:lnTo>
                    <a:pt x="1275333" y="1462150"/>
                  </a:lnTo>
                  <a:lnTo>
                    <a:pt x="1229486" y="1447927"/>
                  </a:lnTo>
                  <a:lnTo>
                    <a:pt x="1187957" y="1425320"/>
                  </a:lnTo>
                  <a:lnTo>
                    <a:pt x="1151762" y="1395475"/>
                  </a:lnTo>
                  <a:lnTo>
                    <a:pt x="1121791" y="1359280"/>
                  </a:lnTo>
                  <a:lnTo>
                    <a:pt x="1099311" y="1317752"/>
                  </a:lnTo>
                  <a:lnTo>
                    <a:pt x="1085087" y="1271904"/>
                  </a:lnTo>
                  <a:lnTo>
                    <a:pt x="1080134" y="1222628"/>
                  </a:lnTo>
                  <a:lnTo>
                    <a:pt x="0" y="773938"/>
                  </a:lnTo>
                  <a:lnTo>
                    <a:pt x="1080134" y="855852"/>
                  </a:lnTo>
                  <a:lnTo>
                    <a:pt x="1080134" y="244475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2483" y="160096"/>
            <a:ext cx="31908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works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on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0818" y="1166316"/>
            <a:ext cx="14160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John, I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want you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help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Mark,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software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track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attendance of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employees.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way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 can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save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lot of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time!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942" y="173812"/>
            <a:ext cx="31819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to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Create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4544" y="964691"/>
            <a:ext cx="6324600" cy="3801110"/>
            <a:chOff x="1304544" y="964691"/>
            <a:chExt cx="6324600" cy="3801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544" y="964691"/>
              <a:ext cx="6324600" cy="3800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036" y="1066799"/>
              <a:ext cx="6076188" cy="360121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723" y="174751"/>
            <a:ext cx="3588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to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Create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an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176" y="864590"/>
            <a:ext cx="7418070" cy="19177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program,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document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Elements/nodes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are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placed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nodes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text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8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ments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(n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)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Nodes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linked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Root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node.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Finally,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transformer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Transform()</a:t>
            </a:r>
            <a:r>
              <a:rPr sz="1400" spc="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convert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document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380" y="154889"/>
            <a:ext cx="5842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rgbClr val="242424"/>
                </a:solidFill>
                <a:latin typeface="Calibri"/>
                <a:cs typeface="Calibri"/>
              </a:rPr>
              <a:t>Parsing</a:t>
            </a:r>
            <a:r>
              <a:rPr sz="24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400" b="0" spc="-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r>
              <a:rPr sz="2400" b="0" spc="-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242424"/>
                </a:solidFill>
                <a:latin typeface="Calibri"/>
                <a:cs typeface="Calibri"/>
              </a:rPr>
              <a:t>using</a:t>
            </a:r>
            <a:r>
              <a:rPr sz="24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r>
              <a:rPr sz="2400" b="0" spc="-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sz="24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242424"/>
                </a:solidFill>
                <a:latin typeface="Calibri"/>
                <a:cs typeface="Calibri"/>
              </a:rPr>
              <a:t>Required</a:t>
            </a:r>
            <a:r>
              <a:rPr sz="24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242424"/>
                </a:solidFill>
                <a:latin typeface="Calibri"/>
                <a:cs typeface="Calibri"/>
              </a:rPr>
              <a:t>Imports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90572" y="2215895"/>
            <a:ext cx="4495800" cy="1355090"/>
            <a:chOff x="2290572" y="2215895"/>
            <a:chExt cx="4495800" cy="13550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0572" y="2215895"/>
              <a:ext cx="4495800" cy="13548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8776" y="2293619"/>
              <a:ext cx="4283964" cy="120395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7" y="153415"/>
            <a:ext cx="3685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Parsing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using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25039" y="719327"/>
            <a:ext cx="4406265" cy="4197350"/>
            <a:chOff x="2225039" y="719327"/>
            <a:chExt cx="4406265" cy="4197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5039" y="719327"/>
              <a:ext cx="4405884" cy="41970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243" y="824483"/>
              <a:ext cx="4194047" cy="399135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7" y="142443"/>
            <a:ext cx="368490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Parsing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using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666" y="969009"/>
            <a:ext cx="7189470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tree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DOM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parse()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Number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branches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determined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leaf nodes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iterating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branches.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536" y="2471927"/>
            <a:ext cx="7548880" cy="1062355"/>
          </a:xfrm>
          <a:prstGeom prst="rect">
            <a:avLst/>
          </a:prstGeom>
          <a:solidFill>
            <a:srgbClr val="FFFFD9"/>
          </a:solidFill>
        </p:spPr>
        <p:txBody>
          <a:bodyPr vert="horz" wrap="square" lIns="0" tIns="2540" rIns="0" bIns="0" rtlCol="0">
            <a:spAutoFit/>
          </a:bodyPr>
          <a:lstStyle/>
          <a:p>
            <a:pPr marL="91440" marR="2898775">
              <a:lnSpc>
                <a:spcPct val="147900"/>
              </a:lnSpc>
              <a:spcBef>
                <a:spcPts val="2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GetNodeName()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current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node.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GetAttribute()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node.</a:t>
            </a:r>
            <a:endParaRPr sz="14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810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GetElementByTagName()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node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corresponding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node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173812"/>
            <a:ext cx="40836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SAX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Parser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Required</a:t>
            </a:r>
            <a:r>
              <a:rPr sz="2600" b="0" spc="-10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Imports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9588" y="2324100"/>
            <a:ext cx="3365500" cy="1001394"/>
            <a:chOff x="2799588" y="2324100"/>
            <a:chExt cx="3365500" cy="100139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588" y="2324100"/>
              <a:ext cx="3364991" cy="1001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7124" y="2398776"/>
              <a:ext cx="3174492" cy="8564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60" y="162890"/>
            <a:ext cx="14408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SAX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se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73223" y="783336"/>
            <a:ext cx="4662170" cy="4075429"/>
            <a:chOff x="2173223" y="783336"/>
            <a:chExt cx="4662170" cy="40754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223" y="783336"/>
              <a:ext cx="4661916" cy="40751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2951" y="886968"/>
              <a:ext cx="4447032" cy="387248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60" y="173812"/>
            <a:ext cx="14408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SAX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se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844" y="929132"/>
            <a:ext cx="7499350" cy="2827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() method,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parsed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SAXParser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attached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xH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node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read,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calls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corresponding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mysaxHandler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StartDocument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endDocument()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called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document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started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entire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document.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start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read,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startElement()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invoked.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read,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endElement()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invoked.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in-between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tag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read,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characters()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method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called.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668" y="911352"/>
            <a:ext cx="6132830" cy="3754120"/>
            <a:chOff x="391668" y="911352"/>
            <a:chExt cx="6132830" cy="3754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700" y="1109472"/>
              <a:ext cx="3971544" cy="35554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4716" y="914400"/>
              <a:ext cx="3448685" cy="2110740"/>
            </a:xfrm>
            <a:custGeom>
              <a:avLst/>
              <a:gdLst/>
              <a:ahLst/>
              <a:cxnLst/>
              <a:rect l="l" t="t" r="r" b="b"/>
              <a:pathLst>
                <a:path w="3448685" h="2110740">
                  <a:moveTo>
                    <a:pt x="0" y="335025"/>
                  </a:moveTo>
                  <a:lnTo>
                    <a:pt x="3632" y="285496"/>
                  </a:lnTo>
                  <a:lnTo>
                    <a:pt x="14185" y="238251"/>
                  </a:lnTo>
                  <a:lnTo>
                    <a:pt x="31140" y="193801"/>
                  </a:lnTo>
                  <a:lnTo>
                    <a:pt x="53975" y="152653"/>
                  </a:lnTo>
                  <a:lnTo>
                    <a:pt x="82181" y="115188"/>
                  </a:lnTo>
                  <a:lnTo>
                    <a:pt x="115227" y="82169"/>
                  </a:lnTo>
                  <a:lnTo>
                    <a:pt x="152603" y="53975"/>
                  </a:lnTo>
                  <a:lnTo>
                    <a:pt x="193789" y="31114"/>
                  </a:lnTo>
                  <a:lnTo>
                    <a:pt x="238277" y="14224"/>
                  </a:lnTo>
                  <a:lnTo>
                    <a:pt x="285534" y="3683"/>
                  </a:lnTo>
                  <a:lnTo>
                    <a:pt x="335038" y="0"/>
                  </a:lnTo>
                  <a:lnTo>
                    <a:pt x="1172591" y="0"/>
                  </a:lnTo>
                  <a:lnTo>
                    <a:pt x="1675129" y="0"/>
                  </a:lnTo>
                  <a:lnTo>
                    <a:pt x="1724660" y="3683"/>
                  </a:lnTo>
                  <a:lnTo>
                    <a:pt x="1771903" y="14224"/>
                  </a:lnTo>
                  <a:lnTo>
                    <a:pt x="1816481" y="31114"/>
                  </a:lnTo>
                  <a:lnTo>
                    <a:pt x="1857628" y="53975"/>
                  </a:lnTo>
                  <a:lnTo>
                    <a:pt x="1894966" y="82169"/>
                  </a:lnTo>
                  <a:lnTo>
                    <a:pt x="1928114" y="115188"/>
                  </a:lnTo>
                  <a:lnTo>
                    <a:pt x="1956308" y="152653"/>
                  </a:lnTo>
                  <a:lnTo>
                    <a:pt x="1979040" y="193801"/>
                  </a:lnTo>
                  <a:lnTo>
                    <a:pt x="1996059" y="238251"/>
                  </a:lnTo>
                  <a:lnTo>
                    <a:pt x="2006600" y="285496"/>
                  </a:lnTo>
                  <a:lnTo>
                    <a:pt x="2010283" y="335025"/>
                  </a:lnTo>
                  <a:lnTo>
                    <a:pt x="2010283" y="1231264"/>
                  </a:lnTo>
                  <a:lnTo>
                    <a:pt x="3448685" y="1382776"/>
                  </a:lnTo>
                  <a:lnTo>
                    <a:pt x="2010283" y="1758950"/>
                  </a:lnTo>
                  <a:lnTo>
                    <a:pt x="2010283" y="1775714"/>
                  </a:lnTo>
                  <a:lnTo>
                    <a:pt x="2006600" y="1825244"/>
                  </a:lnTo>
                  <a:lnTo>
                    <a:pt x="1996059" y="1872488"/>
                  </a:lnTo>
                  <a:lnTo>
                    <a:pt x="1979040" y="1916938"/>
                  </a:lnTo>
                  <a:lnTo>
                    <a:pt x="1956308" y="1958086"/>
                  </a:lnTo>
                  <a:lnTo>
                    <a:pt x="1928114" y="1995551"/>
                  </a:lnTo>
                  <a:lnTo>
                    <a:pt x="1894966" y="2028570"/>
                  </a:lnTo>
                  <a:lnTo>
                    <a:pt x="1857628" y="2056764"/>
                  </a:lnTo>
                  <a:lnTo>
                    <a:pt x="1816481" y="2079625"/>
                  </a:lnTo>
                  <a:lnTo>
                    <a:pt x="1771903" y="2096516"/>
                  </a:lnTo>
                  <a:lnTo>
                    <a:pt x="1724660" y="2107057"/>
                  </a:lnTo>
                  <a:lnTo>
                    <a:pt x="1675129" y="2110740"/>
                  </a:lnTo>
                  <a:lnTo>
                    <a:pt x="1172591" y="2110740"/>
                  </a:lnTo>
                  <a:lnTo>
                    <a:pt x="335038" y="2110740"/>
                  </a:lnTo>
                  <a:lnTo>
                    <a:pt x="285534" y="2107057"/>
                  </a:lnTo>
                  <a:lnTo>
                    <a:pt x="238277" y="2096516"/>
                  </a:lnTo>
                  <a:lnTo>
                    <a:pt x="193789" y="2079625"/>
                  </a:lnTo>
                  <a:lnTo>
                    <a:pt x="152603" y="2056764"/>
                  </a:lnTo>
                  <a:lnTo>
                    <a:pt x="115227" y="2028570"/>
                  </a:lnTo>
                  <a:lnTo>
                    <a:pt x="82181" y="1995551"/>
                  </a:lnTo>
                  <a:lnTo>
                    <a:pt x="53975" y="1958086"/>
                  </a:lnTo>
                  <a:lnTo>
                    <a:pt x="31140" y="1916938"/>
                  </a:lnTo>
                  <a:lnTo>
                    <a:pt x="14185" y="1872488"/>
                  </a:lnTo>
                  <a:lnTo>
                    <a:pt x="3632" y="1825244"/>
                  </a:lnTo>
                  <a:lnTo>
                    <a:pt x="0" y="1775714"/>
                  </a:lnTo>
                  <a:lnTo>
                    <a:pt x="0" y="1758950"/>
                  </a:lnTo>
                  <a:lnTo>
                    <a:pt x="0" y="1231264"/>
                  </a:lnTo>
                  <a:lnTo>
                    <a:pt x="0" y="335025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39623" y="1053846"/>
            <a:ext cx="20231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John,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Project.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 page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describes the</a:t>
            </a:r>
            <a:r>
              <a:rPr sz="1200" spc="3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characteristics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automobiles for 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insurance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company,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(a set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open and close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tags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might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contain the name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 auto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manufacturer).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do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display the name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browser?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760" y="152476"/>
            <a:ext cx="40005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works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on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new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Project..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2700" y="1071372"/>
            <a:ext cx="6199505" cy="3594100"/>
            <a:chOff x="2552700" y="1071372"/>
            <a:chExt cx="6199505" cy="359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700" y="1120140"/>
              <a:ext cx="3971544" cy="3544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08676" y="1074420"/>
              <a:ext cx="3340735" cy="1871345"/>
            </a:xfrm>
            <a:custGeom>
              <a:avLst/>
              <a:gdLst/>
              <a:ahLst/>
              <a:cxnLst/>
              <a:rect l="l" t="t" r="r" b="b"/>
              <a:pathLst>
                <a:path w="3340734" h="1871345">
                  <a:moveTo>
                    <a:pt x="1465833" y="311784"/>
                  </a:moveTo>
                  <a:lnTo>
                    <a:pt x="1469135" y="265810"/>
                  </a:lnTo>
                  <a:lnTo>
                    <a:pt x="1479042" y="221741"/>
                  </a:lnTo>
                  <a:lnTo>
                    <a:pt x="1494790" y="180339"/>
                  </a:lnTo>
                  <a:lnTo>
                    <a:pt x="1515999" y="142112"/>
                  </a:lnTo>
                  <a:lnTo>
                    <a:pt x="1542288" y="107314"/>
                  </a:lnTo>
                  <a:lnTo>
                    <a:pt x="1573022" y="76453"/>
                  </a:lnTo>
                  <a:lnTo>
                    <a:pt x="1607820" y="50291"/>
                  </a:lnTo>
                  <a:lnTo>
                    <a:pt x="1646174" y="28955"/>
                  </a:lnTo>
                  <a:lnTo>
                    <a:pt x="1687576" y="13207"/>
                  </a:lnTo>
                  <a:lnTo>
                    <a:pt x="1731645" y="3428"/>
                  </a:lnTo>
                  <a:lnTo>
                    <a:pt x="1777619" y="0"/>
                  </a:lnTo>
                  <a:lnTo>
                    <a:pt x="1778127" y="0"/>
                  </a:lnTo>
                  <a:lnTo>
                    <a:pt x="2246756" y="0"/>
                  </a:lnTo>
                  <a:lnTo>
                    <a:pt x="3028315" y="0"/>
                  </a:lnTo>
                  <a:lnTo>
                    <a:pt x="3074416" y="3428"/>
                  </a:lnTo>
                  <a:lnTo>
                    <a:pt x="3118357" y="13207"/>
                  </a:lnTo>
                  <a:lnTo>
                    <a:pt x="3159759" y="28955"/>
                  </a:lnTo>
                  <a:lnTo>
                    <a:pt x="3198114" y="50291"/>
                  </a:lnTo>
                  <a:lnTo>
                    <a:pt x="3232912" y="76453"/>
                  </a:lnTo>
                  <a:lnTo>
                    <a:pt x="3263646" y="107314"/>
                  </a:lnTo>
                  <a:lnTo>
                    <a:pt x="3289934" y="142112"/>
                  </a:lnTo>
                  <a:lnTo>
                    <a:pt x="3311271" y="180339"/>
                  </a:lnTo>
                  <a:lnTo>
                    <a:pt x="3327019" y="221741"/>
                  </a:lnTo>
                  <a:lnTo>
                    <a:pt x="3336798" y="265810"/>
                  </a:lnTo>
                  <a:lnTo>
                    <a:pt x="3340227" y="311784"/>
                  </a:lnTo>
                  <a:lnTo>
                    <a:pt x="3340227" y="1091437"/>
                  </a:lnTo>
                  <a:lnTo>
                    <a:pt x="3340227" y="1559178"/>
                  </a:lnTo>
                  <a:lnTo>
                    <a:pt x="3336798" y="1605152"/>
                  </a:lnTo>
                  <a:lnTo>
                    <a:pt x="3327019" y="1649221"/>
                  </a:lnTo>
                  <a:lnTo>
                    <a:pt x="3311271" y="1690623"/>
                  </a:lnTo>
                  <a:lnTo>
                    <a:pt x="3289934" y="1728850"/>
                  </a:lnTo>
                  <a:lnTo>
                    <a:pt x="3263646" y="1763648"/>
                  </a:lnTo>
                  <a:lnTo>
                    <a:pt x="3232912" y="1794509"/>
                  </a:lnTo>
                  <a:lnTo>
                    <a:pt x="3198114" y="1820671"/>
                  </a:lnTo>
                  <a:lnTo>
                    <a:pt x="3159759" y="1842007"/>
                  </a:lnTo>
                  <a:lnTo>
                    <a:pt x="3118357" y="1857755"/>
                  </a:lnTo>
                  <a:lnTo>
                    <a:pt x="3074416" y="1867534"/>
                  </a:lnTo>
                  <a:lnTo>
                    <a:pt x="3028315" y="1870963"/>
                  </a:lnTo>
                  <a:lnTo>
                    <a:pt x="2246756" y="1870963"/>
                  </a:lnTo>
                  <a:lnTo>
                    <a:pt x="1778127" y="1870963"/>
                  </a:lnTo>
                  <a:lnTo>
                    <a:pt x="1777619" y="1870963"/>
                  </a:lnTo>
                  <a:lnTo>
                    <a:pt x="1731645" y="1867534"/>
                  </a:lnTo>
                  <a:lnTo>
                    <a:pt x="1687576" y="1857755"/>
                  </a:lnTo>
                  <a:lnTo>
                    <a:pt x="1646174" y="1842007"/>
                  </a:lnTo>
                  <a:lnTo>
                    <a:pt x="1607820" y="1820671"/>
                  </a:lnTo>
                  <a:lnTo>
                    <a:pt x="1573022" y="1794509"/>
                  </a:lnTo>
                  <a:lnTo>
                    <a:pt x="1542288" y="1763648"/>
                  </a:lnTo>
                  <a:lnTo>
                    <a:pt x="1515999" y="1728850"/>
                  </a:lnTo>
                  <a:lnTo>
                    <a:pt x="1494790" y="1690623"/>
                  </a:lnTo>
                  <a:lnTo>
                    <a:pt x="1479042" y="1649221"/>
                  </a:lnTo>
                  <a:lnTo>
                    <a:pt x="1469135" y="1605152"/>
                  </a:lnTo>
                  <a:lnTo>
                    <a:pt x="1465833" y="1559178"/>
                  </a:lnTo>
                  <a:lnTo>
                    <a:pt x="0" y="1250949"/>
                  </a:lnTo>
                  <a:lnTo>
                    <a:pt x="1465833" y="1091437"/>
                  </a:lnTo>
                  <a:lnTo>
                    <a:pt x="1465833" y="311784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44994" y="1177239"/>
            <a:ext cx="179070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Si</a:t>
            </a:r>
            <a:r>
              <a:rPr sz="1200" spc="-19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b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  XSL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-Extensible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Stylesheet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Language.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 XSL,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 tell the web browser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display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manufacturer’s name.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Not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only this we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fix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place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holder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the font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too.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760" y="152476"/>
            <a:ext cx="40005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works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on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new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Project..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419" y="1074419"/>
            <a:ext cx="5831205" cy="3590925"/>
            <a:chOff x="693419" y="1074419"/>
            <a:chExt cx="5831205" cy="3590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699" y="1074419"/>
              <a:ext cx="3971544" cy="3590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6467" y="1818131"/>
              <a:ext cx="1978025" cy="1296670"/>
            </a:xfrm>
            <a:custGeom>
              <a:avLst/>
              <a:gdLst/>
              <a:ahLst/>
              <a:cxnLst/>
              <a:rect l="l" t="t" r="r" b="b"/>
              <a:pathLst>
                <a:path w="1978025" h="1296670">
                  <a:moveTo>
                    <a:pt x="0" y="216026"/>
                  </a:moveTo>
                  <a:lnTo>
                    <a:pt x="5702" y="166496"/>
                  </a:lnTo>
                  <a:lnTo>
                    <a:pt x="21970" y="121030"/>
                  </a:lnTo>
                  <a:lnTo>
                    <a:pt x="47485" y="80898"/>
                  </a:lnTo>
                  <a:lnTo>
                    <a:pt x="80962" y="47497"/>
                  </a:lnTo>
                  <a:lnTo>
                    <a:pt x="121107" y="21970"/>
                  </a:lnTo>
                  <a:lnTo>
                    <a:pt x="166598" y="5714"/>
                  </a:lnTo>
                  <a:lnTo>
                    <a:pt x="216166" y="0"/>
                  </a:lnTo>
                  <a:lnTo>
                    <a:pt x="909447" y="0"/>
                  </a:lnTo>
                  <a:lnTo>
                    <a:pt x="1299337" y="0"/>
                  </a:lnTo>
                  <a:lnTo>
                    <a:pt x="1343025" y="0"/>
                  </a:lnTo>
                  <a:lnTo>
                    <a:pt x="1392555" y="5714"/>
                  </a:lnTo>
                  <a:lnTo>
                    <a:pt x="1438020" y="21970"/>
                  </a:lnTo>
                  <a:lnTo>
                    <a:pt x="1478152" y="47497"/>
                  </a:lnTo>
                  <a:lnTo>
                    <a:pt x="1511681" y="80898"/>
                  </a:lnTo>
                  <a:lnTo>
                    <a:pt x="1537208" y="121030"/>
                  </a:lnTo>
                  <a:lnTo>
                    <a:pt x="1553464" y="166496"/>
                  </a:lnTo>
                  <a:lnTo>
                    <a:pt x="1559179" y="216026"/>
                  </a:lnTo>
                  <a:lnTo>
                    <a:pt x="1559179" y="756284"/>
                  </a:lnTo>
                  <a:lnTo>
                    <a:pt x="1977898" y="781303"/>
                  </a:lnTo>
                  <a:lnTo>
                    <a:pt x="1559179" y="1080388"/>
                  </a:lnTo>
                  <a:lnTo>
                    <a:pt x="1553464" y="1130045"/>
                  </a:lnTo>
                  <a:lnTo>
                    <a:pt x="1537208" y="1175511"/>
                  </a:lnTo>
                  <a:lnTo>
                    <a:pt x="1511681" y="1215643"/>
                  </a:lnTo>
                  <a:lnTo>
                    <a:pt x="1478152" y="1249044"/>
                  </a:lnTo>
                  <a:lnTo>
                    <a:pt x="1438020" y="1274571"/>
                  </a:lnTo>
                  <a:lnTo>
                    <a:pt x="1392555" y="1290827"/>
                  </a:lnTo>
                  <a:lnTo>
                    <a:pt x="1343025" y="1296542"/>
                  </a:lnTo>
                  <a:lnTo>
                    <a:pt x="1299337" y="1296542"/>
                  </a:lnTo>
                  <a:lnTo>
                    <a:pt x="909447" y="1296542"/>
                  </a:lnTo>
                  <a:lnTo>
                    <a:pt x="216166" y="1296542"/>
                  </a:lnTo>
                  <a:lnTo>
                    <a:pt x="166598" y="1290827"/>
                  </a:lnTo>
                  <a:lnTo>
                    <a:pt x="121107" y="1274571"/>
                  </a:lnTo>
                  <a:lnTo>
                    <a:pt x="80962" y="1249044"/>
                  </a:lnTo>
                  <a:lnTo>
                    <a:pt x="47485" y="1215643"/>
                  </a:lnTo>
                  <a:lnTo>
                    <a:pt x="21970" y="1175511"/>
                  </a:lnTo>
                  <a:lnTo>
                    <a:pt x="5702" y="1130045"/>
                  </a:lnTo>
                  <a:lnTo>
                    <a:pt x="0" y="1080388"/>
                  </a:lnTo>
                  <a:lnTo>
                    <a:pt x="0" y="756284"/>
                  </a:lnTo>
                  <a:lnTo>
                    <a:pt x="0" y="216026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9871" y="1990470"/>
            <a:ext cx="11353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Sure.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first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step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would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get the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valuable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departments.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604" y="755395"/>
            <a:ext cx="4645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John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instructs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Mark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departments….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483" y="160096"/>
            <a:ext cx="32410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Suggests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ways!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253" y="152476"/>
            <a:ext cx="13112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Wh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sz="2600" b="0" spc="-1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XS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956" y="899540"/>
            <a:ext cx="7390130" cy="672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mechanism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 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possible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63144"/>
            <a:ext cx="17151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What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is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XSL?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620" y="1022095"/>
            <a:ext cx="7467600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Extensible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Stylesheet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Language.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way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CSS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stylesheet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HTML,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stylesheet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099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navigate all the nodes/elements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 and can display 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 data 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particular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format. This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done by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XSLT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 stands for Extensible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stylesheet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Language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Transformations.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551" y="165862"/>
            <a:ext cx="20523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Features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XSL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15" y="986408"/>
            <a:ext cx="7545070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Representing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Queries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299085" marR="5080" indent="-287020">
              <a:lnSpc>
                <a:spcPct val="102099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file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data,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looks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(If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file)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displays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format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95452"/>
            <a:ext cx="1014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XS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114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2802763"/>
            <a:ext cx="7077709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line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line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XSL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XHTML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browser.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44" y="2188464"/>
            <a:ext cx="4631690" cy="3079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&lt;?xml-stylesheet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type="text/xsl"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href="Welcome.xsl"?&gt;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28844" y="870203"/>
            <a:ext cx="3354704" cy="1012190"/>
            <a:chOff x="5228844" y="870203"/>
            <a:chExt cx="3354704" cy="1012190"/>
          </a:xfrm>
        </p:grpSpPr>
        <p:sp>
          <p:nvSpPr>
            <p:cNvPr id="6" name="object 6"/>
            <p:cNvSpPr/>
            <p:nvPr/>
          </p:nvSpPr>
          <p:spPr>
            <a:xfrm>
              <a:off x="5902452" y="882395"/>
              <a:ext cx="2667000" cy="986155"/>
            </a:xfrm>
            <a:custGeom>
              <a:avLst/>
              <a:gdLst/>
              <a:ahLst/>
              <a:cxnLst/>
              <a:rect l="l" t="t" r="r" b="b"/>
              <a:pathLst>
                <a:path w="2667000" h="986155">
                  <a:moveTo>
                    <a:pt x="2667000" y="0"/>
                  </a:moveTo>
                  <a:lnTo>
                    <a:pt x="0" y="0"/>
                  </a:lnTo>
                  <a:lnTo>
                    <a:pt x="0" y="985901"/>
                  </a:lnTo>
                  <a:lnTo>
                    <a:pt x="2502662" y="985901"/>
                  </a:lnTo>
                  <a:lnTo>
                    <a:pt x="2667000" y="821563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04860" y="1703831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5" h="164464">
                  <a:moveTo>
                    <a:pt x="164465" y="0"/>
                  </a:moveTo>
                  <a:lnTo>
                    <a:pt x="32893" y="32892"/>
                  </a:lnTo>
                  <a:lnTo>
                    <a:pt x="0" y="164464"/>
                  </a:lnTo>
                  <a:lnTo>
                    <a:pt x="164465" y="0"/>
                  </a:lnTo>
                  <a:close/>
                </a:path>
              </a:pathLst>
            </a:custGeom>
            <a:solidFill>
              <a:srgbClr val="CD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03213" y="883157"/>
              <a:ext cx="2667000" cy="986155"/>
            </a:xfrm>
            <a:custGeom>
              <a:avLst/>
              <a:gdLst/>
              <a:ahLst/>
              <a:cxnLst/>
              <a:rect l="l" t="t" r="r" b="b"/>
              <a:pathLst>
                <a:path w="2667000" h="986155">
                  <a:moveTo>
                    <a:pt x="2502662" y="985901"/>
                  </a:moveTo>
                  <a:lnTo>
                    <a:pt x="2535555" y="854455"/>
                  </a:lnTo>
                  <a:lnTo>
                    <a:pt x="2667000" y="821563"/>
                  </a:lnTo>
                  <a:lnTo>
                    <a:pt x="2502662" y="985901"/>
                  </a:lnTo>
                  <a:lnTo>
                    <a:pt x="0" y="985901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821563"/>
                  </a:lnTo>
                </a:path>
              </a:pathLst>
            </a:custGeom>
            <a:ln w="2590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844" y="1121663"/>
              <a:ext cx="685800" cy="5715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28690" y="1093978"/>
            <a:ext cx="2351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Browser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should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support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XSLT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other wise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above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code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not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work.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3728" y="2494280"/>
            <a:ext cx="672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131775"/>
            <a:ext cx="22098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Sample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10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8316" y="1933955"/>
            <a:ext cx="4029710" cy="16002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&lt;?xml</a:t>
            </a:r>
            <a:r>
              <a:rPr sz="1400" spc="-12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version="1.0"?&gt;</a:t>
            </a:r>
            <a:endParaRPr sz="1400">
              <a:latin typeface="Courier New"/>
              <a:cs typeface="Courier New"/>
            </a:endParaRPr>
          </a:p>
          <a:p>
            <a:pPr marL="91440" marR="554990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&lt;?xml-stylesheet</a:t>
            </a:r>
            <a:r>
              <a:rPr sz="1400" spc="-18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type="text/xsl" </a:t>
            </a:r>
            <a:r>
              <a:rPr sz="1400" spc="-82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Courier New"/>
                <a:cs typeface="Courier New"/>
              </a:rPr>
              <a:t>href="Welcome.xsl"?&gt;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&lt;Greet&gt;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&lt;by&gt;a</a:t>
            </a:r>
            <a:r>
              <a:rPr sz="1400" spc="-14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developer&lt;/by&gt;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20" dirty="0">
                <a:solidFill>
                  <a:srgbClr val="242424"/>
                </a:solidFill>
                <a:latin typeface="Courier New"/>
                <a:cs typeface="Courier New"/>
              </a:rPr>
              <a:t>&lt;greeting&gt;Hello..&lt;/greeting&gt;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242424"/>
                </a:solidFill>
                <a:latin typeface="Courier New"/>
                <a:cs typeface="Courier New"/>
              </a:rPr>
              <a:t>&lt;/Greet&gt;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42443"/>
            <a:ext cx="207263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Sample</a:t>
            </a:r>
            <a:r>
              <a:rPr sz="2600" b="0" spc="-9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XSL</a:t>
            </a:r>
            <a:r>
              <a:rPr sz="2600" b="0" spc="-1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8800" y="906780"/>
            <a:ext cx="5354320" cy="3923029"/>
            <a:chOff x="1828800" y="906780"/>
            <a:chExt cx="5354320" cy="39230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906780"/>
              <a:ext cx="5353811" cy="39227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6147" y="1008888"/>
              <a:ext cx="5123688" cy="372313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" y="162890"/>
            <a:ext cx="26371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r>
              <a:rPr sz="2600" b="0" spc="-9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will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display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888" y="1144524"/>
            <a:ext cx="3921252" cy="34716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288" y="873632"/>
            <a:ext cx="7563484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9085" marR="5080" indent="-287020">
              <a:lnSpc>
                <a:spcPct val="102099"/>
              </a:lnSpc>
              <a:spcBef>
                <a:spcPts val="6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student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having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Student's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id, name,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std,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gender,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marks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address.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52" y="143332"/>
            <a:ext cx="28657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242424"/>
                </a:solidFill>
                <a:latin typeface="Calibri"/>
                <a:cs typeface="Calibri"/>
              </a:rPr>
              <a:t>Assignment:</a:t>
            </a:r>
            <a:r>
              <a:rPr sz="260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5284" y="916051"/>
            <a:ext cx="7531100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9085" marR="5080" indent="-287020">
              <a:lnSpc>
                <a:spcPct val="102299"/>
              </a:lnSpc>
              <a:spcBef>
                <a:spcPts val="6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you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previous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assignment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DOM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parse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SAX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DOM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parsers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content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52" y="143332"/>
            <a:ext cx="44983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242424"/>
                </a:solidFill>
                <a:latin typeface="Calibri"/>
                <a:cs typeface="Calibri"/>
              </a:rPr>
              <a:t>Assignment:</a:t>
            </a:r>
            <a:r>
              <a:rPr sz="260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DOM</a:t>
            </a:r>
            <a:r>
              <a:rPr sz="260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260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SAX</a:t>
            </a:r>
            <a:r>
              <a:rPr sz="260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Parser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655" y="806322"/>
            <a:ext cx="7880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organization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departments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HR,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Admin,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R&amp;D,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Marketing,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Sales,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sz="1200" spc="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etc.,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Mark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gets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departments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different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Mark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unable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files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 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200" spc="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format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each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department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different.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3419" y="1424939"/>
            <a:ext cx="5697220" cy="3352800"/>
            <a:chOff x="693419" y="1424939"/>
            <a:chExt cx="5697220" cy="3352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7855" y="1424939"/>
              <a:ext cx="3732276" cy="3352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6467" y="1818131"/>
              <a:ext cx="2924810" cy="1296670"/>
            </a:xfrm>
            <a:custGeom>
              <a:avLst/>
              <a:gdLst/>
              <a:ahLst/>
              <a:cxnLst/>
              <a:rect l="l" t="t" r="r" b="b"/>
              <a:pathLst>
                <a:path w="2924810" h="1296670">
                  <a:moveTo>
                    <a:pt x="0" y="216026"/>
                  </a:moveTo>
                  <a:lnTo>
                    <a:pt x="5714" y="166496"/>
                  </a:lnTo>
                  <a:lnTo>
                    <a:pt x="21970" y="121030"/>
                  </a:lnTo>
                  <a:lnTo>
                    <a:pt x="47497" y="80898"/>
                  </a:lnTo>
                  <a:lnTo>
                    <a:pt x="80975" y="47497"/>
                  </a:lnTo>
                  <a:lnTo>
                    <a:pt x="121107" y="21970"/>
                  </a:lnTo>
                  <a:lnTo>
                    <a:pt x="166611" y="5714"/>
                  </a:lnTo>
                  <a:lnTo>
                    <a:pt x="216179" y="0"/>
                  </a:lnTo>
                  <a:lnTo>
                    <a:pt x="909573" y="0"/>
                  </a:lnTo>
                  <a:lnTo>
                    <a:pt x="1299337" y="0"/>
                  </a:lnTo>
                  <a:lnTo>
                    <a:pt x="1343025" y="0"/>
                  </a:lnTo>
                  <a:lnTo>
                    <a:pt x="1392682" y="5714"/>
                  </a:lnTo>
                  <a:lnTo>
                    <a:pt x="1438148" y="21970"/>
                  </a:lnTo>
                  <a:lnTo>
                    <a:pt x="1478280" y="47497"/>
                  </a:lnTo>
                  <a:lnTo>
                    <a:pt x="1511808" y="80898"/>
                  </a:lnTo>
                  <a:lnTo>
                    <a:pt x="1537334" y="121030"/>
                  </a:lnTo>
                  <a:lnTo>
                    <a:pt x="1553590" y="166496"/>
                  </a:lnTo>
                  <a:lnTo>
                    <a:pt x="1559306" y="216026"/>
                  </a:lnTo>
                  <a:lnTo>
                    <a:pt x="2924302" y="590041"/>
                  </a:lnTo>
                  <a:lnTo>
                    <a:pt x="1559306" y="540257"/>
                  </a:lnTo>
                  <a:lnTo>
                    <a:pt x="1559306" y="1080388"/>
                  </a:lnTo>
                  <a:lnTo>
                    <a:pt x="1553590" y="1130045"/>
                  </a:lnTo>
                  <a:lnTo>
                    <a:pt x="1537334" y="1175511"/>
                  </a:lnTo>
                  <a:lnTo>
                    <a:pt x="1511808" y="1215643"/>
                  </a:lnTo>
                  <a:lnTo>
                    <a:pt x="1478280" y="1249044"/>
                  </a:lnTo>
                  <a:lnTo>
                    <a:pt x="1438148" y="1274571"/>
                  </a:lnTo>
                  <a:lnTo>
                    <a:pt x="1392682" y="1290827"/>
                  </a:lnTo>
                  <a:lnTo>
                    <a:pt x="1343025" y="1296542"/>
                  </a:lnTo>
                  <a:lnTo>
                    <a:pt x="1299337" y="1296542"/>
                  </a:lnTo>
                  <a:lnTo>
                    <a:pt x="909573" y="1296542"/>
                  </a:lnTo>
                  <a:lnTo>
                    <a:pt x="216179" y="1296542"/>
                  </a:lnTo>
                  <a:lnTo>
                    <a:pt x="166611" y="1290827"/>
                  </a:lnTo>
                  <a:lnTo>
                    <a:pt x="121107" y="1274571"/>
                  </a:lnTo>
                  <a:lnTo>
                    <a:pt x="80975" y="1249044"/>
                  </a:lnTo>
                  <a:lnTo>
                    <a:pt x="47497" y="1215643"/>
                  </a:lnTo>
                  <a:lnTo>
                    <a:pt x="21970" y="1175511"/>
                  </a:lnTo>
                  <a:lnTo>
                    <a:pt x="5714" y="1130045"/>
                  </a:lnTo>
                  <a:lnTo>
                    <a:pt x="0" y="1080388"/>
                  </a:lnTo>
                  <a:lnTo>
                    <a:pt x="0" y="540257"/>
                  </a:lnTo>
                  <a:lnTo>
                    <a:pt x="0" y="216026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7387" y="1902967"/>
            <a:ext cx="13011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am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not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able to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read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files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program.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format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received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correct.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483" y="160096"/>
            <a:ext cx="27082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Mark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Collects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Data..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284" y="143332"/>
            <a:ext cx="24428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Assi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g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nmen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t:</a:t>
            </a:r>
            <a:r>
              <a:rPr sz="2600" b="0" spc="-1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spc="5" dirty="0">
                <a:solidFill>
                  <a:srgbClr val="242424"/>
                </a:solidFill>
                <a:latin typeface="Calibri"/>
                <a:cs typeface="Calibri"/>
              </a:rPr>
              <a:t>OM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658" y="910844"/>
            <a:ext cx="7744459" cy="1239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9250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containing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Employee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details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DOM.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Fields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 marL="353695">
              <a:lnSpc>
                <a:spcPct val="100000"/>
              </a:lnSpc>
              <a:spcBef>
                <a:spcPts val="1235"/>
              </a:spcBef>
              <a:tabLst>
                <a:tab pos="640080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»	Emp_id</a:t>
            </a:r>
            <a:endParaRPr sz="1400">
              <a:latin typeface="Tahoma"/>
              <a:cs typeface="Tahoma"/>
            </a:endParaRPr>
          </a:p>
          <a:p>
            <a:pPr marL="353695">
              <a:lnSpc>
                <a:spcPct val="100000"/>
              </a:lnSpc>
              <a:spcBef>
                <a:spcPts val="805"/>
              </a:spcBef>
              <a:tabLst>
                <a:tab pos="640080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»	name</a:t>
            </a:r>
            <a:endParaRPr sz="1400">
              <a:latin typeface="Tahoma"/>
              <a:cs typeface="Tahoma"/>
            </a:endParaRPr>
          </a:p>
          <a:p>
            <a:pPr marL="353695">
              <a:lnSpc>
                <a:spcPct val="100000"/>
              </a:lnSpc>
              <a:spcBef>
                <a:spcPts val="790"/>
              </a:spcBef>
              <a:tabLst>
                <a:tab pos="640080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Dept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850" y="132969"/>
            <a:ext cx="33362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Agenda</a:t>
            </a:r>
            <a:r>
              <a:rPr sz="2600" b="0" spc="-9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Next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Class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95" y="845946"/>
            <a:ext cx="481901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9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RDBMS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Advantages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Execute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Queries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connection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CRUD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operation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54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200" spc="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sz="1200" spc="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944" y="923544"/>
            <a:ext cx="3744467" cy="36682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5284" y="143332"/>
            <a:ext cx="12357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spc="-7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65" dirty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ork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520" y="917575"/>
            <a:ext cx="7004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Read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Database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concepts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and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better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understanding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5" dirty="0">
                <a:latin typeface="Tahoma"/>
                <a:cs typeface="Tahoma"/>
              </a:rPr>
              <a:t> 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topics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next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016" y="909827"/>
            <a:ext cx="202692" cy="18745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60856"/>
            <a:ext cx="19894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Q</a:t>
            </a:r>
            <a:r>
              <a:rPr spc="-95" dirty="0"/>
              <a:t>UE</a:t>
            </a:r>
            <a:r>
              <a:rPr spc="-90" dirty="0"/>
              <a:t>S</a:t>
            </a:r>
            <a:r>
              <a:rPr spc="-95" dirty="0"/>
              <a:t>T</a:t>
            </a:r>
            <a:r>
              <a:rPr spc="-90" dirty="0"/>
              <a:t>I</a:t>
            </a:r>
            <a:r>
              <a:rPr spc="-85" dirty="0"/>
              <a:t>ON</a:t>
            </a:r>
            <a:r>
              <a:rPr spc="-5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44690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4690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7855" y="1432560"/>
            <a:ext cx="6144895" cy="3345179"/>
            <a:chOff x="2657855" y="1432560"/>
            <a:chExt cx="6144895" cy="33451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7855" y="1432560"/>
              <a:ext cx="3732276" cy="33451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02451" y="1627632"/>
              <a:ext cx="2897505" cy="796925"/>
            </a:xfrm>
            <a:custGeom>
              <a:avLst/>
              <a:gdLst/>
              <a:ahLst/>
              <a:cxnLst/>
              <a:rect l="l" t="t" r="r" b="b"/>
              <a:pathLst>
                <a:path w="2897504" h="796925">
                  <a:moveTo>
                    <a:pt x="1057782" y="132714"/>
                  </a:moveTo>
                  <a:lnTo>
                    <a:pt x="1064514" y="90804"/>
                  </a:lnTo>
                  <a:lnTo>
                    <a:pt x="1083437" y="54355"/>
                  </a:lnTo>
                  <a:lnTo>
                    <a:pt x="1112139" y="25653"/>
                  </a:lnTo>
                  <a:lnTo>
                    <a:pt x="1148588" y="6730"/>
                  </a:lnTo>
                  <a:lnTo>
                    <a:pt x="1190625" y="0"/>
                  </a:lnTo>
                  <a:lnTo>
                    <a:pt x="1364361" y="0"/>
                  </a:lnTo>
                  <a:lnTo>
                    <a:pt x="1824101" y="0"/>
                  </a:lnTo>
                  <a:lnTo>
                    <a:pt x="2764154" y="0"/>
                  </a:lnTo>
                  <a:lnTo>
                    <a:pt x="2806192" y="6730"/>
                  </a:lnTo>
                  <a:lnTo>
                    <a:pt x="2842641" y="25653"/>
                  </a:lnTo>
                  <a:lnTo>
                    <a:pt x="2871343" y="54355"/>
                  </a:lnTo>
                  <a:lnTo>
                    <a:pt x="2890266" y="90804"/>
                  </a:lnTo>
                  <a:lnTo>
                    <a:pt x="2896997" y="132714"/>
                  </a:lnTo>
                  <a:lnTo>
                    <a:pt x="2896997" y="464692"/>
                  </a:lnTo>
                  <a:lnTo>
                    <a:pt x="2896997" y="663828"/>
                  </a:lnTo>
                  <a:lnTo>
                    <a:pt x="2890266" y="705738"/>
                  </a:lnTo>
                  <a:lnTo>
                    <a:pt x="2871343" y="742187"/>
                  </a:lnTo>
                  <a:lnTo>
                    <a:pt x="2842641" y="770889"/>
                  </a:lnTo>
                  <a:lnTo>
                    <a:pt x="2806192" y="789812"/>
                  </a:lnTo>
                  <a:lnTo>
                    <a:pt x="2764154" y="796543"/>
                  </a:lnTo>
                  <a:lnTo>
                    <a:pt x="1824101" y="796543"/>
                  </a:lnTo>
                  <a:lnTo>
                    <a:pt x="1364361" y="796543"/>
                  </a:lnTo>
                  <a:lnTo>
                    <a:pt x="1190625" y="796543"/>
                  </a:lnTo>
                  <a:lnTo>
                    <a:pt x="1148588" y="789812"/>
                  </a:lnTo>
                  <a:lnTo>
                    <a:pt x="1112139" y="770889"/>
                  </a:lnTo>
                  <a:lnTo>
                    <a:pt x="1083437" y="742187"/>
                  </a:lnTo>
                  <a:lnTo>
                    <a:pt x="1064514" y="705738"/>
                  </a:lnTo>
                  <a:lnTo>
                    <a:pt x="1057782" y="663828"/>
                  </a:lnTo>
                  <a:lnTo>
                    <a:pt x="0" y="739266"/>
                  </a:lnTo>
                  <a:lnTo>
                    <a:pt x="1057782" y="464692"/>
                  </a:lnTo>
                  <a:lnTo>
                    <a:pt x="1057782" y="132714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4967" y="813308"/>
            <a:ext cx="780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instructs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Mark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ask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each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department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give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format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specifying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format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(DTD).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5114" y="1741677"/>
            <a:ext cx="1472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Fetch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format. It will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easier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work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483" y="160096"/>
            <a:ext cx="26123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Data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in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format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591" y="1089660"/>
            <a:ext cx="5994400" cy="3545204"/>
            <a:chOff x="545591" y="1089660"/>
            <a:chExt cx="5994400" cy="35452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59" y="1089660"/>
              <a:ext cx="3963924" cy="3544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8639" y="1584960"/>
              <a:ext cx="2927985" cy="796925"/>
            </a:xfrm>
            <a:custGeom>
              <a:avLst/>
              <a:gdLst/>
              <a:ahLst/>
              <a:cxnLst/>
              <a:rect l="l" t="t" r="r" b="b"/>
              <a:pathLst>
                <a:path w="2927985" h="796925">
                  <a:moveTo>
                    <a:pt x="0" y="132714"/>
                  </a:moveTo>
                  <a:lnTo>
                    <a:pt x="6769" y="90804"/>
                  </a:lnTo>
                  <a:lnTo>
                    <a:pt x="25628" y="54355"/>
                  </a:lnTo>
                  <a:lnTo>
                    <a:pt x="54381" y="25653"/>
                  </a:lnTo>
                  <a:lnTo>
                    <a:pt x="90843" y="6730"/>
                  </a:lnTo>
                  <a:lnTo>
                    <a:pt x="132829" y="0"/>
                  </a:lnTo>
                  <a:lnTo>
                    <a:pt x="1072896" y="0"/>
                  </a:lnTo>
                  <a:lnTo>
                    <a:pt x="1532636" y="0"/>
                  </a:lnTo>
                  <a:lnTo>
                    <a:pt x="1706372" y="0"/>
                  </a:lnTo>
                  <a:lnTo>
                    <a:pt x="1748409" y="6730"/>
                  </a:lnTo>
                  <a:lnTo>
                    <a:pt x="1784858" y="25653"/>
                  </a:lnTo>
                  <a:lnTo>
                    <a:pt x="1813560" y="54355"/>
                  </a:lnTo>
                  <a:lnTo>
                    <a:pt x="1832483" y="90804"/>
                  </a:lnTo>
                  <a:lnTo>
                    <a:pt x="1839214" y="132714"/>
                  </a:lnTo>
                  <a:lnTo>
                    <a:pt x="1839214" y="464692"/>
                  </a:lnTo>
                  <a:lnTo>
                    <a:pt x="2927477" y="462788"/>
                  </a:lnTo>
                  <a:lnTo>
                    <a:pt x="1839214" y="663828"/>
                  </a:lnTo>
                  <a:lnTo>
                    <a:pt x="1832483" y="705738"/>
                  </a:lnTo>
                  <a:lnTo>
                    <a:pt x="1813560" y="742188"/>
                  </a:lnTo>
                  <a:lnTo>
                    <a:pt x="1784858" y="770889"/>
                  </a:lnTo>
                  <a:lnTo>
                    <a:pt x="1748409" y="789813"/>
                  </a:lnTo>
                  <a:lnTo>
                    <a:pt x="1706372" y="796544"/>
                  </a:lnTo>
                  <a:lnTo>
                    <a:pt x="1532636" y="796544"/>
                  </a:lnTo>
                  <a:lnTo>
                    <a:pt x="1072896" y="796544"/>
                  </a:lnTo>
                  <a:lnTo>
                    <a:pt x="132829" y="796544"/>
                  </a:lnTo>
                  <a:lnTo>
                    <a:pt x="90843" y="789813"/>
                  </a:lnTo>
                  <a:lnTo>
                    <a:pt x="54381" y="770889"/>
                  </a:lnTo>
                  <a:lnTo>
                    <a:pt x="25628" y="742188"/>
                  </a:lnTo>
                  <a:lnTo>
                    <a:pt x="6769" y="705738"/>
                  </a:lnTo>
                  <a:lnTo>
                    <a:pt x="0" y="663828"/>
                  </a:lnTo>
                  <a:lnTo>
                    <a:pt x="0" y="464692"/>
                  </a:lnTo>
                  <a:lnTo>
                    <a:pt x="0" y="132714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8580" y="1876425"/>
            <a:ext cx="919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2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2483" y="160096"/>
            <a:ext cx="25380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Mark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has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doubt..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5560" y="1089660"/>
            <a:ext cx="6122035" cy="3545204"/>
            <a:chOff x="2575560" y="1089660"/>
            <a:chExt cx="6122035" cy="35452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0" y="1089660"/>
              <a:ext cx="3963924" cy="3544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36563" y="1325880"/>
              <a:ext cx="2657475" cy="1725295"/>
            </a:xfrm>
            <a:custGeom>
              <a:avLst/>
              <a:gdLst/>
              <a:ahLst/>
              <a:cxnLst/>
              <a:rect l="l" t="t" r="r" b="b"/>
              <a:pathLst>
                <a:path w="2657475" h="1725295">
                  <a:moveTo>
                    <a:pt x="816990" y="287528"/>
                  </a:moveTo>
                  <a:lnTo>
                    <a:pt x="820674" y="240919"/>
                  </a:lnTo>
                  <a:lnTo>
                    <a:pt x="831595" y="196596"/>
                  </a:lnTo>
                  <a:lnTo>
                    <a:pt x="849121" y="155448"/>
                  </a:lnTo>
                  <a:lnTo>
                    <a:pt x="872489" y="117729"/>
                  </a:lnTo>
                  <a:lnTo>
                    <a:pt x="901191" y="84200"/>
                  </a:lnTo>
                  <a:lnTo>
                    <a:pt x="934719" y="55499"/>
                  </a:lnTo>
                  <a:lnTo>
                    <a:pt x="972312" y="32131"/>
                  </a:lnTo>
                  <a:lnTo>
                    <a:pt x="1013587" y="14605"/>
                  </a:lnTo>
                  <a:lnTo>
                    <a:pt x="1057783" y="3810"/>
                  </a:lnTo>
                  <a:lnTo>
                    <a:pt x="1104391" y="0"/>
                  </a:lnTo>
                  <a:lnTo>
                    <a:pt x="1123695" y="0"/>
                  </a:lnTo>
                  <a:lnTo>
                    <a:pt x="1583816" y="0"/>
                  </a:lnTo>
                  <a:lnTo>
                    <a:pt x="2369946" y="0"/>
                  </a:lnTo>
                  <a:lnTo>
                    <a:pt x="2416556" y="3810"/>
                  </a:lnTo>
                  <a:lnTo>
                    <a:pt x="2460752" y="14605"/>
                  </a:lnTo>
                  <a:lnTo>
                    <a:pt x="2502027" y="32131"/>
                  </a:lnTo>
                  <a:lnTo>
                    <a:pt x="2539618" y="55499"/>
                  </a:lnTo>
                  <a:lnTo>
                    <a:pt x="2573146" y="84200"/>
                  </a:lnTo>
                  <a:lnTo>
                    <a:pt x="2601849" y="117729"/>
                  </a:lnTo>
                  <a:lnTo>
                    <a:pt x="2625216" y="155448"/>
                  </a:lnTo>
                  <a:lnTo>
                    <a:pt x="2642742" y="196596"/>
                  </a:lnTo>
                  <a:lnTo>
                    <a:pt x="2653538" y="240919"/>
                  </a:lnTo>
                  <a:lnTo>
                    <a:pt x="2657347" y="287528"/>
                  </a:lnTo>
                  <a:lnTo>
                    <a:pt x="2657347" y="718820"/>
                  </a:lnTo>
                  <a:lnTo>
                    <a:pt x="2657347" y="1437513"/>
                  </a:lnTo>
                  <a:lnTo>
                    <a:pt x="2653538" y="1484122"/>
                  </a:lnTo>
                  <a:lnTo>
                    <a:pt x="2642742" y="1528445"/>
                  </a:lnTo>
                  <a:lnTo>
                    <a:pt x="2625216" y="1569593"/>
                  </a:lnTo>
                  <a:lnTo>
                    <a:pt x="2601849" y="1607312"/>
                  </a:lnTo>
                  <a:lnTo>
                    <a:pt x="2573146" y="1640840"/>
                  </a:lnTo>
                  <a:lnTo>
                    <a:pt x="2539618" y="1669542"/>
                  </a:lnTo>
                  <a:lnTo>
                    <a:pt x="2502027" y="1692910"/>
                  </a:lnTo>
                  <a:lnTo>
                    <a:pt x="2460752" y="1710436"/>
                  </a:lnTo>
                  <a:lnTo>
                    <a:pt x="2416556" y="1721231"/>
                  </a:lnTo>
                  <a:lnTo>
                    <a:pt x="2369946" y="1725041"/>
                  </a:lnTo>
                  <a:lnTo>
                    <a:pt x="1583816" y="1725041"/>
                  </a:lnTo>
                  <a:lnTo>
                    <a:pt x="1123695" y="1725041"/>
                  </a:lnTo>
                  <a:lnTo>
                    <a:pt x="1104391" y="1725041"/>
                  </a:lnTo>
                  <a:lnTo>
                    <a:pt x="1057783" y="1721231"/>
                  </a:lnTo>
                  <a:lnTo>
                    <a:pt x="1013587" y="1710436"/>
                  </a:lnTo>
                  <a:lnTo>
                    <a:pt x="972312" y="1692910"/>
                  </a:lnTo>
                  <a:lnTo>
                    <a:pt x="934719" y="1669542"/>
                  </a:lnTo>
                  <a:lnTo>
                    <a:pt x="901191" y="1640840"/>
                  </a:lnTo>
                  <a:lnTo>
                    <a:pt x="872489" y="1607312"/>
                  </a:lnTo>
                  <a:lnTo>
                    <a:pt x="849121" y="1569593"/>
                  </a:lnTo>
                  <a:lnTo>
                    <a:pt x="831595" y="1528445"/>
                  </a:lnTo>
                  <a:lnTo>
                    <a:pt x="820674" y="1484122"/>
                  </a:lnTo>
                  <a:lnTo>
                    <a:pt x="816990" y="1437513"/>
                  </a:lnTo>
                  <a:lnTo>
                    <a:pt x="816990" y="718820"/>
                  </a:lnTo>
                  <a:lnTo>
                    <a:pt x="0" y="705231"/>
                  </a:lnTo>
                  <a:lnTo>
                    <a:pt x="816990" y="287528"/>
                  </a:lnTo>
                  <a:close/>
                </a:path>
              </a:pathLst>
            </a:custGeom>
            <a:ln w="6096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89191" y="1453134"/>
            <a:ext cx="16675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stands for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Extensible Markup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Language.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enables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to work with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more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more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sources,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to get more out of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r>
              <a:rPr sz="1200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helps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storing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2483" y="160096"/>
            <a:ext cx="24657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explains</a:t>
            </a:r>
            <a:r>
              <a:rPr sz="2600" b="0" spc="-10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5" dirty="0">
                <a:solidFill>
                  <a:srgbClr val="242424"/>
                </a:solidFill>
                <a:latin typeface="Calibri"/>
                <a:cs typeface="Calibri"/>
              </a:rPr>
              <a:t>XML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5111" y="1312163"/>
            <a:ext cx="885443" cy="97078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3161</Words>
  <Application>Microsoft Office PowerPoint</Application>
  <PresentationFormat>On-screen Show (16:9)</PresentationFormat>
  <Paragraphs>420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Calibri</vt:lpstr>
      <vt:lpstr>Courier New</vt:lpstr>
      <vt:lpstr>Georgia</vt:lpstr>
      <vt:lpstr>Symbol</vt:lpstr>
      <vt:lpstr>Tahoma</vt:lpstr>
      <vt:lpstr>Times New Roman</vt:lpstr>
      <vt:lpstr>Wingdings</vt:lpstr>
      <vt:lpstr>Office Theme</vt:lpstr>
      <vt:lpstr>PowerPoint Presentation</vt:lpstr>
      <vt:lpstr>Course Topics</vt:lpstr>
      <vt:lpstr>Objectives</vt:lpstr>
      <vt:lpstr>John works on a Project</vt:lpstr>
      <vt:lpstr>John Suggests the ways!</vt:lpstr>
      <vt:lpstr>Mark Collects Data..</vt:lpstr>
      <vt:lpstr>Data in XML format</vt:lpstr>
      <vt:lpstr>Mark has a doubt..</vt:lpstr>
      <vt:lpstr>John explains XML</vt:lpstr>
      <vt:lpstr>John explains XML</vt:lpstr>
      <vt:lpstr>Features of XML</vt:lpstr>
      <vt:lpstr>PowerPoint Presentation</vt:lpstr>
      <vt:lpstr>What does XML consists of?</vt:lpstr>
      <vt:lpstr>Where can we use XML?</vt:lpstr>
      <vt:lpstr>Is there a difference between XML and HTML?</vt:lpstr>
      <vt:lpstr>John explains the Difference..</vt:lpstr>
      <vt:lpstr>Difference between HTML and XML</vt:lpstr>
      <vt:lpstr>Simple XML File</vt:lpstr>
      <vt:lpstr>PowerPoint Presentation</vt:lpstr>
      <vt:lpstr>XML as Tree</vt:lpstr>
      <vt:lpstr>XML Rules</vt:lpstr>
      <vt:lpstr>XML Namespace</vt:lpstr>
      <vt:lpstr>XML Namespace</vt:lpstr>
      <vt:lpstr>XML Names Spaces</vt:lpstr>
      <vt:lpstr>XML Prolog</vt:lpstr>
      <vt:lpstr>Editing and Viewing the XML Files</vt:lpstr>
      <vt:lpstr>PowerPoint Presentation</vt:lpstr>
      <vt:lpstr>XML DTD</vt:lpstr>
      <vt:lpstr>PowerPoint Presentation</vt:lpstr>
      <vt:lpstr> DOCTYPE says the root element of the XML file.</vt:lpstr>
      <vt:lpstr>Why DTD?</vt:lpstr>
      <vt:lpstr>Features of DTD</vt:lpstr>
      <vt:lpstr>XPath</vt:lpstr>
      <vt:lpstr>XSD (XML Schema Definition)</vt:lpstr>
      <vt:lpstr>XML Parsers</vt:lpstr>
      <vt:lpstr>Difference between DOM and SAX Parsers</vt:lpstr>
      <vt:lpstr>Why DOM and SAX?</vt:lpstr>
      <vt:lpstr>Features of DOM and SAX?</vt:lpstr>
      <vt:lpstr>DOM parsing – creating XML file using DOM – Required Import</vt:lpstr>
      <vt:lpstr>DOM to Create XML file</vt:lpstr>
      <vt:lpstr>DOM to Create an XML file</vt:lpstr>
      <vt:lpstr>Parsing XML file using DOM – Required Imports</vt:lpstr>
      <vt:lpstr>Parsing XML file using DOM</vt:lpstr>
      <vt:lpstr>Parsing XML file using DOM</vt:lpstr>
      <vt:lpstr>SAX Parser – Required Imports</vt:lpstr>
      <vt:lpstr>SAX Parser</vt:lpstr>
      <vt:lpstr>SAX Parser</vt:lpstr>
      <vt:lpstr>John works on a new Project..</vt:lpstr>
      <vt:lpstr>John works on a new Project..</vt:lpstr>
      <vt:lpstr>Why XSL?</vt:lpstr>
      <vt:lpstr>What is XSL?</vt:lpstr>
      <vt:lpstr>Features of XSL</vt:lpstr>
      <vt:lpstr>XSL File</vt:lpstr>
      <vt:lpstr>PowerPoint Presentation</vt:lpstr>
      <vt:lpstr>Sample XML File</vt:lpstr>
      <vt:lpstr>Sample XSL File</vt:lpstr>
      <vt:lpstr>XML file will display</vt:lpstr>
      <vt:lpstr>PowerPoint Presentation</vt:lpstr>
      <vt:lpstr>PowerPoint Presentation</vt:lpstr>
      <vt:lpstr>Assignment: DOM</vt:lpstr>
      <vt:lpstr>Agenda of the Next Class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kabiraj shrestha</cp:lastModifiedBy>
  <cp:revision>4</cp:revision>
  <dcterms:created xsi:type="dcterms:W3CDTF">2023-03-30T02:09:35Z</dcterms:created>
  <dcterms:modified xsi:type="dcterms:W3CDTF">2023-05-26T11:10:25Z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