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7"/>
            <a:ext cx="9144000" cy="39791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98930"/>
            <a:ext cx="466090" cy="82550"/>
          </a:xfrm>
          <a:custGeom>
            <a:avLst/>
            <a:gdLst/>
            <a:ahLst/>
            <a:cxnLst/>
            <a:rect l="l" t="t" r="r" b="b"/>
            <a:pathLst>
              <a:path w="466090" h="82550">
                <a:moveTo>
                  <a:pt x="465963" y="0"/>
                </a:moveTo>
                <a:lnTo>
                  <a:pt x="0" y="0"/>
                </a:lnTo>
                <a:lnTo>
                  <a:pt x="0" y="82043"/>
                </a:lnTo>
                <a:lnTo>
                  <a:pt x="465963" y="82043"/>
                </a:lnTo>
                <a:lnTo>
                  <a:pt x="465963" y="0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210311"/>
            <a:ext cx="1714500" cy="3459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9944" y="923544"/>
            <a:ext cx="3744467" cy="36682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4733" y="155575"/>
            <a:ext cx="8174532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E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E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E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28827"/>
            <a:ext cx="9144000" cy="39791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98930"/>
            <a:ext cx="466090" cy="82550"/>
          </a:xfrm>
          <a:custGeom>
            <a:avLst/>
            <a:gdLst/>
            <a:ahLst/>
            <a:cxnLst/>
            <a:rect l="l" t="t" r="r" b="b"/>
            <a:pathLst>
              <a:path w="466090" h="82550">
                <a:moveTo>
                  <a:pt x="465963" y="0"/>
                </a:moveTo>
                <a:lnTo>
                  <a:pt x="0" y="0"/>
                </a:lnTo>
                <a:lnTo>
                  <a:pt x="0" y="82043"/>
                </a:lnTo>
                <a:lnTo>
                  <a:pt x="465963" y="82043"/>
                </a:lnTo>
                <a:lnTo>
                  <a:pt x="465963" y="0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200" y="210311"/>
            <a:ext cx="1714500" cy="3459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8933" y="2545461"/>
            <a:ext cx="1326133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E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541" y="865632"/>
            <a:ext cx="6595745" cy="1895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182" y="4827754"/>
            <a:ext cx="631825" cy="21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technotes/guides/jdbc/bridge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75.png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1.png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79391"/>
            <a:ext cx="9144000" cy="8641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7496" y="414527"/>
            <a:ext cx="1955292" cy="2378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46160" y="3181350"/>
            <a:ext cx="503796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25" dirty="0">
                <a:solidFill>
                  <a:srgbClr val="242424"/>
                </a:solidFill>
                <a:latin typeface="Georgia"/>
                <a:cs typeface="Georgia"/>
              </a:rPr>
              <a:t>MODULE-7</a:t>
            </a:r>
            <a:endParaRPr sz="2000" dirty="0">
              <a:latin typeface="Georgia"/>
              <a:cs typeface="Georgia"/>
            </a:endParaRPr>
          </a:p>
          <a:p>
            <a:pPr marL="6985" algn="ctr">
              <a:lnSpc>
                <a:spcPct val="100000"/>
              </a:lnSpc>
            </a:pPr>
            <a:r>
              <a:rPr sz="2000" b="1" spc="-30" dirty="0">
                <a:solidFill>
                  <a:srgbClr val="242424"/>
                </a:solidFill>
                <a:latin typeface="Georgia"/>
                <a:cs typeface="Georgia"/>
              </a:rPr>
              <a:t>JDBC</a:t>
            </a:r>
            <a:endParaRPr lang="en-US" sz="2000" b="1" spc="-30" dirty="0">
              <a:solidFill>
                <a:srgbClr val="242424"/>
              </a:solidFill>
              <a:latin typeface="Georgia"/>
              <a:cs typeface="Georgia"/>
            </a:endParaRPr>
          </a:p>
          <a:p>
            <a:pPr marL="6985" algn="ctr">
              <a:lnSpc>
                <a:spcPct val="100000"/>
              </a:lnSpc>
            </a:pPr>
            <a:r>
              <a:rPr lang="en-US" sz="2000" b="1" spc="-30" dirty="0">
                <a:solidFill>
                  <a:srgbClr val="242424"/>
                </a:solidFill>
                <a:latin typeface="Georgia"/>
                <a:cs typeface="Georgia"/>
              </a:rPr>
              <a:t>Java Database Connection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1162811"/>
            <a:ext cx="3756660" cy="34244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4883" y="1543558"/>
            <a:ext cx="165417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ex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act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200" spc="-13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6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ex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il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 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their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own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limitations.</a:t>
            </a:r>
            <a:r>
              <a:rPr sz="12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Anybody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modify the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data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text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file,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it’s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not secure.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 reason, we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databases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store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587" y="1386839"/>
            <a:ext cx="3134995" cy="1591310"/>
          </a:xfrm>
          <a:custGeom>
            <a:avLst/>
            <a:gdLst/>
            <a:ahLst/>
            <a:cxnLst/>
            <a:rect l="l" t="t" r="r" b="b"/>
            <a:pathLst>
              <a:path w="3134995" h="1591310">
                <a:moveTo>
                  <a:pt x="0" y="265175"/>
                </a:moveTo>
                <a:lnTo>
                  <a:pt x="4267" y="217424"/>
                </a:lnTo>
                <a:lnTo>
                  <a:pt x="16586" y="172593"/>
                </a:lnTo>
                <a:lnTo>
                  <a:pt x="36207" y="131318"/>
                </a:lnTo>
                <a:lnTo>
                  <a:pt x="62369" y="94361"/>
                </a:lnTo>
                <a:lnTo>
                  <a:pt x="94335" y="62357"/>
                </a:lnTo>
                <a:lnTo>
                  <a:pt x="131356" y="36195"/>
                </a:lnTo>
                <a:lnTo>
                  <a:pt x="172669" y="16637"/>
                </a:lnTo>
                <a:lnTo>
                  <a:pt x="217538" y="4318"/>
                </a:lnTo>
                <a:lnTo>
                  <a:pt x="265214" y="0"/>
                </a:lnTo>
                <a:lnTo>
                  <a:pt x="1109599" y="0"/>
                </a:lnTo>
                <a:lnTo>
                  <a:pt x="1585214" y="0"/>
                </a:lnTo>
                <a:lnTo>
                  <a:pt x="1637030" y="0"/>
                </a:lnTo>
                <a:lnTo>
                  <a:pt x="1684655" y="4318"/>
                </a:lnTo>
                <a:lnTo>
                  <a:pt x="1729613" y="16637"/>
                </a:lnTo>
                <a:lnTo>
                  <a:pt x="1770888" y="36195"/>
                </a:lnTo>
                <a:lnTo>
                  <a:pt x="1807972" y="62357"/>
                </a:lnTo>
                <a:lnTo>
                  <a:pt x="1839849" y="94361"/>
                </a:lnTo>
                <a:lnTo>
                  <a:pt x="1866011" y="131318"/>
                </a:lnTo>
                <a:lnTo>
                  <a:pt x="1885695" y="172593"/>
                </a:lnTo>
                <a:lnTo>
                  <a:pt x="1898014" y="217424"/>
                </a:lnTo>
                <a:lnTo>
                  <a:pt x="1902206" y="265175"/>
                </a:lnTo>
                <a:lnTo>
                  <a:pt x="1902206" y="927989"/>
                </a:lnTo>
                <a:lnTo>
                  <a:pt x="3134487" y="867410"/>
                </a:lnTo>
                <a:lnTo>
                  <a:pt x="1902206" y="1325626"/>
                </a:lnTo>
                <a:lnTo>
                  <a:pt x="1898014" y="1373378"/>
                </a:lnTo>
                <a:lnTo>
                  <a:pt x="1885695" y="1418209"/>
                </a:lnTo>
                <a:lnTo>
                  <a:pt x="1866011" y="1459484"/>
                </a:lnTo>
                <a:lnTo>
                  <a:pt x="1839849" y="1496441"/>
                </a:lnTo>
                <a:lnTo>
                  <a:pt x="1807972" y="1528445"/>
                </a:lnTo>
                <a:lnTo>
                  <a:pt x="1770888" y="1554607"/>
                </a:lnTo>
                <a:lnTo>
                  <a:pt x="1729613" y="1574165"/>
                </a:lnTo>
                <a:lnTo>
                  <a:pt x="1684655" y="1586484"/>
                </a:lnTo>
                <a:lnTo>
                  <a:pt x="1637030" y="1590802"/>
                </a:lnTo>
                <a:lnTo>
                  <a:pt x="1585214" y="1590802"/>
                </a:lnTo>
                <a:lnTo>
                  <a:pt x="1109599" y="1590802"/>
                </a:lnTo>
                <a:lnTo>
                  <a:pt x="265214" y="1590802"/>
                </a:lnTo>
                <a:lnTo>
                  <a:pt x="217538" y="1586484"/>
                </a:lnTo>
                <a:lnTo>
                  <a:pt x="172669" y="1574165"/>
                </a:lnTo>
                <a:lnTo>
                  <a:pt x="131356" y="1554607"/>
                </a:lnTo>
                <a:lnTo>
                  <a:pt x="94335" y="1528445"/>
                </a:lnTo>
                <a:lnTo>
                  <a:pt x="62369" y="1496441"/>
                </a:lnTo>
                <a:lnTo>
                  <a:pt x="36207" y="1459484"/>
                </a:lnTo>
                <a:lnTo>
                  <a:pt x="16586" y="1418209"/>
                </a:lnTo>
                <a:lnTo>
                  <a:pt x="4267" y="1373378"/>
                </a:lnTo>
                <a:lnTo>
                  <a:pt x="0" y="1325626"/>
                </a:lnTo>
                <a:lnTo>
                  <a:pt x="0" y="927989"/>
                </a:lnTo>
                <a:lnTo>
                  <a:pt x="0" y="265175"/>
                </a:lnTo>
                <a:close/>
              </a:path>
            </a:pathLst>
          </a:custGeom>
          <a:ln w="9144">
            <a:solidFill>
              <a:srgbClr val="48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6750" y="136906"/>
            <a:ext cx="37541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Daisy</a:t>
            </a:r>
            <a:r>
              <a:rPr sz="2600" b="0" spc="-7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explains</a:t>
            </a:r>
            <a:r>
              <a:rPr sz="2600" b="0" spc="-8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the</a:t>
            </a:r>
            <a:r>
              <a:rPr sz="26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Concept..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408" y="163195"/>
            <a:ext cx="32111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Limitations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of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text</a:t>
            </a:r>
            <a:r>
              <a:rPr sz="2600" b="0" spc="-7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File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1050747"/>
            <a:ext cx="7423150" cy="3044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regular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text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secured.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5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Concurrency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no proper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structure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guidelines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new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add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field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existing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Anybody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modify/delete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just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opening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Everybody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maintain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their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own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file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may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update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their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copied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updated.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ahoma"/>
              <a:cs typeface="Tahoma"/>
            </a:endParaRPr>
          </a:p>
          <a:p>
            <a:pPr marL="299085" marR="5080" indent="-287020">
              <a:lnSpc>
                <a:spcPct val="1022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Multiple copies 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text file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maintained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 the user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may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not be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able to distinguish the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relevant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complete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188" y="172974"/>
            <a:ext cx="27432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What</a:t>
            </a:r>
            <a:r>
              <a:rPr sz="2600" b="0" spc="-8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is</a:t>
            </a:r>
            <a:r>
              <a:rPr sz="2600" b="0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Database?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5863" y="2213610"/>
            <a:ext cx="3387725" cy="16903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085" marR="299085" indent="-287020">
              <a:lnSpc>
                <a:spcPct val="101800"/>
              </a:lnSpc>
              <a:spcBef>
                <a:spcPts val="75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field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attribute</a:t>
            </a:r>
            <a:r>
              <a:rPr sz="1200" spc="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an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object.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Group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fields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form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a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record.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Group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records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table.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299085" marR="5080" indent="-287020">
              <a:lnSpc>
                <a:spcPct val="101699"/>
              </a:lnSpc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Group of tables are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a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database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or relational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RDBMS.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2563" y="1048511"/>
            <a:ext cx="4648200" cy="3167380"/>
            <a:chOff x="702563" y="1048511"/>
            <a:chExt cx="4648200" cy="31673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707" y="1700783"/>
              <a:ext cx="3744467" cy="25054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7135" y="1696211"/>
              <a:ext cx="3753485" cy="2514600"/>
            </a:xfrm>
            <a:custGeom>
              <a:avLst/>
              <a:gdLst/>
              <a:ahLst/>
              <a:cxnLst/>
              <a:rect l="l" t="t" r="r" b="b"/>
              <a:pathLst>
                <a:path w="3753485" h="2514600">
                  <a:moveTo>
                    <a:pt x="0" y="2514600"/>
                  </a:moveTo>
                  <a:lnTo>
                    <a:pt x="3753104" y="2514600"/>
                  </a:lnTo>
                  <a:lnTo>
                    <a:pt x="3753104" y="0"/>
                  </a:lnTo>
                  <a:lnTo>
                    <a:pt x="0" y="0"/>
                  </a:lnTo>
                  <a:lnTo>
                    <a:pt x="0" y="2514600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8444" y="2228087"/>
              <a:ext cx="723900" cy="5562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7211" y="2253995"/>
              <a:ext cx="624839" cy="457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77211" y="2406395"/>
              <a:ext cx="624840" cy="152400"/>
            </a:xfrm>
            <a:custGeom>
              <a:avLst/>
              <a:gdLst/>
              <a:ahLst/>
              <a:cxnLst/>
              <a:rect l="l" t="t" r="r" b="b"/>
              <a:pathLst>
                <a:path w="624839" h="152400">
                  <a:moveTo>
                    <a:pt x="624839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24839" y="152400"/>
                  </a:lnTo>
                  <a:lnTo>
                    <a:pt x="62483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71116" y="2247900"/>
              <a:ext cx="637540" cy="469900"/>
            </a:xfrm>
            <a:custGeom>
              <a:avLst/>
              <a:gdLst/>
              <a:ahLst/>
              <a:cxnLst/>
              <a:rect l="l" t="t" r="r" b="b"/>
              <a:pathLst>
                <a:path w="637539" h="469900">
                  <a:moveTo>
                    <a:pt x="214502" y="0"/>
                  </a:moveTo>
                  <a:lnTo>
                    <a:pt x="214502" y="469392"/>
                  </a:lnTo>
                </a:path>
                <a:path w="637539" h="469900">
                  <a:moveTo>
                    <a:pt x="422528" y="0"/>
                  </a:moveTo>
                  <a:lnTo>
                    <a:pt x="422528" y="469392"/>
                  </a:lnTo>
                </a:path>
                <a:path w="637539" h="469900">
                  <a:moveTo>
                    <a:pt x="0" y="158623"/>
                  </a:moveTo>
                  <a:lnTo>
                    <a:pt x="637032" y="158623"/>
                  </a:lnTo>
                </a:path>
                <a:path w="637539" h="469900">
                  <a:moveTo>
                    <a:pt x="0" y="310769"/>
                  </a:moveTo>
                  <a:lnTo>
                    <a:pt x="637032" y="310769"/>
                  </a:lnTo>
                </a:path>
                <a:path w="637539" h="469900">
                  <a:moveTo>
                    <a:pt x="6350" y="0"/>
                  </a:moveTo>
                  <a:lnTo>
                    <a:pt x="6350" y="469392"/>
                  </a:lnTo>
                </a:path>
                <a:path w="637539" h="469900">
                  <a:moveTo>
                    <a:pt x="630682" y="0"/>
                  </a:moveTo>
                  <a:lnTo>
                    <a:pt x="630682" y="469392"/>
                  </a:lnTo>
                </a:path>
                <a:path w="637539" h="469900">
                  <a:moveTo>
                    <a:pt x="0" y="6350"/>
                  </a:moveTo>
                  <a:lnTo>
                    <a:pt x="637032" y="6350"/>
                  </a:lnTo>
                </a:path>
                <a:path w="637539" h="469900">
                  <a:moveTo>
                    <a:pt x="0" y="463042"/>
                  </a:moveTo>
                  <a:lnTo>
                    <a:pt x="637032" y="463042"/>
                  </a:lnTo>
                </a:path>
              </a:pathLst>
            </a:custGeom>
            <a:ln w="12192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0844" y="2324100"/>
              <a:ext cx="723900" cy="5562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9611" y="2350008"/>
              <a:ext cx="624839" cy="457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29611" y="2502408"/>
              <a:ext cx="624840" cy="152400"/>
            </a:xfrm>
            <a:custGeom>
              <a:avLst/>
              <a:gdLst/>
              <a:ahLst/>
              <a:cxnLst/>
              <a:rect l="l" t="t" r="r" b="b"/>
              <a:pathLst>
                <a:path w="624839" h="152400">
                  <a:moveTo>
                    <a:pt x="624839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24839" y="152400"/>
                  </a:lnTo>
                  <a:lnTo>
                    <a:pt x="62483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23516" y="2343911"/>
              <a:ext cx="637540" cy="469900"/>
            </a:xfrm>
            <a:custGeom>
              <a:avLst/>
              <a:gdLst/>
              <a:ahLst/>
              <a:cxnLst/>
              <a:rect l="l" t="t" r="r" b="b"/>
              <a:pathLst>
                <a:path w="637539" h="469900">
                  <a:moveTo>
                    <a:pt x="214502" y="0"/>
                  </a:moveTo>
                  <a:lnTo>
                    <a:pt x="214502" y="469392"/>
                  </a:lnTo>
                </a:path>
                <a:path w="637539" h="469900">
                  <a:moveTo>
                    <a:pt x="422528" y="0"/>
                  </a:moveTo>
                  <a:lnTo>
                    <a:pt x="422528" y="469392"/>
                  </a:lnTo>
                </a:path>
                <a:path w="637539" h="469900">
                  <a:moveTo>
                    <a:pt x="0" y="158623"/>
                  </a:moveTo>
                  <a:lnTo>
                    <a:pt x="637032" y="158623"/>
                  </a:lnTo>
                </a:path>
                <a:path w="637539" h="469900">
                  <a:moveTo>
                    <a:pt x="0" y="310769"/>
                  </a:moveTo>
                  <a:lnTo>
                    <a:pt x="637032" y="310769"/>
                  </a:lnTo>
                </a:path>
                <a:path w="637539" h="469900">
                  <a:moveTo>
                    <a:pt x="6350" y="0"/>
                  </a:moveTo>
                  <a:lnTo>
                    <a:pt x="6350" y="469392"/>
                  </a:lnTo>
                </a:path>
                <a:path w="637539" h="469900">
                  <a:moveTo>
                    <a:pt x="630682" y="0"/>
                  </a:moveTo>
                  <a:lnTo>
                    <a:pt x="630682" y="469392"/>
                  </a:lnTo>
                </a:path>
                <a:path w="637539" h="469900">
                  <a:moveTo>
                    <a:pt x="0" y="6350"/>
                  </a:moveTo>
                  <a:lnTo>
                    <a:pt x="637032" y="6350"/>
                  </a:lnTo>
                </a:path>
                <a:path w="637539" h="469900">
                  <a:moveTo>
                    <a:pt x="0" y="463042"/>
                  </a:moveTo>
                  <a:lnTo>
                    <a:pt x="637032" y="463042"/>
                  </a:lnTo>
                </a:path>
              </a:pathLst>
            </a:custGeom>
            <a:ln w="12192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1052" y="2470403"/>
              <a:ext cx="725424" cy="5577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1343" y="2496311"/>
              <a:ext cx="624840" cy="457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71343" y="2648711"/>
              <a:ext cx="624840" cy="152400"/>
            </a:xfrm>
            <a:custGeom>
              <a:avLst/>
              <a:gdLst/>
              <a:ahLst/>
              <a:cxnLst/>
              <a:rect l="l" t="t" r="r" b="b"/>
              <a:pathLst>
                <a:path w="624839" h="152400">
                  <a:moveTo>
                    <a:pt x="624839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24839" y="152400"/>
                  </a:lnTo>
                  <a:lnTo>
                    <a:pt x="62483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63724" y="2490215"/>
              <a:ext cx="638810" cy="469900"/>
            </a:xfrm>
            <a:custGeom>
              <a:avLst/>
              <a:gdLst/>
              <a:ahLst/>
              <a:cxnLst/>
              <a:rect l="l" t="t" r="r" b="b"/>
              <a:pathLst>
                <a:path w="638810" h="469900">
                  <a:moveTo>
                    <a:pt x="215011" y="0"/>
                  </a:moveTo>
                  <a:lnTo>
                    <a:pt x="215011" y="469391"/>
                  </a:lnTo>
                </a:path>
                <a:path w="638810" h="469900">
                  <a:moveTo>
                    <a:pt x="423544" y="0"/>
                  </a:moveTo>
                  <a:lnTo>
                    <a:pt x="423544" y="469391"/>
                  </a:lnTo>
                </a:path>
                <a:path w="638810" h="469900">
                  <a:moveTo>
                    <a:pt x="0" y="158622"/>
                  </a:moveTo>
                  <a:lnTo>
                    <a:pt x="638556" y="158622"/>
                  </a:lnTo>
                </a:path>
                <a:path w="638810" h="469900">
                  <a:moveTo>
                    <a:pt x="0" y="310769"/>
                  </a:moveTo>
                  <a:lnTo>
                    <a:pt x="638556" y="310769"/>
                  </a:lnTo>
                </a:path>
                <a:path w="638810" h="469900">
                  <a:moveTo>
                    <a:pt x="6350" y="0"/>
                  </a:moveTo>
                  <a:lnTo>
                    <a:pt x="6350" y="469391"/>
                  </a:lnTo>
                </a:path>
                <a:path w="638810" h="469900">
                  <a:moveTo>
                    <a:pt x="632206" y="0"/>
                  </a:moveTo>
                  <a:lnTo>
                    <a:pt x="632206" y="469391"/>
                  </a:lnTo>
                </a:path>
                <a:path w="638810" h="469900">
                  <a:moveTo>
                    <a:pt x="0" y="6350"/>
                  </a:moveTo>
                  <a:lnTo>
                    <a:pt x="638556" y="6350"/>
                  </a:lnTo>
                </a:path>
                <a:path w="638810" h="469900">
                  <a:moveTo>
                    <a:pt x="0" y="463041"/>
                  </a:moveTo>
                  <a:lnTo>
                    <a:pt x="638556" y="463041"/>
                  </a:lnTo>
                </a:path>
              </a:pathLst>
            </a:custGeom>
            <a:ln w="12192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6563" y="1208531"/>
              <a:ext cx="262127" cy="12207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95144" y="1231379"/>
              <a:ext cx="129539" cy="1050290"/>
            </a:xfrm>
            <a:custGeom>
              <a:avLst/>
              <a:gdLst/>
              <a:ahLst/>
              <a:cxnLst/>
              <a:rect l="l" t="t" r="r" b="b"/>
              <a:pathLst>
                <a:path w="129539" h="1050289">
                  <a:moveTo>
                    <a:pt x="129540" y="971943"/>
                  </a:moveTo>
                  <a:lnTo>
                    <a:pt x="77724" y="971943"/>
                  </a:lnTo>
                  <a:lnTo>
                    <a:pt x="77724" y="0"/>
                  </a:lnTo>
                  <a:lnTo>
                    <a:pt x="51816" y="0"/>
                  </a:lnTo>
                  <a:lnTo>
                    <a:pt x="51816" y="971943"/>
                  </a:lnTo>
                  <a:lnTo>
                    <a:pt x="0" y="971943"/>
                  </a:lnTo>
                  <a:lnTo>
                    <a:pt x="64770" y="1049667"/>
                  </a:lnTo>
                  <a:lnTo>
                    <a:pt x="118745" y="984897"/>
                  </a:lnTo>
                  <a:lnTo>
                    <a:pt x="129540" y="971943"/>
                  </a:lnTo>
                  <a:close/>
                </a:path>
              </a:pathLst>
            </a:custGeom>
            <a:solidFill>
              <a:srgbClr val="9BB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16480" y="1117091"/>
              <a:ext cx="1662683" cy="26212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359152" y="1165859"/>
              <a:ext cx="1490345" cy="129539"/>
            </a:xfrm>
            <a:custGeom>
              <a:avLst/>
              <a:gdLst/>
              <a:ahLst/>
              <a:cxnLst/>
              <a:rect l="l" t="t" r="r" b="b"/>
              <a:pathLst>
                <a:path w="1490345" h="129540">
                  <a:moveTo>
                    <a:pt x="1490218" y="64770"/>
                  </a:moveTo>
                  <a:lnTo>
                    <a:pt x="1474724" y="51816"/>
                  </a:lnTo>
                  <a:lnTo>
                    <a:pt x="1412494" y="0"/>
                  </a:lnTo>
                  <a:lnTo>
                    <a:pt x="1412494" y="51816"/>
                  </a:lnTo>
                  <a:lnTo>
                    <a:pt x="0" y="51816"/>
                  </a:lnTo>
                  <a:lnTo>
                    <a:pt x="0" y="77724"/>
                  </a:lnTo>
                  <a:lnTo>
                    <a:pt x="1412494" y="77724"/>
                  </a:lnTo>
                  <a:lnTo>
                    <a:pt x="1412494" y="129540"/>
                  </a:lnTo>
                  <a:lnTo>
                    <a:pt x="1474724" y="77724"/>
                  </a:lnTo>
                  <a:lnTo>
                    <a:pt x="1490218" y="64770"/>
                  </a:lnTo>
                  <a:close/>
                </a:path>
              </a:pathLst>
            </a:custGeom>
            <a:solidFill>
              <a:srgbClr val="9BB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02380" y="1048511"/>
              <a:ext cx="1548384" cy="3977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49624" y="1075943"/>
              <a:ext cx="1458468" cy="30784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849623" y="1075944"/>
            <a:ext cx="1458595" cy="30797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Group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tables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7" name="object 2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651" y="789177"/>
            <a:ext cx="46691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Example: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fields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students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fields,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records,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db.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6388"/>
            <a:ext cx="1270" cy="344170"/>
          </a:xfrm>
          <a:custGeom>
            <a:avLst/>
            <a:gdLst/>
            <a:ahLst/>
            <a:cxnLst/>
            <a:rect l="l" t="t" r="r" b="b"/>
            <a:pathLst>
              <a:path w="1270" h="344170">
                <a:moveTo>
                  <a:pt x="1219" y="0"/>
                </a:moveTo>
                <a:lnTo>
                  <a:pt x="0" y="0"/>
                </a:lnTo>
                <a:lnTo>
                  <a:pt x="0" y="344042"/>
                </a:lnTo>
                <a:lnTo>
                  <a:pt x="1219" y="344042"/>
                </a:lnTo>
                <a:lnTo>
                  <a:pt x="121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3346" y="1159002"/>
            <a:ext cx="407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ields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46" y="1841754"/>
            <a:ext cx="484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c</a:t>
            </a:r>
            <a:r>
              <a:rPr sz="1200" spc="-20" dirty="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rd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623" y="2554985"/>
            <a:ext cx="532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C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lumn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8508" y="1223848"/>
            <a:ext cx="356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85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b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le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2096" y="1466850"/>
          <a:ext cx="3023870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827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ID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AGE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ADDRESS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SALARY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83387" y="2123694"/>
          <a:ext cx="3020060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82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John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905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32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California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2000.00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67866" y="2610357"/>
          <a:ext cx="1066165" cy="223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6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ADDRESS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C7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California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Arizona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3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Texas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Washington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New</a:t>
                      </a:r>
                      <a:r>
                        <a:rPr sz="1200" spc="-6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Me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ico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Georgia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Florida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361688" y="1560830"/>
          <a:ext cx="3804285" cy="2388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C7EFFF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C7E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AGE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C7E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ADDRESS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C7E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SALARY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C7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R="25717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John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32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California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2000.00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Jack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25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Arizona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1500.00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Nancy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23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-3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Texas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2000.00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Linda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25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Washington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6500.00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4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Shane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27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New</a:t>
                      </a:r>
                      <a:r>
                        <a:rPr sz="1200" spc="-6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Me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ico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8500.00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David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22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Georgia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4500.00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R="25082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Mary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24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Florida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10000.00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334636" y="4133189"/>
            <a:ext cx="2406015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Database</a:t>
            </a:r>
            <a:endParaRPr sz="1200">
              <a:latin typeface="Tahoma"/>
              <a:cs typeface="Tahoma"/>
            </a:endParaRPr>
          </a:p>
          <a:p>
            <a:pPr marL="67310">
              <a:lnSpc>
                <a:spcPct val="100000"/>
              </a:lnSpc>
              <a:spcBef>
                <a:spcPts val="110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collection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tables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80771" y="148285"/>
            <a:ext cx="26498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Database</a:t>
            </a:r>
            <a:r>
              <a:rPr sz="2600" b="0" spc="-1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600" b="0" spc="-5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Example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5" name="object 1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dirty="0"/>
              <a:t>RDBMS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" name="object 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73095" y="1136903"/>
            <a:ext cx="6091555" cy="3469004"/>
            <a:chOff x="2673095" y="1136903"/>
            <a:chExt cx="6091555" cy="34690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3095" y="1141475"/>
              <a:ext cx="3851148" cy="346405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16523" y="1141475"/>
              <a:ext cx="3043555" cy="1499870"/>
            </a:xfrm>
            <a:custGeom>
              <a:avLst/>
              <a:gdLst/>
              <a:ahLst/>
              <a:cxnLst/>
              <a:rect l="l" t="t" r="r" b="b"/>
              <a:pathLst>
                <a:path w="3043554" h="1499870">
                  <a:moveTo>
                    <a:pt x="1056131" y="249936"/>
                  </a:moveTo>
                  <a:lnTo>
                    <a:pt x="1060069" y="204977"/>
                  </a:lnTo>
                  <a:lnTo>
                    <a:pt x="1071752" y="162687"/>
                  </a:lnTo>
                  <a:lnTo>
                    <a:pt x="1090168" y="123698"/>
                  </a:lnTo>
                  <a:lnTo>
                    <a:pt x="1114805" y="88900"/>
                  </a:lnTo>
                  <a:lnTo>
                    <a:pt x="1145031" y="58800"/>
                  </a:lnTo>
                  <a:lnTo>
                    <a:pt x="1179829" y="34162"/>
                  </a:lnTo>
                  <a:lnTo>
                    <a:pt x="1218819" y="15621"/>
                  </a:lnTo>
                  <a:lnTo>
                    <a:pt x="1261109" y="4063"/>
                  </a:lnTo>
                  <a:lnTo>
                    <a:pt x="1306068" y="0"/>
                  </a:lnTo>
                  <a:lnTo>
                    <a:pt x="1387348" y="0"/>
                  </a:lnTo>
                  <a:lnTo>
                    <a:pt x="1884045" y="0"/>
                  </a:lnTo>
                  <a:lnTo>
                    <a:pt x="2793365" y="0"/>
                  </a:lnTo>
                  <a:lnTo>
                    <a:pt x="2838323" y="4063"/>
                  </a:lnTo>
                  <a:lnTo>
                    <a:pt x="2880614" y="15621"/>
                  </a:lnTo>
                  <a:lnTo>
                    <a:pt x="2919476" y="34162"/>
                  </a:lnTo>
                  <a:lnTo>
                    <a:pt x="2954401" y="58800"/>
                  </a:lnTo>
                  <a:lnTo>
                    <a:pt x="2984500" y="88900"/>
                  </a:lnTo>
                  <a:lnTo>
                    <a:pt x="3009137" y="123698"/>
                  </a:lnTo>
                  <a:lnTo>
                    <a:pt x="3027679" y="162687"/>
                  </a:lnTo>
                  <a:lnTo>
                    <a:pt x="3039236" y="204977"/>
                  </a:lnTo>
                  <a:lnTo>
                    <a:pt x="3043301" y="249936"/>
                  </a:lnTo>
                  <a:lnTo>
                    <a:pt x="3043301" y="624713"/>
                  </a:lnTo>
                  <a:lnTo>
                    <a:pt x="3043301" y="1249426"/>
                  </a:lnTo>
                  <a:lnTo>
                    <a:pt x="3039236" y="1294384"/>
                  </a:lnTo>
                  <a:lnTo>
                    <a:pt x="3027679" y="1336675"/>
                  </a:lnTo>
                  <a:lnTo>
                    <a:pt x="3009137" y="1375537"/>
                  </a:lnTo>
                  <a:lnTo>
                    <a:pt x="2984500" y="1410462"/>
                  </a:lnTo>
                  <a:lnTo>
                    <a:pt x="2954401" y="1440561"/>
                  </a:lnTo>
                  <a:lnTo>
                    <a:pt x="2919476" y="1465199"/>
                  </a:lnTo>
                  <a:lnTo>
                    <a:pt x="2880614" y="1483741"/>
                  </a:lnTo>
                  <a:lnTo>
                    <a:pt x="2838323" y="1495298"/>
                  </a:lnTo>
                  <a:lnTo>
                    <a:pt x="2793365" y="1499362"/>
                  </a:lnTo>
                  <a:lnTo>
                    <a:pt x="1884045" y="1499362"/>
                  </a:lnTo>
                  <a:lnTo>
                    <a:pt x="1387348" y="1499362"/>
                  </a:lnTo>
                  <a:lnTo>
                    <a:pt x="1306068" y="1499362"/>
                  </a:lnTo>
                  <a:lnTo>
                    <a:pt x="1261109" y="1495298"/>
                  </a:lnTo>
                  <a:lnTo>
                    <a:pt x="1218819" y="1483741"/>
                  </a:lnTo>
                  <a:lnTo>
                    <a:pt x="1179829" y="1465199"/>
                  </a:lnTo>
                  <a:lnTo>
                    <a:pt x="1145031" y="1440561"/>
                  </a:lnTo>
                  <a:lnTo>
                    <a:pt x="1114805" y="1410462"/>
                  </a:lnTo>
                  <a:lnTo>
                    <a:pt x="1090168" y="1375537"/>
                  </a:lnTo>
                  <a:lnTo>
                    <a:pt x="1071752" y="1336675"/>
                  </a:lnTo>
                  <a:lnTo>
                    <a:pt x="1060069" y="1294384"/>
                  </a:lnTo>
                  <a:lnTo>
                    <a:pt x="1056131" y="1249426"/>
                  </a:lnTo>
                  <a:lnTo>
                    <a:pt x="1056131" y="624713"/>
                  </a:lnTo>
                  <a:lnTo>
                    <a:pt x="0" y="604265"/>
                  </a:lnTo>
                  <a:lnTo>
                    <a:pt x="1056131" y="249936"/>
                  </a:lnTo>
                  <a:close/>
                </a:path>
              </a:pathLst>
            </a:custGeom>
            <a:ln w="9143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887971" y="1229055"/>
            <a:ext cx="179451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John, I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want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you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maintain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employee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centralized server and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limit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access to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HR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department and all 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relevant people</a:t>
            </a:r>
            <a:r>
              <a:rPr sz="1200" spc="3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who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needs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access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2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0771" y="148285"/>
            <a:ext cx="25507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Project</a:t>
            </a:r>
            <a:r>
              <a:rPr sz="2600" b="0" spc="-6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for</a:t>
            </a:r>
            <a:r>
              <a:rPr sz="2600" b="0" spc="-7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John..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73095" y="1136903"/>
            <a:ext cx="6090920" cy="3469004"/>
            <a:chOff x="2673095" y="1136903"/>
            <a:chExt cx="6090920" cy="34690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3095" y="1141475"/>
              <a:ext cx="3851148" cy="346405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83579" y="1141475"/>
              <a:ext cx="2976245" cy="1286510"/>
            </a:xfrm>
            <a:custGeom>
              <a:avLst/>
              <a:gdLst/>
              <a:ahLst/>
              <a:cxnLst/>
              <a:rect l="l" t="t" r="r" b="b"/>
              <a:pathLst>
                <a:path w="2976245" h="1286510">
                  <a:moveTo>
                    <a:pt x="988441" y="214375"/>
                  </a:moveTo>
                  <a:lnTo>
                    <a:pt x="994155" y="165226"/>
                  </a:lnTo>
                  <a:lnTo>
                    <a:pt x="1010285" y="120141"/>
                  </a:lnTo>
                  <a:lnTo>
                    <a:pt x="1035558" y="80263"/>
                  </a:lnTo>
                  <a:lnTo>
                    <a:pt x="1068831" y="47116"/>
                  </a:lnTo>
                  <a:lnTo>
                    <a:pt x="1108583" y="21844"/>
                  </a:lnTo>
                  <a:lnTo>
                    <a:pt x="1153668" y="5714"/>
                  </a:lnTo>
                  <a:lnTo>
                    <a:pt x="1202817" y="0"/>
                  </a:lnTo>
                  <a:lnTo>
                    <a:pt x="1319656" y="0"/>
                  </a:lnTo>
                  <a:lnTo>
                    <a:pt x="1816608" y="0"/>
                  </a:lnTo>
                  <a:lnTo>
                    <a:pt x="2761488" y="0"/>
                  </a:lnTo>
                  <a:lnTo>
                    <a:pt x="2810637" y="5714"/>
                  </a:lnTo>
                  <a:lnTo>
                    <a:pt x="2855722" y="21844"/>
                  </a:lnTo>
                  <a:lnTo>
                    <a:pt x="2895600" y="47116"/>
                  </a:lnTo>
                  <a:lnTo>
                    <a:pt x="2928747" y="80263"/>
                  </a:lnTo>
                  <a:lnTo>
                    <a:pt x="2954020" y="120141"/>
                  </a:lnTo>
                  <a:lnTo>
                    <a:pt x="2970149" y="165226"/>
                  </a:lnTo>
                  <a:lnTo>
                    <a:pt x="2975864" y="214375"/>
                  </a:lnTo>
                  <a:lnTo>
                    <a:pt x="2975864" y="535813"/>
                  </a:lnTo>
                  <a:lnTo>
                    <a:pt x="2975864" y="1071626"/>
                  </a:lnTo>
                  <a:lnTo>
                    <a:pt x="2970149" y="1120775"/>
                  </a:lnTo>
                  <a:lnTo>
                    <a:pt x="2954020" y="1165860"/>
                  </a:lnTo>
                  <a:lnTo>
                    <a:pt x="2928747" y="1205738"/>
                  </a:lnTo>
                  <a:lnTo>
                    <a:pt x="2895600" y="1238885"/>
                  </a:lnTo>
                  <a:lnTo>
                    <a:pt x="2855722" y="1264158"/>
                  </a:lnTo>
                  <a:lnTo>
                    <a:pt x="2810637" y="1280287"/>
                  </a:lnTo>
                  <a:lnTo>
                    <a:pt x="2761488" y="1286002"/>
                  </a:lnTo>
                  <a:lnTo>
                    <a:pt x="1816608" y="1286002"/>
                  </a:lnTo>
                  <a:lnTo>
                    <a:pt x="1319656" y="1286002"/>
                  </a:lnTo>
                  <a:lnTo>
                    <a:pt x="1202817" y="1286002"/>
                  </a:lnTo>
                  <a:lnTo>
                    <a:pt x="1153668" y="1280287"/>
                  </a:lnTo>
                  <a:lnTo>
                    <a:pt x="1108583" y="1264158"/>
                  </a:lnTo>
                  <a:lnTo>
                    <a:pt x="1068831" y="1238885"/>
                  </a:lnTo>
                  <a:lnTo>
                    <a:pt x="1035558" y="1205738"/>
                  </a:lnTo>
                  <a:lnTo>
                    <a:pt x="1010285" y="1165860"/>
                  </a:lnTo>
                  <a:lnTo>
                    <a:pt x="994155" y="1120775"/>
                  </a:lnTo>
                  <a:lnTo>
                    <a:pt x="988441" y="1071626"/>
                  </a:lnTo>
                  <a:lnTo>
                    <a:pt x="988441" y="535813"/>
                  </a:lnTo>
                  <a:lnTo>
                    <a:pt x="0" y="495681"/>
                  </a:lnTo>
                  <a:lnTo>
                    <a:pt x="988441" y="214375"/>
                  </a:lnTo>
                  <a:close/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876668" y="1223517"/>
            <a:ext cx="18072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Right</a:t>
            </a:r>
            <a:r>
              <a:rPr sz="1200" spc="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now</a:t>
            </a:r>
            <a:r>
              <a:rPr sz="1200" spc="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stored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in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multiple excel sheets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difficult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maintain.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How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 solve this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problem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0771" y="148285"/>
            <a:ext cx="25507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Project</a:t>
            </a:r>
            <a:r>
              <a:rPr sz="2600" b="0" spc="-6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for</a:t>
            </a:r>
            <a:r>
              <a:rPr sz="2600" b="0" spc="-7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John..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7887" y="1141475"/>
            <a:ext cx="5896610" cy="3464560"/>
            <a:chOff x="627887" y="1141475"/>
            <a:chExt cx="5896610" cy="34645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3095" y="1141475"/>
              <a:ext cx="3851148" cy="346405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2459" y="1321307"/>
              <a:ext cx="2602865" cy="2031364"/>
            </a:xfrm>
            <a:custGeom>
              <a:avLst/>
              <a:gdLst/>
              <a:ahLst/>
              <a:cxnLst/>
              <a:rect l="l" t="t" r="r" b="b"/>
              <a:pathLst>
                <a:path w="2602865" h="2031364">
                  <a:moveTo>
                    <a:pt x="0" y="306450"/>
                  </a:moveTo>
                  <a:lnTo>
                    <a:pt x="4013" y="256793"/>
                  </a:lnTo>
                  <a:lnTo>
                    <a:pt x="15633" y="209676"/>
                  </a:lnTo>
                  <a:lnTo>
                    <a:pt x="34226" y="165607"/>
                  </a:lnTo>
                  <a:lnTo>
                    <a:pt x="59156" y="125475"/>
                  </a:lnTo>
                  <a:lnTo>
                    <a:pt x="89801" y="89788"/>
                  </a:lnTo>
                  <a:lnTo>
                    <a:pt x="125526" y="59181"/>
                  </a:lnTo>
                  <a:lnTo>
                    <a:pt x="165696" y="34162"/>
                  </a:lnTo>
                  <a:lnTo>
                    <a:pt x="209689" y="15620"/>
                  </a:lnTo>
                  <a:lnTo>
                    <a:pt x="256857" y="4063"/>
                  </a:lnTo>
                  <a:lnTo>
                    <a:pt x="306590" y="0"/>
                  </a:lnTo>
                  <a:lnTo>
                    <a:pt x="1073023" y="0"/>
                  </a:lnTo>
                  <a:lnTo>
                    <a:pt x="1533017" y="0"/>
                  </a:lnTo>
                  <a:lnTo>
                    <a:pt x="1582673" y="4063"/>
                  </a:lnTo>
                  <a:lnTo>
                    <a:pt x="1629917" y="15620"/>
                  </a:lnTo>
                  <a:lnTo>
                    <a:pt x="1673860" y="34162"/>
                  </a:lnTo>
                  <a:lnTo>
                    <a:pt x="1713991" y="59181"/>
                  </a:lnTo>
                  <a:lnTo>
                    <a:pt x="1749806" y="89788"/>
                  </a:lnTo>
                  <a:lnTo>
                    <a:pt x="1780413" y="125475"/>
                  </a:lnTo>
                  <a:lnTo>
                    <a:pt x="1805304" y="165607"/>
                  </a:lnTo>
                  <a:lnTo>
                    <a:pt x="1823974" y="209676"/>
                  </a:lnTo>
                  <a:lnTo>
                    <a:pt x="1835531" y="256793"/>
                  </a:lnTo>
                  <a:lnTo>
                    <a:pt x="1839595" y="306450"/>
                  </a:lnTo>
                  <a:lnTo>
                    <a:pt x="1839595" y="338454"/>
                  </a:lnTo>
                  <a:lnTo>
                    <a:pt x="2602865" y="656716"/>
                  </a:lnTo>
                  <a:lnTo>
                    <a:pt x="1839595" y="846200"/>
                  </a:lnTo>
                  <a:lnTo>
                    <a:pt x="1839595" y="1724533"/>
                  </a:lnTo>
                  <a:lnTo>
                    <a:pt x="1835531" y="1774189"/>
                  </a:lnTo>
                  <a:lnTo>
                    <a:pt x="1823974" y="1821306"/>
                  </a:lnTo>
                  <a:lnTo>
                    <a:pt x="1805304" y="1865375"/>
                  </a:lnTo>
                  <a:lnTo>
                    <a:pt x="1780413" y="1905508"/>
                  </a:lnTo>
                  <a:lnTo>
                    <a:pt x="1749806" y="1941194"/>
                  </a:lnTo>
                  <a:lnTo>
                    <a:pt x="1713991" y="1971802"/>
                  </a:lnTo>
                  <a:lnTo>
                    <a:pt x="1673860" y="1996820"/>
                  </a:lnTo>
                  <a:lnTo>
                    <a:pt x="1629917" y="2015362"/>
                  </a:lnTo>
                  <a:lnTo>
                    <a:pt x="1582673" y="2026919"/>
                  </a:lnTo>
                  <a:lnTo>
                    <a:pt x="1533017" y="2030983"/>
                  </a:lnTo>
                  <a:lnTo>
                    <a:pt x="1073023" y="2030983"/>
                  </a:lnTo>
                  <a:lnTo>
                    <a:pt x="306590" y="2030983"/>
                  </a:lnTo>
                  <a:lnTo>
                    <a:pt x="256857" y="2026919"/>
                  </a:lnTo>
                  <a:lnTo>
                    <a:pt x="209689" y="2015362"/>
                  </a:lnTo>
                  <a:lnTo>
                    <a:pt x="165696" y="1996820"/>
                  </a:lnTo>
                  <a:lnTo>
                    <a:pt x="125526" y="1971802"/>
                  </a:lnTo>
                  <a:lnTo>
                    <a:pt x="89801" y="1941194"/>
                  </a:lnTo>
                  <a:lnTo>
                    <a:pt x="59156" y="1905508"/>
                  </a:lnTo>
                  <a:lnTo>
                    <a:pt x="34226" y="1865375"/>
                  </a:lnTo>
                  <a:lnTo>
                    <a:pt x="15633" y="1821306"/>
                  </a:lnTo>
                  <a:lnTo>
                    <a:pt x="4013" y="1774189"/>
                  </a:lnTo>
                  <a:lnTo>
                    <a:pt x="0" y="1724533"/>
                  </a:lnTo>
                  <a:lnTo>
                    <a:pt x="0" y="846200"/>
                  </a:lnTo>
                  <a:lnTo>
                    <a:pt x="0" y="338454"/>
                  </a:lnTo>
                  <a:lnTo>
                    <a:pt x="0" y="306450"/>
                  </a:lnTo>
                  <a:close/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67283" y="1504645"/>
            <a:ext cx="158369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Si</a:t>
            </a:r>
            <a:r>
              <a:rPr sz="1200" spc="-19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12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MyS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QL 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RDBMS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resolve this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issue. 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 store all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employee data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 database.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create 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users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give the required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permissions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2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allows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concurrent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access.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0771" y="148285"/>
            <a:ext cx="29876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John</a:t>
            </a:r>
            <a:r>
              <a:rPr sz="2600" b="0" spc="-7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has</a:t>
            </a:r>
            <a:r>
              <a:rPr sz="2600" b="0" spc="-5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the</a:t>
            </a:r>
            <a:r>
              <a:rPr sz="26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Solution!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169926"/>
            <a:ext cx="22574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What</a:t>
            </a:r>
            <a:r>
              <a:rPr sz="2600" b="0" spc="-10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is</a:t>
            </a:r>
            <a:r>
              <a:rPr sz="2600" b="0" spc="-6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RDBMS?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7855" y="2099564"/>
            <a:ext cx="1217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RDBMS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stands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for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7855" y="2465654"/>
            <a:ext cx="29044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ahoma"/>
                <a:cs typeface="Tahoma"/>
              </a:rPr>
              <a:t>R</a:t>
            </a:r>
            <a:r>
              <a:rPr sz="1200" spc="-5" dirty="0">
                <a:latin typeface="Tahoma"/>
                <a:cs typeface="Tahoma"/>
              </a:rPr>
              <a:t>elational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b="1" u="heavy" spc="-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atabase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b="1" u="heavy" spc="-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ahoma"/>
                <a:cs typeface="Tahoma"/>
              </a:rPr>
              <a:t>M</a:t>
            </a:r>
            <a:r>
              <a:rPr sz="1200" spc="-5" dirty="0">
                <a:latin typeface="Tahoma"/>
                <a:cs typeface="Tahoma"/>
              </a:rPr>
              <a:t>anagement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b="1" u="heavy" spc="-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ahoma"/>
                <a:cs typeface="Tahoma"/>
              </a:rPr>
              <a:t>S</a:t>
            </a:r>
            <a:r>
              <a:rPr sz="1200" spc="-5" dirty="0">
                <a:latin typeface="Tahoma"/>
                <a:cs typeface="Tahoma"/>
              </a:rPr>
              <a:t>ystem.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7855" y="2831973"/>
            <a:ext cx="308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Relational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database</a:t>
            </a:r>
            <a:r>
              <a:rPr sz="1200" spc="-5" dirty="0">
                <a:latin typeface="Tahoma"/>
                <a:cs typeface="Tahoma"/>
              </a:rPr>
              <a:t> management system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(RDBMS) </a:t>
            </a:r>
            <a:r>
              <a:rPr sz="1200" dirty="0">
                <a:latin typeface="Tahoma"/>
                <a:cs typeface="Tahoma"/>
              </a:rPr>
              <a:t>is a </a:t>
            </a:r>
            <a:r>
              <a:rPr sz="1200" spc="-10" dirty="0">
                <a:latin typeface="Tahoma"/>
                <a:cs typeface="Tahoma"/>
              </a:rPr>
              <a:t>database </a:t>
            </a:r>
            <a:r>
              <a:rPr sz="1200" dirty="0">
                <a:latin typeface="Tahoma"/>
                <a:cs typeface="Tahoma"/>
              </a:rPr>
              <a:t>management </a:t>
            </a:r>
            <a:r>
              <a:rPr sz="1200" spc="-5" dirty="0">
                <a:latin typeface="Tahoma"/>
                <a:cs typeface="Tahoma"/>
              </a:rPr>
              <a:t>system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(DBMS) </a:t>
            </a:r>
            <a:r>
              <a:rPr sz="1200" spc="-10" dirty="0">
                <a:latin typeface="Tahoma"/>
                <a:cs typeface="Tahoma"/>
              </a:rPr>
              <a:t>that </a:t>
            </a:r>
            <a:r>
              <a:rPr sz="1200" dirty="0">
                <a:latin typeface="Tahoma"/>
                <a:cs typeface="Tahoma"/>
              </a:rPr>
              <a:t>is </a:t>
            </a:r>
            <a:r>
              <a:rPr sz="1200" spc="-10" dirty="0">
                <a:latin typeface="Tahoma"/>
                <a:cs typeface="Tahoma"/>
              </a:rPr>
              <a:t>based </a:t>
            </a:r>
            <a:r>
              <a:rPr sz="1200" spc="-5" dirty="0">
                <a:latin typeface="Tahoma"/>
                <a:cs typeface="Tahoma"/>
              </a:rPr>
              <a:t>on the </a:t>
            </a:r>
            <a:r>
              <a:rPr sz="1200" spc="-10" dirty="0">
                <a:latin typeface="Tahoma"/>
                <a:cs typeface="Tahoma"/>
              </a:rPr>
              <a:t>relational </a:t>
            </a:r>
            <a:r>
              <a:rPr sz="1200" spc="-5" dirty="0">
                <a:latin typeface="Tahoma"/>
                <a:cs typeface="Tahoma"/>
              </a:rPr>
              <a:t>model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s int</a:t>
            </a:r>
            <a:r>
              <a:rPr sz="1200" spc="-5" dirty="0">
                <a:latin typeface="Tahoma"/>
                <a:cs typeface="Tahoma"/>
              </a:rPr>
              <a:t>ro</a:t>
            </a:r>
            <a:r>
              <a:rPr sz="1200" dirty="0">
                <a:latin typeface="Tahoma"/>
                <a:cs typeface="Tahoma"/>
              </a:rPr>
              <a:t>duced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964607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964607"/>
                </a:solidFill>
                <a:latin typeface="Tahoma"/>
                <a:cs typeface="Tahoma"/>
              </a:rPr>
              <a:t>.</a:t>
            </a:r>
            <a:r>
              <a:rPr sz="1200" spc="5" dirty="0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sz="1200" spc="-340" dirty="0">
                <a:solidFill>
                  <a:srgbClr val="964607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964607"/>
                </a:solidFill>
                <a:latin typeface="Tahoma"/>
                <a:cs typeface="Tahoma"/>
              </a:rPr>
              <a:t>.</a:t>
            </a:r>
            <a:r>
              <a:rPr sz="1200" spc="-10" dirty="0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964607"/>
                </a:solidFill>
                <a:latin typeface="Tahoma"/>
                <a:cs typeface="Tahoma"/>
              </a:rPr>
              <a:t>Cod</a:t>
            </a:r>
            <a:r>
              <a:rPr sz="1200" spc="-20" dirty="0">
                <a:solidFill>
                  <a:srgbClr val="964607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964607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05939" y="1341119"/>
            <a:ext cx="1978025" cy="3008630"/>
            <a:chOff x="1805939" y="1341119"/>
            <a:chExt cx="1978025" cy="3008630"/>
          </a:xfrm>
        </p:grpSpPr>
        <p:sp>
          <p:nvSpPr>
            <p:cNvPr id="7" name="object 7"/>
            <p:cNvSpPr/>
            <p:nvPr/>
          </p:nvSpPr>
          <p:spPr>
            <a:xfrm>
              <a:off x="2074163" y="1405127"/>
              <a:ext cx="352425" cy="2880360"/>
            </a:xfrm>
            <a:custGeom>
              <a:avLst/>
              <a:gdLst/>
              <a:ahLst/>
              <a:cxnLst/>
              <a:rect l="l" t="t" r="r" b="b"/>
              <a:pathLst>
                <a:path w="352425" h="2880360">
                  <a:moveTo>
                    <a:pt x="0" y="1440180"/>
                  </a:moveTo>
                  <a:lnTo>
                    <a:pt x="351917" y="1440180"/>
                  </a:lnTo>
                </a:path>
                <a:path w="352425" h="2880360">
                  <a:moveTo>
                    <a:pt x="3048" y="0"/>
                  </a:moveTo>
                  <a:lnTo>
                    <a:pt x="3048" y="2880004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05940" y="1341119"/>
              <a:ext cx="276225" cy="3008630"/>
            </a:xfrm>
            <a:custGeom>
              <a:avLst/>
              <a:gdLst/>
              <a:ahLst/>
              <a:cxnLst/>
              <a:rect l="l" t="t" r="r" b="b"/>
              <a:pathLst>
                <a:path w="276225" h="3008629">
                  <a:moveTo>
                    <a:pt x="271145" y="1497838"/>
                  </a:moveTo>
                  <a:lnTo>
                    <a:pt x="76327" y="1497838"/>
                  </a:lnTo>
                  <a:lnTo>
                    <a:pt x="76327" y="1440688"/>
                  </a:lnTo>
                  <a:lnTo>
                    <a:pt x="0" y="1504188"/>
                  </a:lnTo>
                  <a:lnTo>
                    <a:pt x="76327" y="1567688"/>
                  </a:lnTo>
                  <a:lnTo>
                    <a:pt x="76327" y="1510538"/>
                  </a:lnTo>
                  <a:lnTo>
                    <a:pt x="271145" y="1510538"/>
                  </a:lnTo>
                  <a:lnTo>
                    <a:pt x="271145" y="1497838"/>
                  </a:lnTo>
                  <a:close/>
                </a:path>
                <a:path w="276225" h="3008629">
                  <a:moveTo>
                    <a:pt x="271145" y="57150"/>
                  </a:moveTo>
                  <a:lnTo>
                    <a:pt x="76327" y="57150"/>
                  </a:lnTo>
                  <a:lnTo>
                    <a:pt x="76327" y="0"/>
                  </a:lnTo>
                  <a:lnTo>
                    <a:pt x="0" y="63500"/>
                  </a:lnTo>
                  <a:lnTo>
                    <a:pt x="76327" y="127000"/>
                  </a:lnTo>
                  <a:lnTo>
                    <a:pt x="76327" y="69850"/>
                  </a:lnTo>
                  <a:lnTo>
                    <a:pt x="271145" y="69850"/>
                  </a:lnTo>
                  <a:lnTo>
                    <a:pt x="271145" y="57150"/>
                  </a:lnTo>
                  <a:close/>
                </a:path>
                <a:path w="276225" h="3008629">
                  <a:moveTo>
                    <a:pt x="275717" y="2938500"/>
                  </a:moveTo>
                  <a:lnTo>
                    <a:pt x="80899" y="2938500"/>
                  </a:lnTo>
                  <a:lnTo>
                    <a:pt x="80899" y="2881338"/>
                  </a:lnTo>
                  <a:lnTo>
                    <a:pt x="4572" y="2944850"/>
                  </a:lnTo>
                  <a:lnTo>
                    <a:pt x="80899" y="3008376"/>
                  </a:lnTo>
                  <a:lnTo>
                    <a:pt x="80899" y="2951200"/>
                  </a:lnTo>
                  <a:lnTo>
                    <a:pt x="275717" y="2951200"/>
                  </a:lnTo>
                  <a:lnTo>
                    <a:pt x="275717" y="2938500"/>
                  </a:lnTo>
                  <a:close/>
                </a:path>
                <a:path w="276225" h="3008629">
                  <a:moveTo>
                    <a:pt x="275717" y="2203704"/>
                  </a:moveTo>
                  <a:lnTo>
                    <a:pt x="80899" y="2203704"/>
                  </a:lnTo>
                  <a:lnTo>
                    <a:pt x="80899" y="2146554"/>
                  </a:lnTo>
                  <a:lnTo>
                    <a:pt x="4572" y="2210054"/>
                  </a:lnTo>
                  <a:lnTo>
                    <a:pt x="80899" y="2273554"/>
                  </a:lnTo>
                  <a:lnTo>
                    <a:pt x="80899" y="2216404"/>
                  </a:lnTo>
                  <a:lnTo>
                    <a:pt x="275717" y="2216404"/>
                  </a:lnTo>
                  <a:lnTo>
                    <a:pt x="275717" y="2203704"/>
                  </a:lnTo>
                  <a:close/>
                </a:path>
                <a:path w="276225" h="3008629">
                  <a:moveTo>
                    <a:pt x="275717" y="763016"/>
                  </a:moveTo>
                  <a:lnTo>
                    <a:pt x="80899" y="763016"/>
                  </a:lnTo>
                  <a:lnTo>
                    <a:pt x="80899" y="705866"/>
                  </a:lnTo>
                  <a:lnTo>
                    <a:pt x="4572" y="769366"/>
                  </a:lnTo>
                  <a:lnTo>
                    <a:pt x="80899" y="832866"/>
                  </a:lnTo>
                  <a:lnTo>
                    <a:pt x="80899" y="775716"/>
                  </a:lnTo>
                  <a:lnTo>
                    <a:pt x="275717" y="775716"/>
                  </a:lnTo>
                  <a:lnTo>
                    <a:pt x="275717" y="76301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251" y="1405127"/>
              <a:ext cx="353695" cy="2880360"/>
            </a:xfrm>
            <a:custGeom>
              <a:avLst/>
              <a:gdLst/>
              <a:ahLst/>
              <a:cxnLst/>
              <a:rect l="l" t="t" r="r" b="b"/>
              <a:pathLst>
                <a:path w="353695" h="2880360">
                  <a:moveTo>
                    <a:pt x="0" y="1446276"/>
                  </a:moveTo>
                  <a:lnTo>
                    <a:pt x="352171" y="1446276"/>
                  </a:lnTo>
                </a:path>
                <a:path w="353695" h="2880360">
                  <a:moveTo>
                    <a:pt x="353440" y="0"/>
                  </a:moveTo>
                  <a:lnTo>
                    <a:pt x="353440" y="2880004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2820" y="1341119"/>
              <a:ext cx="271145" cy="3008630"/>
            </a:xfrm>
            <a:custGeom>
              <a:avLst/>
              <a:gdLst/>
              <a:ahLst/>
              <a:cxnLst/>
              <a:rect l="l" t="t" r="r" b="b"/>
              <a:pathLst>
                <a:path w="271145" h="3008629">
                  <a:moveTo>
                    <a:pt x="270764" y="2944850"/>
                  </a:moveTo>
                  <a:lnTo>
                    <a:pt x="194310" y="2881338"/>
                  </a:lnTo>
                  <a:lnTo>
                    <a:pt x="194310" y="2938500"/>
                  </a:lnTo>
                  <a:lnTo>
                    <a:pt x="0" y="2938500"/>
                  </a:lnTo>
                  <a:lnTo>
                    <a:pt x="0" y="2951200"/>
                  </a:lnTo>
                  <a:lnTo>
                    <a:pt x="194310" y="2951200"/>
                  </a:lnTo>
                  <a:lnTo>
                    <a:pt x="194310" y="3008376"/>
                  </a:lnTo>
                  <a:lnTo>
                    <a:pt x="270764" y="2944850"/>
                  </a:lnTo>
                  <a:close/>
                </a:path>
                <a:path w="271145" h="3008629">
                  <a:moveTo>
                    <a:pt x="270764" y="2193290"/>
                  </a:moveTo>
                  <a:lnTo>
                    <a:pt x="194310" y="2129790"/>
                  </a:lnTo>
                  <a:lnTo>
                    <a:pt x="194310" y="2186940"/>
                  </a:lnTo>
                  <a:lnTo>
                    <a:pt x="0" y="2186940"/>
                  </a:lnTo>
                  <a:lnTo>
                    <a:pt x="0" y="2199640"/>
                  </a:lnTo>
                  <a:lnTo>
                    <a:pt x="194310" y="2199640"/>
                  </a:lnTo>
                  <a:lnTo>
                    <a:pt x="194310" y="2256790"/>
                  </a:lnTo>
                  <a:lnTo>
                    <a:pt x="270764" y="2193290"/>
                  </a:lnTo>
                  <a:close/>
                </a:path>
                <a:path w="271145" h="3008629">
                  <a:moveTo>
                    <a:pt x="270764" y="1516380"/>
                  </a:moveTo>
                  <a:lnTo>
                    <a:pt x="194310" y="1452880"/>
                  </a:lnTo>
                  <a:lnTo>
                    <a:pt x="194310" y="1510030"/>
                  </a:lnTo>
                  <a:lnTo>
                    <a:pt x="0" y="1510030"/>
                  </a:lnTo>
                  <a:lnTo>
                    <a:pt x="0" y="1522730"/>
                  </a:lnTo>
                  <a:lnTo>
                    <a:pt x="194310" y="1522730"/>
                  </a:lnTo>
                  <a:lnTo>
                    <a:pt x="194310" y="1579880"/>
                  </a:lnTo>
                  <a:lnTo>
                    <a:pt x="270764" y="1516380"/>
                  </a:lnTo>
                  <a:close/>
                </a:path>
                <a:path w="271145" h="3008629">
                  <a:moveTo>
                    <a:pt x="270764" y="752602"/>
                  </a:moveTo>
                  <a:lnTo>
                    <a:pt x="194310" y="689102"/>
                  </a:lnTo>
                  <a:lnTo>
                    <a:pt x="194310" y="746252"/>
                  </a:lnTo>
                  <a:lnTo>
                    <a:pt x="0" y="746252"/>
                  </a:lnTo>
                  <a:lnTo>
                    <a:pt x="0" y="758952"/>
                  </a:lnTo>
                  <a:lnTo>
                    <a:pt x="194310" y="758952"/>
                  </a:lnTo>
                  <a:lnTo>
                    <a:pt x="194310" y="816102"/>
                  </a:lnTo>
                  <a:lnTo>
                    <a:pt x="270764" y="752602"/>
                  </a:lnTo>
                  <a:close/>
                </a:path>
                <a:path w="271145" h="3008629">
                  <a:moveTo>
                    <a:pt x="270764" y="63500"/>
                  </a:moveTo>
                  <a:lnTo>
                    <a:pt x="194310" y="0"/>
                  </a:lnTo>
                  <a:lnTo>
                    <a:pt x="194310" y="57150"/>
                  </a:lnTo>
                  <a:lnTo>
                    <a:pt x="0" y="57150"/>
                  </a:lnTo>
                  <a:lnTo>
                    <a:pt x="0" y="69850"/>
                  </a:lnTo>
                  <a:lnTo>
                    <a:pt x="194310" y="69850"/>
                  </a:lnTo>
                  <a:lnTo>
                    <a:pt x="194310" y="127000"/>
                  </a:lnTo>
                  <a:lnTo>
                    <a:pt x="270764" y="6350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3223" y="2542031"/>
              <a:ext cx="1226820" cy="6431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467" y="2569463"/>
              <a:ext cx="1136904" cy="5532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20467" y="2569463"/>
              <a:ext cx="1136650" cy="553085"/>
            </a:xfrm>
            <a:custGeom>
              <a:avLst/>
              <a:gdLst/>
              <a:ahLst/>
              <a:cxnLst/>
              <a:rect l="l" t="t" r="r" b="b"/>
              <a:pathLst>
                <a:path w="1136650" h="553085">
                  <a:moveTo>
                    <a:pt x="0" y="92075"/>
                  </a:moveTo>
                  <a:lnTo>
                    <a:pt x="7238" y="56261"/>
                  </a:lnTo>
                  <a:lnTo>
                    <a:pt x="27050" y="26924"/>
                  </a:lnTo>
                  <a:lnTo>
                    <a:pt x="56261" y="7238"/>
                  </a:lnTo>
                  <a:lnTo>
                    <a:pt x="92201" y="0"/>
                  </a:lnTo>
                  <a:lnTo>
                    <a:pt x="1044320" y="0"/>
                  </a:lnTo>
                  <a:lnTo>
                    <a:pt x="1080261" y="7238"/>
                  </a:lnTo>
                  <a:lnTo>
                    <a:pt x="1109471" y="26924"/>
                  </a:lnTo>
                  <a:lnTo>
                    <a:pt x="1129283" y="56261"/>
                  </a:lnTo>
                  <a:lnTo>
                    <a:pt x="1136522" y="92075"/>
                  </a:lnTo>
                  <a:lnTo>
                    <a:pt x="1136522" y="460629"/>
                  </a:lnTo>
                  <a:lnTo>
                    <a:pt x="1129283" y="496443"/>
                  </a:lnTo>
                  <a:lnTo>
                    <a:pt x="1109471" y="525780"/>
                  </a:lnTo>
                  <a:lnTo>
                    <a:pt x="1080261" y="545465"/>
                  </a:lnTo>
                  <a:lnTo>
                    <a:pt x="1044320" y="552704"/>
                  </a:lnTo>
                  <a:lnTo>
                    <a:pt x="92201" y="552704"/>
                  </a:lnTo>
                  <a:lnTo>
                    <a:pt x="56261" y="545465"/>
                  </a:lnTo>
                  <a:lnTo>
                    <a:pt x="27050" y="525780"/>
                  </a:lnTo>
                  <a:lnTo>
                    <a:pt x="7238" y="496443"/>
                  </a:lnTo>
                  <a:lnTo>
                    <a:pt x="0" y="460629"/>
                  </a:lnTo>
                  <a:lnTo>
                    <a:pt x="0" y="9207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98851" y="2739009"/>
            <a:ext cx="5994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RDBMS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35323" y="1155191"/>
            <a:ext cx="1111250" cy="513715"/>
            <a:chOff x="3735323" y="1155191"/>
            <a:chExt cx="1111250" cy="51371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5323" y="1155191"/>
              <a:ext cx="1110996" cy="5135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2567" y="1182623"/>
              <a:ext cx="1021080" cy="4236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782567" y="1182623"/>
              <a:ext cx="1021080" cy="423545"/>
            </a:xfrm>
            <a:custGeom>
              <a:avLst/>
              <a:gdLst/>
              <a:ahLst/>
              <a:cxnLst/>
              <a:rect l="l" t="t" r="r" b="b"/>
              <a:pathLst>
                <a:path w="1021079" h="423544">
                  <a:moveTo>
                    <a:pt x="0" y="70485"/>
                  </a:moveTo>
                  <a:lnTo>
                    <a:pt x="5587" y="43052"/>
                  </a:lnTo>
                  <a:lnTo>
                    <a:pt x="20701" y="20700"/>
                  </a:lnTo>
                  <a:lnTo>
                    <a:pt x="43180" y="5587"/>
                  </a:lnTo>
                  <a:lnTo>
                    <a:pt x="70612" y="0"/>
                  </a:lnTo>
                  <a:lnTo>
                    <a:pt x="950468" y="0"/>
                  </a:lnTo>
                  <a:lnTo>
                    <a:pt x="977900" y="5587"/>
                  </a:lnTo>
                  <a:lnTo>
                    <a:pt x="1000379" y="20700"/>
                  </a:lnTo>
                  <a:lnTo>
                    <a:pt x="1015492" y="43052"/>
                  </a:lnTo>
                  <a:lnTo>
                    <a:pt x="1021080" y="70485"/>
                  </a:lnTo>
                  <a:lnTo>
                    <a:pt x="1021080" y="352678"/>
                  </a:lnTo>
                  <a:lnTo>
                    <a:pt x="1015492" y="380111"/>
                  </a:lnTo>
                  <a:lnTo>
                    <a:pt x="1000379" y="402463"/>
                  </a:lnTo>
                  <a:lnTo>
                    <a:pt x="977900" y="417575"/>
                  </a:lnTo>
                  <a:lnTo>
                    <a:pt x="950468" y="423163"/>
                  </a:lnTo>
                  <a:lnTo>
                    <a:pt x="70612" y="423163"/>
                  </a:lnTo>
                  <a:lnTo>
                    <a:pt x="43180" y="417575"/>
                  </a:lnTo>
                  <a:lnTo>
                    <a:pt x="20701" y="402463"/>
                  </a:lnTo>
                  <a:lnTo>
                    <a:pt x="5587" y="380111"/>
                  </a:lnTo>
                  <a:lnTo>
                    <a:pt x="0" y="352678"/>
                  </a:lnTo>
                  <a:lnTo>
                    <a:pt x="0" y="70485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09390" y="1286332"/>
            <a:ext cx="5607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Security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35323" y="1862327"/>
            <a:ext cx="1111250" cy="512445"/>
            <a:chOff x="3735323" y="1862327"/>
            <a:chExt cx="1111250" cy="51244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5323" y="1862327"/>
              <a:ext cx="1110996" cy="512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82567" y="1889759"/>
              <a:ext cx="1021080" cy="42214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782567" y="1889759"/>
              <a:ext cx="1021080" cy="422275"/>
            </a:xfrm>
            <a:custGeom>
              <a:avLst/>
              <a:gdLst/>
              <a:ahLst/>
              <a:cxnLst/>
              <a:rect l="l" t="t" r="r" b="b"/>
              <a:pathLst>
                <a:path w="1021079" h="422275">
                  <a:moveTo>
                    <a:pt x="0" y="70357"/>
                  </a:moveTo>
                  <a:lnTo>
                    <a:pt x="5587" y="42925"/>
                  </a:lnTo>
                  <a:lnTo>
                    <a:pt x="20574" y="20573"/>
                  </a:lnTo>
                  <a:lnTo>
                    <a:pt x="42926" y="5587"/>
                  </a:lnTo>
                  <a:lnTo>
                    <a:pt x="70358" y="0"/>
                  </a:lnTo>
                  <a:lnTo>
                    <a:pt x="950722" y="0"/>
                  </a:lnTo>
                  <a:lnTo>
                    <a:pt x="978154" y="5587"/>
                  </a:lnTo>
                  <a:lnTo>
                    <a:pt x="1000506" y="20573"/>
                  </a:lnTo>
                  <a:lnTo>
                    <a:pt x="1015492" y="42925"/>
                  </a:lnTo>
                  <a:lnTo>
                    <a:pt x="1021080" y="70357"/>
                  </a:lnTo>
                  <a:lnTo>
                    <a:pt x="1021080" y="351663"/>
                  </a:lnTo>
                  <a:lnTo>
                    <a:pt x="1015492" y="379094"/>
                  </a:lnTo>
                  <a:lnTo>
                    <a:pt x="1000506" y="401446"/>
                  </a:lnTo>
                  <a:lnTo>
                    <a:pt x="978154" y="416432"/>
                  </a:lnTo>
                  <a:lnTo>
                    <a:pt x="950722" y="422020"/>
                  </a:lnTo>
                  <a:lnTo>
                    <a:pt x="70358" y="422020"/>
                  </a:lnTo>
                  <a:lnTo>
                    <a:pt x="42926" y="416432"/>
                  </a:lnTo>
                  <a:lnTo>
                    <a:pt x="20574" y="401446"/>
                  </a:lnTo>
                  <a:lnTo>
                    <a:pt x="5587" y="379094"/>
                  </a:lnTo>
                  <a:lnTo>
                    <a:pt x="0" y="351663"/>
                  </a:lnTo>
                  <a:lnTo>
                    <a:pt x="0" y="7035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936238" y="1901189"/>
            <a:ext cx="737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Language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essing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35323" y="2612135"/>
            <a:ext cx="1111250" cy="513715"/>
            <a:chOff x="3735323" y="2612135"/>
            <a:chExt cx="1111250" cy="513715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5323" y="2612135"/>
              <a:ext cx="1110996" cy="5135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82567" y="2639567"/>
              <a:ext cx="1021080" cy="4236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782567" y="2639567"/>
              <a:ext cx="1021080" cy="423545"/>
            </a:xfrm>
            <a:custGeom>
              <a:avLst/>
              <a:gdLst/>
              <a:ahLst/>
              <a:cxnLst/>
              <a:rect l="l" t="t" r="r" b="b"/>
              <a:pathLst>
                <a:path w="1021079" h="423544">
                  <a:moveTo>
                    <a:pt x="0" y="70484"/>
                  </a:moveTo>
                  <a:lnTo>
                    <a:pt x="5587" y="43052"/>
                  </a:lnTo>
                  <a:lnTo>
                    <a:pt x="20701" y="20700"/>
                  </a:lnTo>
                  <a:lnTo>
                    <a:pt x="43180" y="5587"/>
                  </a:lnTo>
                  <a:lnTo>
                    <a:pt x="70612" y="0"/>
                  </a:lnTo>
                  <a:lnTo>
                    <a:pt x="950468" y="0"/>
                  </a:lnTo>
                  <a:lnTo>
                    <a:pt x="977900" y="5587"/>
                  </a:lnTo>
                  <a:lnTo>
                    <a:pt x="1000379" y="20700"/>
                  </a:lnTo>
                  <a:lnTo>
                    <a:pt x="1015492" y="43052"/>
                  </a:lnTo>
                  <a:lnTo>
                    <a:pt x="1021080" y="70484"/>
                  </a:lnTo>
                  <a:lnTo>
                    <a:pt x="1021080" y="352679"/>
                  </a:lnTo>
                  <a:lnTo>
                    <a:pt x="1015492" y="380111"/>
                  </a:lnTo>
                  <a:lnTo>
                    <a:pt x="1000379" y="402463"/>
                  </a:lnTo>
                  <a:lnTo>
                    <a:pt x="977900" y="417575"/>
                  </a:lnTo>
                  <a:lnTo>
                    <a:pt x="950468" y="423163"/>
                  </a:lnTo>
                  <a:lnTo>
                    <a:pt x="70612" y="423163"/>
                  </a:lnTo>
                  <a:lnTo>
                    <a:pt x="43180" y="417575"/>
                  </a:lnTo>
                  <a:lnTo>
                    <a:pt x="20701" y="402463"/>
                  </a:lnTo>
                  <a:lnTo>
                    <a:pt x="5587" y="380111"/>
                  </a:lnTo>
                  <a:lnTo>
                    <a:pt x="0" y="352679"/>
                  </a:lnTo>
                  <a:lnTo>
                    <a:pt x="0" y="7048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026789" y="2651886"/>
            <a:ext cx="53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ess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Control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741420" y="3307079"/>
            <a:ext cx="1112520" cy="512445"/>
            <a:chOff x="3741420" y="3307079"/>
            <a:chExt cx="1112520" cy="512445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1420" y="3307079"/>
              <a:ext cx="1112520" cy="51206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88664" y="3334511"/>
              <a:ext cx="1022603" cy="42214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788664" y="3334511"/>
              <a:ext cx="1022350" cy="422275"/>
            </a:xfrm>
            <a:custGeom>
              <a:avLst/>
              <a:gdLst/>
              <a:ahLst/>
              <a:cxnLst/>
              <a:rect l="l" t="t" r="r" b="b"/>
              <a:pathLst>
                <a:path w="1022350" h="422275">
                  <a:moveTo>
                    <a:pt x="0" y="70357"/>
                  </a:moveTo>
                  <a:lnTo>
                    <a:pt x="5587" y="42925"/>
                  </a:lnTo>
                  <a:lnTo>
                    <a:pt x="20574" y="20574"/>
                  </a:lnTo>
                  <a:lnTo>
                    <a:pt x="42925" y="5587"/>
                  </a:lnTo>
                  <a:lnTo>
                    <a:pt x="70358" y="0"/>
                  </a:lnTo>
                  <a:lnTo>
                    <a:pt x="951864" y="0"/>
                  </a:lnTo>
                  <a:lnTo>
                    <a:pt x="979297" y="5587"/>
                  </a:lnTo>
                  <a:lnTo>
                    <a:pt x="1001649" y="20574"/>
                  </a:lnTo>
                  <a:lnTo>
                    <a:pt x="1016635" y="42925"/>
                  </a:lnTo>
                  <a:lnTo>
                    <a:pt x="1022223" y="70357"/>
                  </a:lnTo>
                  <a:lnTo>
                    <a:pt x="1022223" y="351663"/>
                  </a:lnTo>
                  <a:lnTo>
                    <a:pt x="1016635" y="379094"/>
                  </a:lnTo>
                  <a:lnTo>
                    <a:pt x="1001649" y="401447"/>
                  </a:lnTo>
                  <a:lnTo>
                    <a:pt x="979297" y="416432"/>
                  </a:lnTo>
                  <a:lnTo>
                    <a:pt x="951864" y="422021"/>
                  </a:lnTo>
                  <a:lnTo>
                    <a:pt x="70358" y="422021"/>
                  </a:lnTo>
                  <a:lnTo>
                    <a:pt x="42925" y="416432"/>
                  </a:lnTo>
                  <a:lnTo>
                    <a:pt x="20574" y="401447"/>
                  </a:lnTo>
                  <a:lnTo>
                    <a:pt x="5587" y="379094"/>
                  </a:lnTo>
                  <a:lnTo>
                    <a:pt x="0" y="351663"/>
                  </a:lnTo>
                  <a:lnTo>
                    <a:pt x="0" y="7035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856735" y="3335528"/>
            <a:ext cx="8959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Storage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gement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741420" y="4032503"/>
            <a:ext cx="1112520" cy="512445"/>
            <a:chOff x="3741420" y="4032503"/>
            <a:chExt cx="1112520" cy="512445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1420" y="4032503"/>
              <a:ext cx="1112520" cy="51206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88664" y="4059935"/>
              <a:ext cx="1022603" cy="42214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788664" y="4059935"/>
              <a:ext cx="1022350" cy="422275"/>
            </a:xfrm>
            <a:custGeom>
              <a:avLst/>
              <a:gdLst/>
              <a:ahLst/>
              <a:cxnLst/>
              <a:rect l="l" t="t" r="r" b="b"/>
              <a:pathLst>
                <a:path w="1022350" h="422275">
                  <a:moveTo>
                    <a:pt x="0" y="70332"/>
                  </a:moveTo>
                  <a:lnTo>
                    <a:pt x="5587" y="42951"/>
                  </a:lnTo>
                  <a:lnTo>
                    <a:pt x="20574" y="20599"/>
                  </a:lnTo>
                  <a:lnTo>
                    <a:pt x="42925" y="5524"/>
                  </a:lnTo>
                  <a:lnTo>
                    <a:pt x="70358" y="0"/>
                  </a:lnTo>
                  <a:lnTo>
                    <a:pt x="951864" y="0"/>
                  </a:lnTo>
                  <a:lnTo>
                    <a:pt x="979297" y="5524"/>
                  </a:lnTo>
                  <a:lnTo>
                    <a:pt x="1001649" y="20599"/>
                  </a:lnTo>
                  <a:lnTo>
                    <a:pt x="1016635" y="42951"/>
                  </a:lnTo>
                  <a:lnTo>
                    <a:pt x="1022223" y="70332"/>
                  </a:lnTo>
                  <a:lnTo>
                    <a:pt x="1022223" y="351688"/>
                  </a:lnTo>
                  <a:lnTo>
                    <a:pt x="1016635" y="379069"/>
                  </a:lnTo>
                  <a:lnTo>
                    <a:pt x="1001649" y="401421"/>
                  </a:lnTo>
                  <a:lnTo>
                    <a:pt x="979297" y="416496"/>
                  </a:lnTo>
                  <a:lnTo>
                    <a:pt x="951864" y="422020"/>
                  </a:lnTo>
                  <a:lnTo>
                    <a:pt x="70358" y="422020"/>
                  </a:lnTo>
                  <a:lnTo>
                    <a:pt x="42925" y="416496"/>
                  </a:lnTo>
                  <a:lnTo>
                    <a:pt x="20574" y="401421"/>
                  </a:lnTo>
                  <a:lnTo>
                    <a:pt x="5587" y="379069"/>
                  </a:lnTo>
                  <a:lnTo>
                    <a:pt x="0" y="351688"/>
                  </a:lnTo>
                  <a:lnTo>
                    <a:pt x="0" y="70332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897884" y="4072534"/>
            <a:ext cx="800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ging</a:t>
            </a:r>
            <a:r>
              <a:rPr sz="12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nd 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Recovery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23900" y="1155191"/>
            <a:ext cx="1112520" cy="513715"/>
            <a:chOff x="723900" y="1155191"/>
            <a:chExt cx="1112520" cy="513715"/>
          </a:xfrm>
        </p:grpSpPr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3900" y="1155191"/>
              <a:ext cx="1112520" cy="51358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1144" y="1182623"/>
              <a:ext cx="1022604" cy="42367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71144" y="1182623"/>
              <a:ext cx="1022350" cy="423545"/>
            </a:xfrm>
            <a:custGeom>
              <a:avLst/>
              <a:gdLst/>
              <a:ahLst/>
              <a:cxnLst/>
              <a:rect l="l" t="t" r="r" b="b"/>
              <a:pathLst>
                <a:path w="1022350" h="423544">
                  <a:moveTo>
                    <a:pt x="0" y="70485"/>
                  </a:moveTo>
                  <a:lnTo>
                    <a:pt x="5549" y="43052"/>
                  </a:lnTo>
                  <a:lnTo>
                    <a:pt x="20675" y="20700"/>
                  </a:lnTo>
                  <a:lnTo>
                    <a:pt x="43103" y="5587"/>
                  </a:lnTo>
                  <a:lnTo>
                    <a:pt x="70586" y="0"/>
                  </a:lnTo>
                  <a:lnTo>
                    <a:pt x="951611" y="0"/>
                  </a:lnTo>
                  <a:lnTo>
                    <a:pt x="979169" y="5587"/>
                  </a:lnTo>
                  <a:lnTo>
                    <a:pt x="1001522" y="20700"/>
                  </a:lnTo>
                  <a:lnTo>
                    <a:pt x="1016635" y="43052"/>
                  </a:lnTo>
                  <a:lnTo>
                    <a:pt x="1022223" y="70485"/>
                  </a:lnTo>
                  <a:lnTo>
                    <a:pt x="1022223" y="352678"/>
                  </a:lnTo>
                  <a:lnTo>
                    <a:pt x="1016635" y="380111"/>
                  </a:lnTo>
                  <a:lnTo>
                    <a:pt x="1001522" y="402463"/>
                  </a:lnTo>
                  <a:lnTo>
                    <a:pt x="979169" y="417575"/>
                  </a:lnTo>
                  <a:lnTo>
                    <a:pt x="951611" y="423163"/>
                  </a:lnTo>
                  <a:lnTo>
                    <a:pt x="70586" y="423163"/>
                  </a:lnTo>
                  <a:lnTo>
                    <a:pt x="43103" y="417575"/>
                  </a:lnTo>
                  <a:lnTo>
                    <a:pt x="20675" y="402463"/>
                  </a:lnTo>
                  <a:lnTo>
                    <a:pt x="5549" y="380111"/>
                  </a:lnTo>
                  <a:lnTo>
                    <a:pt x="0" y="352678"/>
                  </a:lnTo>
                  <a:lnTo>
                    <a:pt x="0" y="70485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61389" y="1283284"/>
            <a:ext cx="24637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/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23900" y="1860804"/>
            <a:ext cx="1112520" cy="513715"/>
            <a:chOff x="723900" y="1860804"/>
            <a:chExt cx="1112520" cy="513715"/>
          </a:xfrm>
        </p:grpSpPr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3900" y="1860804"/>
              <a:ext cx="1112520" cy="51358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1144" y="1888236"/>
              <a:ext cx="1022604" cy="42367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71144" y="1888236"/>
              <a:ext cx="1022350" cy="423545"/>
            </a:xfrm>
            <a:custGeom>
              <a:avLst/>
              <a:gdLst/>
              <a:ahLst/>
              <a:cxnLst/>
              <a:rect l="l" t="t" r="r" b="b"/>
              <a:pathLst>
                <a:path w="1022350" h="423544">
                  <a:moveTo>
                    <a:pt x="0" y="70484"/>
                  </a:moveTo>
                  <a:lnTo>
                    <a:pt x="5549" y="43052"/>
                  </a:lnTo>
                  <a:lnTo>
                    <a:pt x="20675" y="20700"/>
                  </a:lnTo>
                  <a:lnTo>
                    <a:pt x="43103" y="5587"/>
                  </a:lnTo>
                  <a:lnTo>
                    <a:pt x="70586" y="0"/>
                  </a:lnTo>
                  <a:lnTo>
                    <a:pt x="951611" y="0"/>
                  </a:lnTo>
                  <a:lnTo>
                    <a:pt x="979169" y="5587"/>
                  </a:lnTo>
                  <a:lnTo>
                    <a:pt x="1001522" y="20700"/>
                  </a:lnTo>
                  <a:lnTo>
                    <a:pt x="1016635" y="43052"/>
                  </a:lnTo>
                  <a:lnTo>
                    <a:pt x="1022223" y="70484"/>
                  </a:lnTo>
                  <a:lnTo>
                    <a:pt x="1022223" y="352678"/>
                  </a:lnTo>
                  <a:lnTo>
                    <a:pt x="1016635" y="380111"/>
                  </a:lnTo>
                  <a:lnTo>
                    <a:pt x="1001522" y="402463"/>
                  </a:lnTo>
                  <a:lnTo>
                    <a:pt x="979169" y="417575"/>
                  </a:lnTo>
                  <a:lnTo>
                    <a:pt x="951611" y="423163"/>
                  </a:lnTo>
                  <a:lnTo>
                    <a:pt x="70586" y="423163"/>
                  </a:lnTo>
                  <a:lnTo>
                    <a:pt x="43103" y="417575"/>
                  </a:lnTo>
                  <a:lnTo>
                    <a:pt x="20675" y="402463"/>
                  </a:lnTo>
                  <a:lnTo>
                    <a:pt x="5549" y="380111"/>
                  </a:lnTo>
                  <a:lnTo>
                    <a:pt x="0" y="352678"/>
                  </a:lnTo>
                  <a:lnTo>
                    <a:pt x="0" y="7048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38301" y="1899285"/>
            <a:ext cx="895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446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Memory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gement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29995" y="2589276"/>
            <a:ext cx="1112520" cy="513715"/>
            <a:chOff x="729995" y="2589276"/>
            <a:chExt cx="1112520" cy="513715"/>
          </a:xfrm>
        </p:grpSpPr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9995" y="2589276"/>
              <a:ext cx="1112520" cy="51358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7239" y="2616708"/>
              <a:ext cx="1022604" cy="42367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77239" y="2616708"/>
              <a:ext cx="1022350" cy="423545"/>
            </a:xfrm>
            <a:custGeom>
              <a:avLst/>
              <a:gdLst/>
              <a:ahLst/>
              <a:cxnLst/>
              <a:rect l="l" t="t" r="r" b="b"/>
              <a:pathLst>
                <a:path w="1022350" h="423544">
                  <a:moveTo>
                    <a:pt x="0" y="70485"/>
                  </a:moveTo>
                  <a:lnTo>
                    <a:pt x="5549" y="43053"/>
                  </a:lnTo>
                  <a:lnTo>
                    <a:pt x="20675" y="20700"/>
                  </a:lnTo>
                  <a:lnTo>
                    <a:pt x="43103" y="5587"/>
                  </a:lnTo>
                  <a:lnTo>
                    <a:pt x="70586" y="0"/>
                  </a:lnTo>
                  <a:lnTo>
                    <a:pt x="951610" y="0"/>
                  </a:lnTo>
                  <a:lnTo>
                    <a:pt x="979170" y="5587"/>
                  </a:lnTo>
                  <a:lnTo>
                    <a:pt x="1001522" y="20700"/>
                  </a:lnTo>
                  <a:lnTo>
                    <a:pt x="1016635" y="43053"/>
                  </a:lnTo>
                  <a:lnTo>
                    <a:pt x="1022222" y="70485"/>
                  </a:lnTo>
                  <a:lnTo>
                    <a:pt x="1022222" y="352679"/>
                  </a:lnTo>
                  <a:lnTo>
                    <a:pt x="1016635" y="380111"/>
                  </a:lnTo>
                  <a:lnTo>
                    <a:pt x="1001522" y="402463"/>
                  </a:lnTo>
                  <a:lnTo>
                    <a:pt x="979170" y="417575"/>
                  </a:lnTo>
                  <a:lnTo>
                    <a:pt x="951610" y="423164"/>
                  </a:lnTo>
                  <a:lnTo>
                    <a:pt x="70586" y="423164"/>
                  </a:lnTo>
                  <a:lnTo>
                    <a:pt x="43103" y="417575"/>
                  </a:lnTo>
                  <a:lnTo>
                    <a:pt x="20675" y="402463"/>
                  </a:lnTo>
                  <a:lnTo>
                    <a:pt x="5549" y="380111"/>
                  </a:lnTo>
                  <a:lnTo>
                    <a:pt x="0" y="352679"/>
                  </a:lnTo>
                  <a:lnTo>
                    <a:pt x="0" y="70485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44702" y="2628645"/>
            <a:ext cx="895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194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Lock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gement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29995" y="3296411"/>
            <a:ext cx="1112520" cy="513715"/>
            <a:chOff x="729995" y="3296411"/>
            <a:chExt cx="1112520" cy="513715"/>
          </a:xfrm>
        </p:grpSpPr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9995" y="3296411"/>
              <a:ext cx="1112520" cy="51358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7239" y="3323843"/>
              <a:ext cx="1022604" cy="42367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77239" y="3323843"/>
              <a:ext cx="1022350" cy="423545"/>
            </a:xfrm>
            <a:custGeom>
              <a:avLst/>
              <a:gdLst/>
              <a:ahLst/>
              <a:cxnLst/>
              <a:rect l="l" t="t" r="r" b="b"/>
              <a:pathLst>
                <a:path w="1022350" h="423545">
                  <a:moveTo>
                    <a:pt x="0" y="70484"/>
                  </a:moveTo>
                  <a:lnTo>
                    <a:pt x="5549" y="43052"/>
                  </a:lnTo>
                  <a:lnTo>
                    <a:pt x="20675" y="20700"/>
                  </a:lnTo>
                  <a:lnTo>
                    <a:pt x="43103" y="5587"/>
                  </a:lnTo>
                  <a:lnTo>
                    <a:pt x="70586" y="0"/>
                  </a:lnTo>
                  <a:lnTo>
                    <a:pt x="951610" y="0"/>
                  </a:lnTo>
                  <a:lnTo>
                    <a:pt x="979170" y="5587"/>
                  </a:lnTo>
                  <a:lnTo>
                    <a:pt x="1001522" y="20700"/>
                  </a:lnTo>
                  <a:lnTo>
                    <a:pt x="1016635" y="43052"/>
                  </a:lnTo>
                  <a:lnTo>
                    <a:pt x="1022222" y="70484"/>
                  </a:lnTo>
                  <a:lnTo>
                    <a:pt x="1022222" y="352678"/>
                  </a:lnTo>
                  <a:lnTo>
                    <a:pt x="1016635" y="380110"/>
                  </a:lnTo>
                  <a:lnTo>
                    <a:pt x="1001522" y="402462"/>
                  </a:lnTo>
                  <a:lnTo>
                    <a:pt x="979170" y="417575"/>
                  </a:lnTo>
                  <a:lnTo>
                    <a:pt x="951610" y="423163"/>
                  </a:lnTo>
                  <a:lnTo>
                    <a:pt x="70586" y="423163"/>
                  </a:lnTo>
                  <a:lnTo>
                    <a:pt x="43103" y="417575"/>
                  </a:lnTo>
                  <a:lnTo>
                    <a:pt x="20675" y="402462"/>
                  </a:lnTo>
                  <a:lnTo>
                    <a:pt x="5549" y="380110"/>
                  </a:lnTo>
                  <a:lnTo>
                    <a:pt x="0" y="352678"/>
                  </a:lnTo>
                  <a:lnTo>
                    <a:pt x="0" y="7048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98042" y="3346526"/>
            <a:ext cx="7664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Transaction</a:t>
            </a:r>
            <a:endParaRPr sz="1200">
              <a:latin typeface="Tahoma"/>
              <a:cs typeface="Tahoma"/>
            </a:endParaRPr>
          </a:p>
          <a:p>
            <a:pPr marL="21590"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Control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29995" y="4014215"/>
            <a:ext cx="1112520" cy="513715"/>
            <a:chOff x="729995" y="4014215"/>
            <a:chExt cx="1112520" cy="513715"/>
          </a:xfrm>
        </p:grpSpPr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9995" y="4014215"/>
              <a:ext cx="1112520" cy="51358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7239" y="4041647"/>
              <a:ext cx="1022604" cy="423671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77239" y="4041647"/>
              <a:ext cx="1022350" cy="423545"/>
            </a:xfrm>
            <a:custGeom>
              <a:avLst/>
              <a:gdLst/>
              <a:ahLst/>
              <a:cxnLst/>
              <a:rect l="l" t="t" r="r" b="b"/>
              <a:pathLst>
                <a:path w="1022350" h="423545">
                  <a:moveTo>
                    <a:pt x="0" y="70523"/>
                  </a:moveTo>
                  <a:lnTo>
                    <a:pt x="5549" y="43078"/>
                  </a:lnTo>
                  <a:lnTo>
                    <a:pt x="20675" y="20650"/>
                  </a:lnTo>
                  <a:lnTo>
                    <a:pt x="43103" y="5537"/>
                  </a:lnTo>
                  <a:lnTo>
                    <a:pt x="70586" y="0"/>
                  </a:lnTo>
                  <a:lnTo>
                    <a:pt x="951610" y="0"/>
                  </a:lnTo>
                  <a:lnTo>
                    <a:pt x="979170" y="5537"/>
                  </a:lnTo>
                  <a:lnTo>
                    <a:pt x="1001522" y="20650"/>
                  </a:lnTo>
                  <a:lnTo>
                    <a:pt x="1016635" y="43078"/>
                  </a:lnTo>
                  <a:lnTo>
                    <a:pt x="1022222" y="70523"/>
                  </a:lnTo>
                  <a:lnTo>
                    <a:pt x="1022222" y="352640"/>
                  </a:lnTo>
                  <a:lnTo>
                    <a:pt x="1016635" y="380085"/>
                  </a:lnTo>
                  <a:lnTo>
                    <a:pt x="1001522" y="402513"/>
                  </a:lnTo>
                  <a:lnTo>
                    <a:pt x="979170" y="417626"/>
                  </a:lnTo>
                  <a:lnTo>
                    <a:pt x="951610" y="423163"/>
                  </a:lnTo>
                  <a:lnTo>
                    <a:pt x="70586" y="423163"/>
                  </a:lnTo>
                  <a:lnTo>
                    <a:pt x="43103" y="417626"/>
                  </a:lnTo>
                  <a:lnTo>
                    <a:pt x="20675" y="402513"/>
                  </a:lnTo>
                  <a:lnTo>
                    <a:pt x="5549" y="380085"/>
                  </a:lnTo>
                  <a:lnTo>
                    <a:pt x="0" y="352640"/>
                  </a:lnTo>
                  <a:lnTo>
                    <a:pt x="0" y="70523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895603" y="4065219"/>
            <a:ext cx="792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5080" indent="-14351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ribu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Control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6" name="object 6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048" y="152781"/>
            <a:ext cx="29813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Advantages</a:t>
            </a:r>
            <a:r>
              <a:rPr sz="2600" b="0" spc="-1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of</a:t>
            </a:r>
            <a:r>
              <a:rPr sz="26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RDBMS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326" y="997077"/>
            <a:ext cx="7655559" cy="280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Related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group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fields are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formed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easy to understand.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users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access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tables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simultaneously.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299085" marR="165100" indent="-287020">
              <a:lnSpc>
                <a:spcPct val="100800"/>
              </a:lnSpc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Many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users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created for the database with access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privileges.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Few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users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are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administrator.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They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create/add/delete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tables.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Few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users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privileges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just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access the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few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users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are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access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add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modify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no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delete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option.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way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data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security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provided.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be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placed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centralized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and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be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accessed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everyone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who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network.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RDBMS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gives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best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performance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terms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speed.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Oracle,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MySQL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are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famous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RDBMS.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versions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these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software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free and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available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net.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(Structured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Query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Language)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perform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operations</a:t>
            </a:r>
            <a:r>
              <a:rPr sz="1200" spc="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RDBMS.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157" y="145795"/>
            <a:ext cx="18459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C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u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b="0" spc="-1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pic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61" y="882777"/>
            <a:ext cx="198247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Introduction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361" y="1431493"/>
            <a:ext cx="2575560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Handling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361" y="1980692"/>
            <a:ext cx="315531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Oriented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Programming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361" y="2529967"/>
            <a:ext cx="262191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5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Packages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Multi-threading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361" y="3078607"/>
            <a:ext cx="136334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Collections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61" y="3627882"/>
            <a:ext cx="92583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361" y="4176471"/>
            <a:ext cx="104330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3185" y="922146"/>
            <a:ext cx="117665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3185" y="1470101"/>
            <a:ext cx="878840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6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3185" y="2020061"/>
            <a:ext cx="130111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3185" y="2568701"/>
            <a:ext cx="107632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63185" y="3117850"/>
            <a:ext cx="284670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Spring,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Ajax and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Patterns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63185" y="3667125"/>
            <a:ext cx="93408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5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6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3185" y="4215790"/>
            <a:ext cx="234188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Services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1932" y="2525395"/>
            <a:ext cx="669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6EC0"/>
                </a:solidFill>
                <a:latin typeface="Calibri"/>
                <a:cs typeface="Calibri"/>
              </a:rPr>
              <a:t>SQL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" name="object 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4932" y="1717548"/>
            <a:ext cx="3378835" cy="3039110"/>
            <a:chOff x="2884932" y="1717548"/>
            <a:chExt cx="3378835" cy="3039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4932" y="1717548"/>
              <a:ext cx="3378708" cy="30388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8704" y="1917192"/>
              <a:ext cx="950976" cy="71323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635" y="792860"/>
            <a:ext cx="78035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 continuation of the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above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case,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John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wants to create tables,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insert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 and wants to fetch the records based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requirements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his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program.</a:t>
            </a:r>
            <a:r>
              <a:rPr sz="1200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John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finds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easy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use.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tables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manually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client.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 uses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Insert,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update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delete to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perform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operations</a:t>
            </a:r>
            <a:r>
              <a:rPr sz="1200" spc="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SQL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select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statements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fetch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from 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8754" y="163195"/>
            <a:ext cx="16903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Introduction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754" y="163195"/>
            <a:ext cx="5384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SQL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309" y="994918"/>
            <a:ext cx="372617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b="0" spc="54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sz="1400" b="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b="0" spc="-5" dirty="0">
                <a:solidFill>
                  <a:srgbClr val="242424"/>
                </a:solidFill>
                <a:latin typeface="Tahoma"/>
                <a:cs typeface="Tahoma"/>
              </a:rPr>
              <a:t>Stands</a:t>
            </a:r>
            <a:r>
              <a:rPr sz="1400" b="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b="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b="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b="0" spc="-10" dirty="0">
                <a:solidFill>
                  <a:srgbClr val="242424"/>
                </a:solidFill>
                <a:latin typeface="Tahoma"/>
                <a:cs typeface="Tahoma"/>
              </a:rPr>
              <a:t>Structured</a:t>
            </a:r>
            <a:r>
              <a:rPr sz="1400" b="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b="0" dirty="0">
                <a:solidFill>
                  <a:srgbClr val="242424"/>
                </a:solidFill>
                <a:latin typeface="Tahoma"/>
                <a:cs typeface="Tahoma"/>
              </a:rPr>
              <a:t>Query</a:t>
            </a:r>
            <a:r>
              <a:rPr sz="1400" b="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b="0" spc="-5" dirty="0">
                <a:solidFill>
                  <a:srgbClr val="242424"/>
                </a:solidFill>
                <a:latin typeface="Tahoma"/>
                <a:cs typeface="Tahoma"/>
              </a:rPr>
              <a:t>Language.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309" y="1422272"/>
            <a:ext cx="7550150" cy="152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language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RDBMS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perform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operations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DB.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easy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learn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understand.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299085" marR="5080" indent="-287020">
              <a:lnSpc>
                <a:spcPct val="100699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 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User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 perform create tables,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insert, update, delete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 select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operations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 SQL.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When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command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fired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database,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parser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parse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command,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understands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performs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operations.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620" y="154381"/>
            <a:ext cx="21145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SQ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r>
              <a:rPr sz="2600" b="0" spc="-1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Co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m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mands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453" y="967587"/>
            <a:ext cx="6884670" cy="28536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ble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2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ble.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insert</a:t>
            </a: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into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2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ble.</a:t>
            </a:r>
            <a:endParaRPr sz="1400">
              <a:latin typeface="Tahoma"/>
              <a:cs typeface="Tahoma"/>
            </a:endParaRPr>
          </a:p>
          <a:p>
            <a:pPr marL="12700" marR="3374390">
              <a:lnSpc>
                <a:spcPct val="150000"/>
              </a:lnSpc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update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Update 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record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table.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delete 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from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10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delete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records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table.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op</a:t>
            </a: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ble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22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bl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47900"/>
              </a:lnSpc>
              <a:spcBef>
                <a:spcPts val="305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alter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table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10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modify the table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structure.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field can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added or deleted in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table.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select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display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records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table.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views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View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db/table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created.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avg(),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count(),</a:t>
            </a: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min(),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max()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functions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SQL.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620" y="154381"/>
            <a:ext cx="19532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SQ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r>
              <a:rPr sz="2600" b="0" spc="-7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tatype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22832" y="935608"/>
          <a:ext cx="6642100" cy="373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6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Data</a:t>
                      </a:r>
                      <a:r>
                        <a:rPr sz="1400" b="1" spc="-9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type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SQLServer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Oracle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MySQL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boolean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Bit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Byte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N/A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9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Number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9275" marR="537210" indent="1752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Int </a:t>
                      </a:r>
                      <a:r>
                        <a:rPr sz="14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nt</a:t>
                      </a:r>
                      <a:r>
                        <a:rPr sz="14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4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float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Float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Real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Number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Float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currency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Money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N/A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N/A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str</a:t>
                      </a: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ing</a:t>
                      </a:r>
                      <a:r>
                        <a:rPr sz="1400" spc="-1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(fix</a:t>
                      </a:r>
                      <a:r>
                        <a:rPr sz="14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Char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Char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Char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str</a:t>
                      </a: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ing</a:t>
                      </a:r>
                      <a:r>
                        <a:rPr sz="1400" spc="-9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(v</a:t>
                      </a:r>
                      <a:r>
                        <a:rPr sz="14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riable</a:t>
                      </a: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Varchar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0" marR="502284" indent="482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Varchar </a:t>
                      </a:r>
                      <a:r>
                        <a:rPr sz="1400" spc="-4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6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4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4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Varchar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3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bin</a:t>
                      </a:r>
                      <a:r>
                        <a:rPr sz="14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400" spc="-8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obj</a:t>
                      </a:r>
                      <a:r>
                        <a:rPr sz="14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1117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Binary</a:t>
                      </a:r>
                      <a:r>
                        <a:rPr sz="1400" spc="-6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(fixed</a:t>
                      </a:r>
                      <a:r>
                        <a:rPr sz="1400" spc="-7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up</a:t>
                      </a:r>
                      <a:r>
                        <a:rPr sz="1400" spc="-7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to </a:t>
                      </a:r>
                      <a:r>
                        <a:rPr sz="1400" spc="-4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8K)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222885" marR="208279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4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bi</a:t>
                      </a:r>
                      <a:r>
                        <a:rPr sz="14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400" spc="-9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(&lt;8K)  Image</a:t>
                      </a:r>
                      <a:r>
                        <a:rPr sz="1400" spc="-8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(&lt;2GB)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Long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Raw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Blob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</a:pPr>
                      <a:r>
                        <a:rPr sz="14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Text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154381"/>
            <a:ext cx="21145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SQ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r>
              <a:rPr sz="2600" b="0" spc="-1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Co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m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mands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176" y="1120902"/>
            <a:ext cx="5416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4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command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creates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table by name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emp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3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fields: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id,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dept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016" y="1464563"/>
            <a:ext cx="7702550" cy="277495"/>
          </a:xfrm>
          <a:prstGeom prst="rect">
            <a:avLst/>
          </a:prstGeom>
          <a:solidFill>
            <a:srgbClr val="FFFFE7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SQL&gt;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emp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(id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number,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varchar(20),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dept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varchar(20),</a:t>
            </a:r>
            <a:r>
              <a:rPr sz="1200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address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varchar(20),</a:t>
            </a:r>
            <a:r>
              <a:rPr sz="1200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salary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number);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036" y="1886457"/>
            <a:ext cx="5264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command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insert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record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into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emp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 values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fields.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683" y="2229611"/>
            <a:ext cx="5989320" cy="277495"/>
          </a:xfrm>
          <a:prstGeom prst="rect">
            <a:avLst/>
          </a:prstGeom>
          <a:solidFill>
            <a:srgbClr val="FFFFE7"/>
          </a:solidFill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SQL&gt;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insert into emp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values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(120,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‘john','technology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training',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'baltimore',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60000);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313" y="2653029"/>
            <a:ext cx="4787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command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updates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a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record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'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john'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‘John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snow'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emp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table.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683" y="3029711"/>
            <a:ext cx="4848225" cy="277495"/>
          </a:xfrm>
          <a:prstGeom prst="rect">
            <a:avLst/>
          </a:prstGeom>
          <a:solidFill>
            <a:srgbClr val="FFFFE7"/>
          </a:solidFill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SQL&gt;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update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emp set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name=‘john</a:t>
            </a:r>
            <a:r>
              <a:rPr sz="1200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snow'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name=‘john';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423" y="3442461"/>
            <a:ext cx="4392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following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command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removes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record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name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joe.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683" y="3800855"/>
            <a:ext cx="3075940" cy="277495"/>
          </a:xfrm>
          <a:prstGeom prst="rect">
            <a:avLst/>
          </a:prstGeom>
          <a:solidFill>
            <a:srgbClr val="FFFFE7"/>
          </a:solidFill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SQL&gt;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delete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emp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name=‘joe';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2" name="object 1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154381"/>
            <a:ext cx="32346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SQL</a:t>
            </a:r>
            <a:r>
              <a:rPr sz="2600" b="0" spc="-9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Commands</a:t>
            </a:r>
            <a:r>
              <a:rPr sz="2600" b="0" spc="-1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(contd.)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858" y="980694"/>
            <a:ext cx="422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Drop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removes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database: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740" y="1362455"/>
            <a:ext cx="2011680" cy="307975"/>
          </a:xfrm>
          <a:prstGeom prst="rect">
            <a:avLst/>
          </a:prstGeom>
          <a:solidFill>
            <a:srgbClr val="FFFFE3"/>
          </a:solidFill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&gt;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drop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emp;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482" y="1863979"/>
            <a:ext cx="32842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remove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records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table: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740" y="2266188"/>
            <a:ext cx="2567940" cy="307975"/>
          </a:xfrm>
          <a:prstGeom prst="rect">
            <a:avLst/>
          </a:prstGeom>
          <a:solidFill>
            <a:srgbClr val="FFFFE3"/>
          </a:solidFill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SQL&gt;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TRUNCATE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emp;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82" y="2785364"/>
            <a:ext cx="5067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4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command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adda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field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address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emp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table: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408" y="3188207"/>
            <a:ext cx="3944620" cy="307975"/>
          </a:xfrm>
          <a:prstGeom prst="rect">
            <a:avLst/>
          </a:prstGeom>
          <a:solidFill>
            <a:srgbClr val="FFFFE3"/>
          </a:solidFill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SQL&gt;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alter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table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emp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add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address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varchar(20);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102" y="3688791"/>
            <a:ext cx="5008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4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command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displays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records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emp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table: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268" y="4099559"/>
            <a:ext cx="2147570" cy="307975"/>
          </a:xfrm>
          <a:prstGeom prst="rect">
            <a:avLst/>
          </a:prstGeom>
          <a:solidFill>
            <a:srgbClr val="FFFFE3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&gt;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lect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*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fr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emp;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2" name="object 1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154381"/>
            <a:ext cx="300926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SQL</a:t>
            </a:r>
            <a:r>
              <a:rPr sz="2600" b="0" spc="-7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SELECT</a:t>
            </a:r>
            <a:r>
              <a:rPr sz="2600" b="0" spc="-9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Command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587" y="866114"/>
            <a:ext cx="4575810" cy="194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93495">
              <a:lnSpc>
                <a:spcPct val="1501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Select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*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from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emp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where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name=‘John';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Select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*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emp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salary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&gt;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50000;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Select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*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emp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order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Select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*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from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emp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order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desc;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Select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*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from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emp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salary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10000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20000;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Select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*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emp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Address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(‘cal',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‘Arizona');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91" y="154381"/>
            <a:ext cx="19050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SQ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r>
              <a:rPr sz="2600" b="0" spc="-8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Functi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347" y="1035557"/>
            <a:ext cx="5507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display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average,</a:t>
            </a:r>
            <a:r>
              <a:rPr sz="14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minimum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maximum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salary.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351" y="1453896"/>
            <a:ext cx="5023485" cy="307975"/>
          </a:xfrm>
          <a:prstGeom prst="rect">
            <a:avLst/>
          </a:prstGeom>
          <a:solidFill>
            <a:srgbClr val="FFFFE3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SQL&gt;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select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avg(salary),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min(salary),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max(salary)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emp;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121" y="1948942"/>
            <a:ext cx="6471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4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command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display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number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records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emp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count(*)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351" y="2342388"/>
            <a:ext cx="2760345" cy="307975"/>
          </a:xfrm>
          <a:prstGeom prst="rect">
            <a:avLst/>
          </a:prstGeom>
          <a:solidFill>
            <a:srgbClr val="FFFFE3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SQL&gt;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select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count(*)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emp;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903" y="2607945"/>
            <a:ext cx="8604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JDBC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" name="object 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100" y="1129283"/>
            <a:ext cx="4457700" cy="3637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750" y="136906"/>
            <a:ext cx="14287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Object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i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v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795" y="978789"/>
            <a:ext cx="4820920" cy="188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end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module,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 will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able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29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RDBMS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and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advantages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1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Execute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Queries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connection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4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Perform</a:t>
            </a:r>
            <a:r>
              <a:rPr sz="1200" spc="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CRUD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operation</a:t>
            </a:r>
            <a:r>
              <a:rPr sz="1200" spc="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 the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6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Perform</a:t>
            </a:r>
            <a:r>
              <a:rPr sz="1200" spc="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Batch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processing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Transaction</a:t>
            </a:r>
            <a:r>
              <a:rPr sz="1200" spc="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management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357" y="877062"/>
            <a:ext cx="772731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 continuation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above case,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John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wants to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develop/generate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reports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from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Java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program.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Instead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writing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his own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operations,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fetches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records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displays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format.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4932" y="1717548"/>
            <a:ext cx="3378708" cy="30388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27652" y="2169998"/>
            <a:ext cx="6083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EC0"/>
                </a:solidFill>
                <a:latin typeface="Tahoma"/>
                <a:cs typeface="Tahoma"/>
              </a:rPr>
              <a:t>J</a:t>
            </a:r>
            <a:r>
              <a:rPr sz="2000" spc="-5" dirty="0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sz="2000" spc="5" dirty="0">
                <a:solidFill>
                  <a:srgbClr val="006EC0"/>
                </a:solidFill>
                <a:latin typeface="Tahoma"/>
                <a:cs typeface="Tahoma"/>
              </a:rPr>
              <a:t>B</a:t>
            </a:r>
            <a:r>
              <a:rPr sz="2000" dirty="0">
                <a:solidFill>
                  <a:srgbClr val="006EC0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9610" y="154381"/>
            <a:ext cx="16897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Introduction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887" y="154381"/>
            <a:ext cx="6915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JDBC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887" y="996441"/>
            <a:ext cx="6008370" cy="1535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Stands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connectivity.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4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API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industry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standard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database-independent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connectivity.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interface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specific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Library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connect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887" y="154381"/>
            <a:ext cx="22580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Features</a:t>
            </a:r>
            <a:r>
              <a:rPr sz="2600" b="0" spc="-13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of</a:t>
            </a:r>
            <a:r>
              <a:rPr sz="2600" b="0" spc="-7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JDBC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080" y="1032128"/>
            <a:ext cx="7497445" cy="2602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Obtains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connection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ahoma"/>
              <a:cs typeface="Tahoma"/>
            </a:endParaRPr>
          </a:p>
          <a:p>
            <a:pPr marL="299085" marR="5080" indent="-287020" algn="just">
              <a:lnSpc>
                <a:spcPct val="100800"/>
              </a:lnSpc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Connection usage: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Every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time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for every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database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operation,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new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connection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need not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obtained. Once a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connection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obtained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with 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database,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this connection can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used for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many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operations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towards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connection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closed.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299085" marR="171450" indent="-287020">
              <a:lnSpc>
                <a:spcPct val="1008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Supports</a:t>
            </a: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BLOB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(Binary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Large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Object)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and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CLOB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(Character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Large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Object.):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BLOB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used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store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binary data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 voice,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image 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etc.,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CLOB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 for storing large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character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data. It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 also store single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byte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character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multi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byte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character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which support different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languages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French,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German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etc.,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0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Batch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updates.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332" y="166243"/>
            <a:ext cx="30613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Connection</a:t>
            </a:r>
            <a:r>
              <a:rPr sz="2600" b="0" spc="-1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using</a:t>
            </a:r>
            <a:r>
              <a:rPr sz="2600" b="0" spc="-10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JDBC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12976" y="1894332"/>
            <a:ext cx="2799715" cy="1982470"/>
            <a:chOff x="1712976" y="1894332"/>
            <a:chExt cx="2799715" cy="1982470"/>
          </a:xfrm>
        </p:grpSpPr>
        <p:sp>
          <p:nvSpPr>
            <p:cNvPr id="4" name="object 4"/>
            <p:cNvSpPr/>
            <p:nvPr/>
          </p:nvSpPr>
          <p:spPr>
            <a:xfrm>
              <a:off x="1712976" y="1894332"/>
              <a:ext cx="2799715" cy="1982470"/>
            </a:xfrm>
            <a:custGeom>
              <a:avLst/>
              <a:gdLst/>
              <a:ahLst/>
              <a:cxnLst/>
              <a:rect l="l" t="t" r="r" b="b"/>
              <a:pathLst>
                <a:path w="2799715" h="1982470">
                  <a:moveTo>
                    <a:pt x="2799461" y="0"/>
                  </a:moveTo>
                  <a:lnTo>
                    <a:pt x="0" y="0"/>
                  </a:lnTo>
                  <a:lnTo>
                    <a:pt x="0" y="1982343"/>
                  </a:lnTo>
                  <a:lnTo>
                    <a:pt x="2799461" y="1982343"/>
                  </a:lnTo>
                  <a:lnTo>
                    <a:pt x="2799461" y="0"/>
                  </a:lnTo>
                  <a:close/>
                </a:path>
              </a:pathLst>
            </a:custGeom>
            <a:solidFill>
              <a:srgbClr val="DDD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4764" y="2569464"/>
              <a:ext cx="1245108" cy="8351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2008" y="2596896"/>
              <a:ext cx="1155192" cy="74523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112007" y="2596895"/>
            <a:ext cx="1155700" cy="745490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solidFill>
                  <a:srgbClr val="242424"/>
                </a:solidFill>
                <a:latin typeface="Calibri"/>
                <a:cs typeface="Calibri"/>
              </a:rPr>
              <a:t>JDBC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4176" y="2058416"/>
            <a:ext cx="12731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J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Appli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cati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67200" y="1824227"/>
            <a:ext cx="3225165" cy="2123440"/>
            <a:chOff x="4267200" y="1824227"/>
            <a:chExt cx="3225165" cy="21234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2005" y="2904744"/>
              <a:ext cx="114300" cy="1280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67200" y="2962300"/>
              <a:ext cx="1236980" cy="13335"/>
            </a:xfrm>
            <a:custGeom>
              <a:avLst/>
              <a:gdLst/>
              <a:ahLst/>
              <a:cxnLst/>
              <a:rect l="l" t="t" r="r" b="b"/>
              <a:pathLst>
                <a:path w="1236979" h="13335">
                  <a:moveTo>
                    <a:pt x="1114806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1114806" y="12801"/>
                  </a:lnTo>
                  <a:lnTo>
                    <a:pt x="1114806" y="0"/>
                  </a:lnTo>
                  <a:close/>
                </a:path>
                <a:path w="1236979" h="13335">
                  <a:moveTo>
                    <a:pt x="1236459" y="609"/>
                  </a:moveTo>
                  <a:lnTo>
                    <a:pt x="1127506" y="609"/>
                  </a:lnTo>
                  <a:lnTo>
                    <a:pt x="1127506" y="6959"/>
                  </a:lnTo>
                  <a:lnTo>
                    <a:pt x="1127506" y="13309"/>
                  </a:lnTo>
                  <a:lnTo>
                    <a:pt x="1234440" y="13309"/>
                  </a:lnTo>
                  <a:lnTo>
                    <a:pt x="1234440" y="6959"/>
                  </a:lnTo>
                  <a:lnTo>
                    <a:pt x="1236459" y="6959"/>
                  </a:lnTo>
                  <a:lnTo>
                    <a:pt x="1236459" y="609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9052" y="1824227"/>
              <a:ext cx="2122931" cy="212293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048883" y="2944495"/>
            <a:ext cx="756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6609" y="2660650"/>
            <a:ext cx="5581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spc="-20" dirty="0">
                <a:latin typeface="Tahoma"/>
                <a:cs typeface="Tahoma"/>
              </a:rPr>
              <a:t>P</a:t>
            </a:r>
            <a:r>
              <a:rPr sz="1400" dirty="0">
                <a:latin typeface="Tahoma"/>
                <a:cs typeface="Tahoma"/>
              </a:rPr>
              <a:t>/IP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6" name="object 1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247" y="166243"/>
            <a:ext cx="21336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JDBC</a:t>
            </a:r>
            <a:r>
              <a:rPr sz="2600" b="0" spc="-1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Procedure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6478" y="2237613"/>
            <a:ext cx="997585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3530" marR="5080" indent="-291465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BC  Driver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7616" y="2186876"/>
            <a:ext cx="1211580" cy="1303020"/>
            <a:chOff x="487616" y="2186876"/>
            <a:chExt cx="1211580" cy="1303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940" y="2631948"/>
              <a:ext cx="838200" cy="838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9204" y="2188464"/>
              <a:ext cx="1208405" cy="1299845"/>
            </a:xfrm>
            <a:custGeom>
              <a:avLst/>
              <a:gdLst/>
              <a:ahLst/>
              <a:cxnLst/>
              <a:rect l="l" t="t" r="r" b="b"/>
              <a:pathLst>
                <a:path w="1208405" h="1299845">
                  <a:moveTo>
                    <a:pt x="0" y="201294"/>
                  </a:moveTo>
                  <a:lnTo>
                    <a:pt x="5321" y="155194"/>
                  </a:lnTo>
                  <a:lnTo>
                    <a:pt x="20459" y="112775"/>
                  </a:lnTo>
                  <a:lnTo>
                    <a:pt x="44234" y="75437"/>
                  </a:lnTo>
                  <a:lnTo>
                    <a:pt x="75412" y="44196"/>
                  </a:lnTo>
                  <a:lnTo>
                    <a:pt x="112801" y="20447"/>
                  </a:lnTo>
                  <a:lnTo>
                    <a:pt x="155168" y="5334"/>
                  </a:lnTo>
                  <a:lnTo>
                    <a:pt x="201333" y="0"/>
                  </a:lnTo>
                  <a:lnTo>
                    <a:pt x="1006729" y="0"/>
                  </a:lnTo>
                  <a:lnTo>
                    <a:pt x="1052830" y="5334"/>
                  </a:lnTo>
                  <a:lnTo>
                    <a:pt x="1095248" y="20447"/>
                  </a:lnTo>
                  <a:lnTo>
                    <a:pt x="1132586" y="44196"/>
                  </a:lnTo>
                  <a:lnTo>
                    <a:pt x="1163827" y="75437"/>
                  </a:lnTo>
                  <a:lnTo>
                    <a:pt x="1187577" y="112775"/>
                  </a:lnTo>
                  <a:lnTo>
                    <a:pt x="1202689" y="155194"/>
                  </a:lnTo>
                  <a:lnTo>
                    <a:pt x="1208023" y="201294"/>
                  </a:lnTo>
                  <a:lnTo>
                    <a:pt x="1208023" y="1098169"/>
                  </a:lnTo>
                  <a:lnTo>
                    <a:pt x="1202689" y="1144270"/>
                  </a:lnTo>
                  <a:lnTo>
                    <a:pt x="1187577" y="1186688"/>
                  </a:lnTo>
                  <a:lnTo>
                    <a:pt x="1163827" y="1224026"/>
                  </a:lnTo>
                  <a:lnTo>
                    <a:pt x="1132586" y="1255268"/>
                  </a:lnTo>
                  <a:lnTo>
                    <a:pt x="1095248" y="1279017"/>
                  </a:lnTo>
                  <a:lnTo>
                    <a:pt x="1052830" y="1294130"/>
                  </a:lnTo>
                  <a:lnTo>
                    <a:pt x="1006729" y="1299464"/>
                  </a:lnTo>
                  <a:lnTo>
                    <a:pt x="201333" y="1299464"/>
                  </a:lnTo>
                  <a:lnTo>
                    <a:pt x="155168" y="1294130"/>
                  </a:lnTo>
                  <a:lnTo>
                    <a:pt x="112801" y="1279017"/>
                  </a:lnTo>
                  <a:lnTo>
                    <a:pt x="75412" y="1255268"/>
                  </a:lnTo>
                  <a:lnTo>
                    <a:pt x="44234" y="1224026"/>
                  </a:lnTo>
                  <a:lnTo>
                    <a:pt x="20459" y="1186688"/>
                  </a:lnTo>
                  <a:lnTo>
                    <a:pt x="5321" y="1144270"/>
                  </a:lnTo>
                  <a:lnTo>
                    <a:pt x="0" y="1098169"/>
                  </a:lnTo>
                  <a:lnTo>
                    <a:pt x="0" y="201294"/>
                  </a:lnTo>
                  <a:close/>
                </a:path>
              </a:pathLst>
            </a:custGeom>
            <a:ln w="3175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1145" y="2246502"/>
            <a:ext cx="1003300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06375" marR="5080" indent="-194310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Conn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24976" y="2196020"/>
            <a:ext cx="1211580" cy="1301750"/>
            <a:chOff x="2224976" y="2196020"/>
            <a:chExt cx="1211580" cy="13017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0300" y="2641091"/>
              <a:ext cx="838200" cy="838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26564" y="2197607"/>
              <a:ext cx="1208405" cy="1298575"/>
            </a:xfrm>
            <a:custGeom>
              <a:avLst/>
              <a:gdLst/>
              <a:ahLst/>
              <a:cxnLst/>
              <a:rect l="l" t="t" r="r" b="b"/>
              <a:pathLst>
                <a:path w="1208404" h="1298575">
                  <a:moveTo>
                    <a:pt x="0" y="201422"/>
                  </a:moveTo>
                  <a:lnTo>
                    <a:pt x="5334" y="155194"/>
                  </a:lnTo>
                  <a:lnTo>
                    <a:pt x="20447" y="112775"/>
                  </a:lnTo>
                  <a:lnTo>
                    <a:pt x="44196" y="75437"/>
                  </a:lnTo>
                  <a:lnTo>
                    <a:pt x="75437" y="44196"/>
                  </a:lnTo>
                  <a:lnTo>
                    <a:pt x="112775" y="20447"/>
                  </a:lnTo>
                  <a:lnTo>
                    <a:pt x="155194" y="5334"/>
                  </a:lnTo>
                  <a:lnTo>
                    <a:pt x="201294" y="0"/>
                  </a:lnTo>
                  <a:lnTo>
                    <a:pt x="1006729" y="0"/>
                  </a:lnTo>
                  <a:lnTo>
                    <a:pt x="1052830" y="5334"/>
                  </a:lnTo>
                  <a:lnTo>
                    <a:pt x="1095248" y="20447"/>
                  </a:lnTo>
                  <a:lnTo>
                    <a:pt x="1132586" y="44196"/>
                  </a:lnTo>
                  <a:lnTo>
                    <a:pt x="1163827" y="75437"/>
                  </a:lnTo>
                  <a:lnTo>
                    <a:pt x="1187577" y="112775"/>
                  </a:lnTo>
                  <a:lnTo>
                    <a:pt x="1202689" y="155194"/>
                  </a:lnTo>
                  <a:lnTo>
                    <a:pt x="1208024" y="201422"/>
                  </a:lnTo>
                  <a:lnTo>
                    <a:pt x="1208024" y="1096899"/>
                  </a:lnTo>
                  <a:lnTo>
                    <a:pt x="1202689" y="1143127"/>
                  </a:lnTo>
                  <a:lnTo>
                    <a:pt x="1187577" y="1185545"/>
                  </a:lnTo>
                  <a:lnTo>
                    <a:pt x="1163827" y="1222883"/>
                  </a:lnTo>
                  <a:lnTo>
                    <a:pt x="1132586" y="1254125"/>
                  </a:lnTo>
                  <a:lnTo>
                    <a:pt x="1095248" y="1277874"/>
                  </a:lnTo>
                  <a:lnTo>
                    <a:pt x="1052830" y="1292987"/>
                  </a:lnTo>
                  <a:lnTo>
                    <a:pt x="1006729" y="1298321"/>
                  </a:lnTo>
                  <a:lnTo>
                    <a:pt x="201294" y="1298321"/>
                  </a:lnTo>
                  <a:lnTo>
                    <a:pt x="155194" y="1292987"/>
                  </a:lnTo>
                  <a:lnTo>
                    <a:pt x="112775" y="1277874"/>
                  </a:lnTo>
                  <a:lnTo>
                    <a:pt x="75437" y="1254125"/>
                  </a:lnTo>
                  <a:lnTo>
                    <a:pt x="44196" y="1222883"/>
                  </a:lnTo>
                  <a:lnTo>
                    <a:pt x="20447" y="1185545"/>
                  </a:lnTo>
                  <a:lnTo>
                    <a:pt x="5334" y="1143127"/>
                  </a:lnTo>
                  <a:lnTo>
                    <a:pt x="0" y="1096899"/>
                  </a:lnTo>
                  <a:lnTo>
                    <a:pt x="0" y="201422"/>
                  </a:lnTo>
                  <a:close/>
                </a:path>
              </a:pathLst>
            </a:custGeom>
            <a:ln w="3175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07509" y="2237613"/>
            <a:ext cx="694690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54610">
              <a:lnSpc>
                <a:spcPts val="1400"/>
              </a:lnSpc>
              <a:spcBef>
                <a:spcPts val="18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tat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ement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62336" y="2186876"/>
            <a:ext cx="1211580" cy="1303020"/>
            <a:chOff x="3962336" y="2186876"/>
            <a:chExt cx="1211580" cy="130302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7659" y="2631948"/>
              <a:ext cx="838200" cy="8382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63923" y="2188464"/>
              <a:ext cx="1208405" cy="1299845"/>
            </a:xfrm>
            <a:custGeom>
              <a:avLst/>
              <a:gdLst/>
              <a:ahLst/>
              <a:cxnLst/>
              <a:rect l="l" t="t" r="r" b="b"/>
              <a:pathLst>
                <a:path w="1208404" h="1299845">
                  <a:moveTo>
                    <a:pt x="0" y="201294"/>
                  </a:moveTo>
                  <a:lnTo>
                    <a:pt x="5334" y="155194"/>
                  </a:lnTo>
                  <a:lnTo>
                    <a:pt x="20447" y="112775"/>
                  </a:lnTo>
                  <a:lnTo>
                    <a:pt x="44196" y="75437"/>
                  </a:lnTo>
                  <a:lnTo>
                    <a:pt x="75437" y="44196"/>
                  </a:lnTo>
                  <a:lnTo>
                    <a:pt x="112775" y="20447"/>
                  </a:lnTo>
                  <a:lnTo>
                    <a:pt x="155193" y="5334"/>
                  </a:lnTo>
                  <a:lnTo>
                    <a:pt x="201295" y="0"/>
                  </a:lnTo>
                  <a:lnTo>
                    <a:pt x="1006728" y="0"/>
                  </a:lnTo>
                  <a:lnTo>
                    <a:pt x="1052829" y="5334"/>
                  </a:lnTo>
                  <a:lnTo>
                    <a:pt x="1095248" y="20447"/>
                  </a:lnTo>
                  <a:lnTo>
                    <a:pt x="1132586" y="44196"/>
                  </a:lnTo>
                  <a:lnTo>
                    <a:pt x="1163827" y="75437"/>
                  </a:lnTo>
                  <a:lnTo>
                    <a:pt x="1187577" y="112775"/>
                  </a:lnTo>
                  <a:lnTo>
                    <a:pt x="1202689" y="155194"/>
                  </a:lnTo>
                  <a:lnTo>
                    <a:pt x="1208024" y="201294"/>
                  </a:lnTo>
                  <a:lnTo>
                    <a:pt x="1208024" y="1098169"/>
                  </a:lnTo>
                  <a:lnTo>
                    <a:pt x="1202689" y="1144270"/>
                  </a:lnTo>
                  <a:lnTo>
                    <a:pt x="1187577" y="1186688"/>
                  </a:lnTo>
                  <a:lnTo>
                    <a:pt x="1163827" y="1224026"/>
                  </a:lnTo>
                  <a:lnTo>
                    <a:pt x="1132586" y="1255268"/>
                  </a:lnTo>
                  <a:lnTo>
                    <a:pt x="1095248" y="1279017"/>
                  </a:lnTo>
                  <a:lnTo>
                    <a:pt x="1052829" y="1294130"/>
                  </a:lnTo>
                  <a:lnTo>
                    <a:pt x="1006728" y="1299464"/>
                  </a:lnTo>
                  <a:lnTo>
                    <a:pt x="201295" y="1299464"/>
                  </a:lnTo>
                  <a:lnTo>
                    <a:pt x="155193" y="1294130"/>
                  </a:lnTo>
                  <a:lnTo>
                    <a:pt x="112775" y="1279017"/>
                  </a:lnTo>
                  <a:lnTo>
                    <a:pt x="75437" y="1255268"/>
                  </a:lnTo>
                  <a:lnTo>
                    <a:pt x="44196" y="1224026"/>
                  </a:lnTo>
                  <a:lnTo>
                    <a:pt x="20447" y="1186688"/>
                  </a:lnTo>
                  <a:lnTo>
                    <a:pt x="5334" y="1144270"/>
                  </a:lnTo>
                  <a:lnTo>
                    <a:pt x="0" y="1098169"/>
                  </a:lnTo>
                  <a:lnTo>
                    <a:pt x="0" y="201294"/>
                  </a:lnTo>
                  <a:close/>
                </a:path>
              </a:pathLst>
            </a:custGeom>
            <a:ln w="3175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59907" y="2255901"/>
            <a:ext cx="857250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0170" marR="5080" indent="-78105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x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cut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SQL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Statement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99696" y="2205164"/>
            <a:ext cx="1211580" cy="1303020"/>
            <a:chOff x="5699696" y="2205164"/>
            <a:chExt cx="1211580" cy="130302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5020" y="2650235"/>
              <a:ext cx="838200" cy="8382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01284" y="2206751"/>
              <a:ext cx="1208405" cy="1299845"/>
            </a:xfrm>
            <a:custGeom>
              <a:avLst/>
              <a:gdLst/>
              <a:ahLst/>
              <a:cxnLst/>
              <a:rect l="l" t="t" r="r" b="b"/>
              <a:pathLst>
                <a:path w="1208404" h="1299845">
                  <a:moveTo>
                    <a:pt x="0" y="201295"/>
                  </a:moveTo>
                  <a:lnTo>
                    <a:pt x="5333" y="155194"/>
                  </a:lnTo>
                  <a:lnTo>
                    <a:pt x="20446" y="112775"/>
                  </a:lnTo>
                  <a:lnTo>
                    <a:pt x="44195" y="75437"/>
                  </a:lnTo>
                  <a:lnTo>
                    <a:pt x="75437" y="44196"/>
                  </a:lnTo>
                  <a:lnTo>
                    <a:pt x="112775" y="20447"/>
                  </a:lnTo>
                  <a:lnTo>
                    <a:pt x="155193" y="5334"/>
                  </a:lnTo>
                  <a:lnTo>
                    <a:pt x="201294" y="0"/>
                  </a:lnTo>
                  <a:lnTo>
                    <a:pt x="1006729" y="0"/>
                  </a:lnTo>
                  <a:lnTo>
                    <a:pt x="1052830" y="5334"/>
                  </a:lnTo>
                  <a:lnTo>
                    <a:pt x="1095247" y="20447"/>
                  </a:lnTo>
                  <a:lnTo>
                    <a:pt x="1132586" y="44196"/>
                  </a:lnTo>
                  <a:lnTo>
                    <a:pt x="1163827" y="75437"/>
                  </a:lnTo>
                  <a:lnTo>
                    <a:pt x="1187576" y="112775"/>
                  </a:lnTo>
                  <a:lnTo>
                    <a:pt x="1202689" y="155194"/>
                  </a:lnTo>
                  <a:lnTo>
                    <a:pt x="1208023" y="201295"/>
                  </a:lnTo>
                  <a:lnTo>
                    <a:pt x="1208023" y="1098169"/>
                  </a:lnTo>
                  <a:lnTo>
                    <a:pt x="1202689" y="1144270"/>
                  </a:lnTo>
                  <a:lnTo>
                    <a:pt x="1187576" y="1186688"/>
                  </a:lnTo>
                  <a:lnTo>
                    <a:pt x="1163827" y="1224026"/>
                  </a:lnTo>
                  <a:lnTo>
                    <a:pt x="1132586" y="1255268"/>
                  </a:lnTo>
                  <a:lnTo>
                    <a:pt x="1095247" y="1279017"/>
                  </a:lnTo>
                  <a:lnTo>
                    <a:pt x="1052830" y="1294130"/>
                  </a:lnTo>
                  <a:lnTo>
                    <a:pt x="1006729" y="1299464"/>
                  </a:lnTo>
                  <a:lnTo>
                    <a:pt x="201294" y="1299464"/>
                  </a:lnTo>
                  <a:lnTo>
                    <a:pt x="155193" y="1294130"/>
                  </a:lnTo>
                  <a:lnTo>
                    <a:pt x="112775" y="1279017"/>
                  </a:lnTo>
                  <a:lnTo>
                    <a:pt x="75437" y="1255268"/>
                  </a:lnTo>
                  <a:lnTo>
                    <a:pt x="44195" y="1224026"/>
                  </a:lnTo>
                  <a:lnTo>
                    <a:pt x="20446" y="1186688"/>
                  </a:lnTo>
                  <a:lnTo>
                    <a:pt x="5333" y="1144270"/>
                  </a:lnTo>
                  <a:lnTo>
                    <a:pt x="0" y="1098169"/>
                  </a:lnTo>
                  <a:lnTo>
                    <a:pt x="0" y="201295"/>
                  </a:lnTo>
                  <a:close/>
                </a:path>
              </a:pathLst>
            </a:custGeom>
            <a:ln w="3175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657338" y="2267204"/>
            <a:ext cx="749935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51435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Close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nne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ion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97735" y="2217420"/>
            <a:ext cx="6949440" cy="1301750"/>
            <a:chOff x="1697735" y="2217420"/>
            <a:chExt cx="6949440" cy="1301750"/>
          </a:xfrm>
        </p:grpSpPr>
        <p:sp>
          <p:nvSpPr>
            <p:cNvPr id="21" name="object 21"/>
            <p:cNvSpPr/>
            <p:nvPr/>
          </p:nvSpPr>
          <p:spPr>
            <a:xfrm>
              <a:off x="1697735" y="2785871"/>
              <a:ext cx="4003675" cy="146685"/>
            </a:xfrm>
            <a:custGeom>
              <a:avLst/>
              <a:gdLst/>
              <a:ahLst/>
              <a:cxnLst/>
              <a:rect l="l" t="t" r="r" b="b"/>
              <a:pathLst>
                <a:path w="4003675" h="146685">
                  <a:moveTo>
                    <a:pt x="529209" y="63881"/>
                  </a:moveTo>
                  <a:lnTo>
                    <a:pt x="453009" y="0"/>
                  </a:lnTo>
                  <a:lnTo>
                    <a:pt x="453009" y="57531"/>
                  </a:lnTo>
                  <a:lnTo>
                    <a:pt x="0" y="57531"/>
                  </a:lnTo>
                  <a:lnTo>
                    <a:pt x="0" y="70231"/>
                  </a:lnTo>
                  <a:lnTo>
                    <a:pt x="453009" y="70231"/>
                  </a:lnTo>
                  <a:lnTo>
                    <a:pt x="453009" y="127762"/>
                  </a:lnTo>
                  <a:lnTo>
                    <a:pt x="529209" y="63881"/>
                  </a:lnTo>
                  <a:close/>
                </a:path>
                <a:path w="4003675" h="146685">
                  <a:moveTo>
                    <a:pt x="2266315" y="82296"/>
                  </a:moveTo>
                  <a:lnTo>
                    <a:pt x="2190115" y="18415"/>
                  </a:lnTo>
                  <a:lnTo>
                    <a:pt x="2190115" y="75946"/>
                  </a:lnTo>
                  <a:lnTo>
                    <a:pt x="1736979" y="75946"/>
                  </a:lnTo>
                  <a:lnTo>
                    <a:pt x="1736979" y="88646"/>
                  </a:lnTo>
                  <a:lnTo>
                    <a:pt x="2190115" y="88646"/>
                  </a:lnTo>
                  <a:lnTo>
                    <a:pt x="2190115" y="146177"/>
                  </a:lnTo>
                  <a:lnTo>
                    <a:pt x="2266315" y="82296"/>
                  </a:lnTo>
                  <a:close/>
                </a:path>
                <a:path w="4003675" h="146685">
                  <a:moveTo>
                    <a:pt x="4003294" y="82296"/>
                  </a:moveTo>
                  <a:lnTo>
                    <a:pt x="3927094" y="18415"/>
                  </a:lnTo>
                  <a:lnTo>
                    <a:pt x="3927094" y="75946"/>
                  </a:lnTo>
                  <a:lnTo>
                    <a:pt x="3474085" y="75946"/>
                  </a:lnTo>
                  <a:lnTo>
                    <a:pt x="3474085" y="88646"/>
                  </a:lnTo>
                  <a:lnTo>
                    <a:pt x="3927094" y="88646"/>
                  </a:lnTo>
                  <a:lnTo>
                    <a:pt x="3927094" y="146177"/>
                  </a:lnTo>
                  <a:lnTo>
                    <a:pt x="4003294" y="82296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2379" y="2662428"/>
              <a:ext cx="838200" cy="8366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438644" y="2218944"/>
              <a:ext cx="1207135" cy="1298575"/>
            </a:xfrm>
            <a:custGeom>
              <a:avLst/>
              <a:gdLst/>
              <a:ahLst/>
              <a:cxnLst/>
              <a:rect l="l" t="t" r="r" b="b"/>
              <a:pathLst>
                <a:path w="1207134" h="1298575">
                  <a:moveTo>
                    <a:pt x="0" y="201168"/>
                  </a:moveTo>
                  <a:lnTo>
                    <a:pt x="5333" y="155067"/>
                  </a:lnTo>
                  <a:lnTo>
                    <a:pt x="20447" y="112649"/>
                  </a:lnTo>
                  <a:lnTo>
                    <a:pt x="44196" y="75311"/>
                  </a:lnTo>
                  <a:lnTo>
                    <a:pt x="75310" y="44195"/>
                  </a:lnTo>
                  <a:lnTo>
                    <a:pt x="112649" y="20447"/>
                  </a:lnTo>
                  <a:lnTo>
                    <a:pt x="155066" y="5333"/>
                  </a:lnTo>
                  <a:lnTo>
                    <a:pt x="201167" y="0"/>
                  </a:lnTo>
                  <a:lnTo>
                    <a:pt x="1005712" y="0"/>
                  </a:lnTo>
                  <a:lnTo>
                    <a:pt x="1051813" y="5333"/>
                  </a:lnTo>
                  <a:lnTo>
                    <a:pt x="1094231" y="20447"/>
                  </a:lnTo>
                  <a:lnTo>
                    <a:pt x="1131570" y="44195"/>
                  </a:lnTo>
                  <a:lnTo>
                    <a:pt x="1162684" y="75311"/>
                  </a:lnTo>
                  <a:lnTo>
                    <a:pt x="1186433" y="112649"/>
                  </a:lnTo>
                  <a:lnTo>
                    <a:pt x="1201547" y="155067"/>
                  </a:lnTo>
                  <a:lnTo>
                    <a:pt x="1206880" y="201168"/>
                  </a:lnTo>
                  <a:lnTo>
                    <a:pt x="1206880" y="1097153"/>
                  </a:lnTo>
                  <a:lnTo>
                    <a:pt x="1201547" y="1143254"/>
                  </a:lnTo>
                  <a:lnTo>
                    <a:pt x="1186433" y="1185672"/>
                  </a:lnTo>
                  <a:lnTo>
                    <a:pt x="1162684" y="1223010"/>
                  </a:lnTo>
                  <a:lnTo>
                    <a:pt x="1131570" y="1254125"/>
                  </a:lnTo>
                  <a:lnTo>
                    <a:pt x="1094231" y="1277874"/>
                  </a:lnTo>
                  <a:lnTo>
                    <a:pt x="1051813" y="1292987"/>
                  </a:lnTo>
                  <a:lnTo>
                    <a:pt x="1005712" y="1298320"/>
                  </a:lnTo>
                  <a:lnTo>
                    <a:pt x="201167" y="1298320"/>
                  </a:lnTo>
                  <a:lnTo>
                    <a:pt x="155066" y="1292987"/>
                  </a:lnTo>
                  <a:lnTo>
                    <a:pt x="112649" y="1277874"/>
                  </a:lnTo>
                  <a:lnTo>
                    <a:pt x="75310" y="1254125"/>
                  </a:lnTo>
                  <a:lnTo>
                    <a:pt x="44196" y="1223010"/>
                  </a:lnTo>
                  <a:lnTo>
                    <a:pt x="20447" y="1185672"/>
                  </a:lnTo>
                  <a:lnTo>
                    <a:pt x="5333" y="1143254"/>
                  </a:lnTo>
                  <a:lnTo>
                    <a:pt x="0" y="1097153"/>
                  </a:lnTo>
                  <a:lnTo>
                    <a:pt x="0" y="201168"/>
                  </a:lnTo>
                  <a:close/>
                </a:path>
              </a:pathLst>
            </a:custGeom>
            <a:ln w="3175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2316" y="2804160"/>
              <a:ext cx="68452" cy="12801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909816" y="2861716"/>
              <a:ext cx="528955" cy="13335"/>
            </a:xfrm>
            <a:custGeom>
              <a:avLst/>
              <a:gdLst/>
              <a:ahLst/>
              <a:cxnLst/>
              <a:rect l="l" t="t" r="r" b="b"/>
              <a:pathLst>
                <a:path w="528954" h="13335">
                  <a:moveTo>
                    <a:pt x="452488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452488" y="12801"/>
                  </a:lnTo>
                  <a:lnTo>
                    <a:pt x="452488" y="0"/>
                  </a:lnTo>
                  <a:close/>
                </a:path>
                <a:path w="528954" h="13335">
                  <a:moveTo>
                    <a:pt x="528574" y="6451"/>
                  </a:moveTo>
                  <a:lnTo>
                    <a:pt x="520954" y="101"/>
                  </a:lnTo>
                  <a:lnTo>
                    <a:pt x="465201" y="101"/>
                  </a:lnTo>
                  <a:lnTo>
                    <a:pt x="465201" y="12801"/>
                  </a:lnTo>
                  <a:lnTo>
                    <a:pt x="520954" y="12801"/>
                  </a:lnTo>
                  <a:lnTo>
                    <a:pt x="528574" y="6451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7" name="object 2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021" y="166243"/>
            <a:ext cx="36950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Software</a:t>
            </a:r>
            <a:r>
              <a:rPr sz="2600" b="0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Required</a:t>
            </a:r>
            <a:r>
              <a:rPr sz="2600" b="0" spc="-1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for</a:t>
            </a:r>
            <a:r>
              <a:rPr sz="2600" b="0" spc="-6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JDBC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576" y="1041602"/>
            <a:ext cx="7130415" cy="1308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4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Oracle/MySQL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installation.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driver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vendor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(jar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file).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Remember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ID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and password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while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installing.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while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connecting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JDBC.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74" y="143078"/>
            <a:ext cx="30200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Java</a:t>
            </a:r>
            <a:r>
              <a:rPr sz="2600" b="0" spc="-7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–</a:t>
            </a: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DB</a:t>
            </a:r>
            <a:r>
              <a:rPr sz="2600" b="0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Connectivity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74720" y="932688"/>
            <a:ext cx="2021205" cy="586740"/>
            <a:chOff x="3474720" y="932688"/>
            <a:chExt cx="2021205" cy="586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4720" y="932688"/>
              <a:ext cx="2020824" cy="5867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1964" y="960120"/>
              <a:ext cx="1930908" cy="4968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21964" y="960120"/>
              <a:ext cx="1931035" cy="496570"/>
            </a:xfrm>
            <a:custGeom>
              <a:avLst/>
              <a:gdLst/>
              <a:ahLst/>
              <a:cxnLst/>
              <a:rect l="l" t="t" r="r" b="b"/>
              <a:pathLst>
                <a:path w="1931035" h="496569">
                  <a:moveTo>
                    <a:pt x="0" y="82676"/>
                  </a:moveTo>
                  <a:lnTo>
                    <a:pt x="6476" y="50545"/>
                  </a:lnTo>
                  <a:lnTo>
                    <a:pt x="24257" y="24256"/>
                  </a:lnTo>
                  <a:lnTo>
                    <a:pt x="50546" y="6476"/>
                  </a:lnTo>
                  <a:lnTo>
                    <a:pt x="82803" y="0"/>
                  </a:lnTo>
                  <a:lnTo>
                    <a:pt x="1847977" y="0"/>
                  </a:lnTo>
                  <a:lnTo>
                    <a:pt x="1880235" y="6476"/>
                  </a:lnTo>
                  <a:lnTo>
                    <a:pt x="1906524" y="24256"/>
                  </a:lnTo>
                  <a:lnTo>
                    <a:pt x="1924303" y="50545"/>
                  </a:lnTo>
                  <a:lnTo>
                    <a:pt x="1930781" y="82676"/>
                  </a:lnTo>
                  <a:lnTo>
                    <a:pt x="1930781" y="413638"/>
                  </a:lnTo>
                  <a:lnTo>
                    <a:pt x="1924303" y="445896"/>
                  </a:lnTo>
                  <a:lnTo>
                    <a:pt x="1906524" y="472185"/>
                  </a:lnTo>
                  <a:lnTo>
                    <a:pt x="1880235" y="489965"/>
                  </a:lnTo>
                  <a:lnTo>
                    <a:pt x="1847977" y="496442"/>
                  </a:lnTo>
                  <a:lnTo>
                    <a:pt x="82803" y="496442"/>
                  </a:lnTo>
                  <a:lnTo>
                    <a:pt x="50546" y="489965"/>
                  </a:lnTo>
                  <a:lnTo>
                    <a:pt x="24257" y="472185"/>
                  </a:lnTo>
                  <a:lnTo>
                    <a:pt x="6476" y="445896"/>
                  </a:lnTo>
                  <a:lnTo>
                    <a:pt x="0" y="413638"/>
                  </a:lnTo>
                  <a:lnTo>
                    <a:pt x="0" y="82676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04284" y="1086433"/>
            <a:ext cx="13601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Appli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74720" y="1456944"/>
            <a:ext cx="2021205" cy="949960"/>
            <a:chOff x="3474720" y="1456944"/>
            <a:chExt cx="2021205" cy="949960"/>
          </a:xfrm>
        </p:grpSpPr>
        <p:sp>
          <p:nvSpPr>
            <p:cNvPr id="9" name="object 9"/>
            <p:cNvSpPr/>
            <p:nvPr/>
          </p:nvSpPr>
          <p:spPr>
            <a:xfrm>
              <a:off x="4422648" y="1456943"/>
              <a:ext cx="128270" cy="396240"/>
            </a:xfrm>
            <a:custGeom>
              <a:avLst/>
              <a:gdLst/>
              <a:ahLst/>
              <a:cxnLst/>
              <a:rect l="l" t="t" r="r" b="b"/>
              <a:pathLst>
                <a:path w="128270" h="396239">
                  <a:moveTo>
                    <a:pt x="128016" y="268986"/>
                  </a:moveTo>
                  <a:lnTo>
                    <a:pt x="70446" y="268986"/>
                  </a:lnTo>
                  <a:lnTo>
                    <a:pt x="70446" y="0"/>
                  </a:lnTo>
                  <a:lnTo>
                    <a:pt x="57658" y="0"/>
                  </a:lnTo>
                  <a:lnTo>
                    <a:pt x="57658" y="268986"/>
                  </a:lnTo>
                  <a:lnTo>
                    <a:pt x="0" y="268986"/>
                  </a:lnTo>
                  <a:lnTo>
                    <a:pt x="64008" y="395986"/>
                  </a:lnTo>
                  <a:lnTo>
                    <a:pt x="121666" y="281686"/>
                  </a:lnTo>
                  <a:lnTo>
                    <a:pt x="128016" y="26898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4720" y="1819656"/>
              <a:ext cx="2020824" cy="5867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1964" y="1847088"/>
              <a:ext cx="1930908" cy="4968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21964" y="1847088"/>
              <a:ext cx="1931035" cy="496570"/>
            </a:xfrm>
            <a:custGeom>
              <a:avLst/>
              <a:gdLst/>
              <a:ahLst/>
              <a:cxnLst/>
              <a:rect l="l" t="t" r="r" b="b"/>
              <a:pathLst>
                <a:path w="1931035" h="496569">
                  <a:moveTo>
                    <a:pt x="0" y="82676"/>
                  </a:moveTo>
                  <a:lnTo>
                    <a:pt x="6476" y="50545"/>
                  </a:lnTo>
                  <a:lnTo>
                    <a:pt x="24257" y="24257"/>
                  </a:lnTo>
                  <a:lnTo>
                    <a:pt x="50546" y="6476"/>
                  </a:lnTo>
                  <a:lnTo>
                    <a:pt x="82803" y="0"/>
                  </a:lnTo>
                  <a:lnTo>
                    <a:pt x="1847977" y="0"/>
                  </a:lnTo>
                  <a:lnTo>
                    <a:pt x="1880235" y="6476"/>
                  </a:lnTo>
                  <a:lnTo>
                    <a:pt x="1906524" y="24257"/>
                  </a:lnTo>
                  <a:lnTo>
                    <a:pt x="1924303" y="50545"/>
                  </a:lnTo>
                  <a:lnTo>
                    <a:pt x="1930781" y="82676"/>
                  </a:lnTo>
                  <a:lnTo>
                    <a:pt x="1930781" y="413638"/>
                  </a:lnTo>
                  <a:lnTo>
                    <a:pt x="1924303" y="445897"/>
                  </a:lnTo>
                  <a:lnTo>
                    <a:pt x="1906524" y="472186"/>
                  </a:lnTo>
                  <a:lnTo>
                    <a:pt x="1880235" y="489966"/>
                  </a:lnTo>
                  <a:lnTo>
                    <a:pt x="1847977" y="496443"/>
                  </a:lnTo>
                  <a:lnTo>
                    <a:pt x="82803" y="496443"/>
                  </a:lnTo>
                  <a:lnTo>
                    <a:pt x="50546" y="489966"/>
                  </a:lnTo>
                  <a:lnTo>
                    <a:pt x="24257" y="472186"/>
                  </a:lnTo>
                  <a:lnTo>
                    <a:pt x="6476" y="445897"/>
                  </a:lnTo>
                  <a:lnTo>
                    <a:pt x="0" y="413638"/>
                  </a:lnTo>
                  <a:lnTo>
                    <a:pt x="0" y="82676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07560" y="1974596"/>
            <a:ext cx="751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JD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74720" y="2343911"/>
            <a:ext cx="2021205" cy="951230"/>
            <a:chOff x="3474720" y="2343911"/>
            <a:chExt cx="2021205" cy="951230"/>
          </a:xfrm>
        </p:grpSpPr>
        <p:sp>
          <p:nvSpPr>
            <p:cNvPr id="15" name="object 15"/>
            <p:cNvSpPr/>
            <p:nvPr/>
          </p:nvSpPr>
          <p:spPr>
            <a:xfrm>
              <a:off x="4422648" y="2343911"/>
              <a:ext cx="128270" cy="396240"/>
            </a:xfrm>
            <a:custGeom>
              <a:avLst/>
              <a:gdLst/>
              <a:ahLst/>
              <a:cxnLst/>
              <a:rect l="l" t="t" r="r" b="b"/>
              <a:pathLst>
                <a:path w="128270" h="396239">
                  <a:moveTo>
                    <a:pt x="128016" y="268986"/>
                  </a:moveTo>
                  <a:lnTo>
                    <a:pt x="70446" y="268986"/>
                  </a:lnTo>
                  <a:lnTo>
                    <a:pt x="70446" y="0"/>
                  </a:lnTo>
                  <a:lnTo>
                    <a:pt x="57658" y="0"/>
                  </a:lnTo>
                  <a:lnTo>
                    <a:pt x="57658" y="268986"/>
                  </a:lnTo>
                  <a:lnTo>
                    <a:pt x="0" y="268986"/>
                  </a:lnTo>
                  <a:lnTo>
                    <a:pt x="64008" y="395986"/>
                  </a:lnTo>
                  <a:lnTo>
                    <a:pt x="121666" y="281686"/>
                  </a:lnTo>
                  <a:lnTo>
                    <a:pt x="128016" y="26898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4720" y="2708147"/>
              <a:ext cx="2020824" cy="5867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1964" y="2735579"/>
              <a:ext cx="1930908" cy="4968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21964" y="2735579"/>
              <a:ext cx="1931035" cy="496570"/>
            </a:xfrm>
            <a:custGeom>
              <a:avLst/>
              <a:gdLst/>
              <a:ahLst/>
              <a:cxnLst/>
              <a:rect l="l" t="t" r="r" b="b"/>
              <a:pathLst>
                <a:path w="1931035" h="496569">
                  <a:moveTo>
                    <a:pt x="0" y="82676"/>
                  </a:moveTo>
                  <a:lnTo>
                    <a:pt x="6476" y="50545"/>
                  </a:lnTo>
                  <a:lnTo>
                    <a:pt x="24257" y="24256"/>
                  </a:lnTo>
                  <a:lnTo>
                    <a:pt x="50546" y="6476"/>
                  </a:lnTo>
                  <a:lnTo>
                    <a:pt x="82803" y="0"/>
                  </a:lnTo>
                  <a:lnTo>
                    <a:pt x="1847977" y="0"/>
                  </a:lnTo>
                  <a:lnTo>
                    <a:pt x="1880235" y="6476"/>
                  </a:lnTo>
                  <a:lnTo>
                    <a:pt x="1906524" y="24256"/>
                  </a:lnTo>
                  <a:lnTo>
                    <a:pt x="1924303" y="50545"/>
                  </a:lnTo>
                  <a:lnTo>
                    <a:pt x="1930781" y="82676"/>
                  </a:lnTo>
                  <a:lnTo>
                    <a:pt x="1930781" y="413638"/>
                  </a:lnTo>
                  <a:lnTo>
                    <a:pt x="1924303" y="445896"/>
                  </a:lnTo>
                  <a:lnTo>
                    <a:pt x="1906524" y="472186"/>
                  </a:lnTo>
                  <a:lnTo>
                    <a:pt x="1880235" y="489965"/>
                  </a:lnTo>
                  <a:lnTo>
                    <a:pt x="1847977" y="496443"/>
                  </a:lnTo>
                  <a:lnTo>
                    <a:pt x="82803" y="496443"/>
                  </a:lnTo>
                  <a:lnTo>
                    <a:pt x="50546" y="489965"/>
                  </a:lnTo>
                  <a:lnTo>
                    <a:pt x="24257" y="472186"/>
                  </a:lnTo>
                  <a:lnTo>
                    <a:pt x="6476" y="445896"/>
                  </a:lnTo>
                  <a:lnTo>
                    <a:pt x="0" y="413638"/>
                  </a:lnTo>
                  <a:lnTo>
                    <a:pt x="0" y="8267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72865" y="2863088"/>
            <a:ext cx="1217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r>
              <a:rPr sz="1400" spc="-11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45920" y="3226307"/>
            <a:ext cx="5145405" cy="1408430"/>
            <a:chOff x="1645920" y="3226307"/>
            <a:chExt cx="5145405" cy="1408430"/>
          </a:xfrm>
        </p:grpSpPr>
        <p:sp>
          <p:nvSpPr>
            <p:cNvPr id="21" name="object 21"/>
            <p:cNvSpPr/>
            <p:nvPr/>
          </p:nvSpPr>
          <p:spPr>
            <a:xfrm>
              <a:off x="2133600" y="3226307"/>
              <a:ext cx="4657725" cy="765175"/>
            </a:xfrm>
            <a:custGeom>
              <a:avLst/>
              <a:gdLst/>
              <a:ahLst/>
              <a:cxnLst/>
              <a:rect l="l" t="t" r="r" b="b"/>
              <a:pathLst>
                <a:path w="4657725" h="765175">
                  <a:moveTo>
                    <a:pt x="2355088" y="0"/>
                  </a:moveTo>
                  <a:lnTo>
                    <a:pt x="2353564" y="4953"/>
                  </a:lnTo>
                  <a:lnTo>
                    <a:pt x="2352166" y="0"/>
                  </a:lnTo>
                  <a:lnTo>
                    <a:pt x="120523" y="627761"/>
                  </a:lnTo>
                  <a:lnTo>
                    <a:pt x="105029" y="572770"/>
                  </a:lnTo>
                  <a:lnTo>
                    <a:pt x="0" y="668197"/>
                  </a:lnTo>
                  <a:lnTo>
                    <a:pt x="139445" y="694855"/>
                  </a:lnTo>
                  <a:lnTo>
                    <a:pt x="123951" y="639953"/>
                  </a:lnTo>
                  <a:lnTo>
                    <a:pt x="2345816" y="14986"/>
                  </a:lnTo>
                  <a:lnTo>
                    <a:pt x="2289683" y="82168"/>
                  </a:lnTo>
                  <a:lnTo>
                    <a:pt x="2346833" y="82168"/>
                  </a:lnTo>
                  <a:lnTo>
                    <a:pt x="2346833" y="637921"/>
                  </a:lnTo>
                  <a:lnTo>
                    <a:pt x="2289683" y="637921"/>
                  </a:lnTo>
                  <a:lnTo>
                    <a:pt x="2353183" y="764806"/>
                  </a:lnTo>
                  <a:lnTo>
                    <a:pt x="2416683" y="637921"/>
                  </a:lnTo>
                  <a:lnTo>
                    <a:pt x="2359533" y="637921"/>
                  </a:lnTo>
                  <a:lnTo>
                    <a:pt x="2359533" y="82168"/>
                  </a:lnTo>
                  <a:lnTo>
                    <a:pt x="2416683" y="82168"/>
                  </a:lnTo>
                  <a:lnTo>
                    <a:pt x="2360676" y="15112"/>
                  </a:lnTo>
                  <a:lnTo>
                    <a:pt x="4534154" y="693585"/>
                  </a:lnTo>
                  <a:lnTo>
                    <a:pt x="4517135" y="748068"/>
                  </a:lnTo>
                  <a:lnTo>
                    <a:pt x="4657344" y="725373"/>
                  </a:lnTo>
                  <a:lnTo>
                    <a:pt x="4554982" y="626999"/>
                  </a:lnTo>
                  <a:lnTo>
                    <a:pt x="4537964" y="681443"/>
                  </a:lnTo>
                  <a:lnTo>
                    <a:pt x="2355088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5920" y="3907535"/>
              <a:ext cx="970788" cy="72694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3164" y="3934967"/>
              <a:ext cx="880872" cy="63703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693164" y="3934967"/>
              <a:ext cx="880744" cy="636905"/>
            </a:xfrm>
            <a:custGeom>
              <a:avLst/>
              <a:gdLst/>
              <a:ahLst/>
              <a:cxnLst/>
              <a:rect l="l" t="t" r="r" b="b"/>
              <a:pathLst>
                <a:path w="880744" h="636904">
                  <a:moveTo>
                    <a:pt x="880363" y="79565"/>
                  </a:moveTo>
                  <a:lnTo>
                    <a:pt x="831215" y="116128"/>
                  </a:lnTo>
                  <a:lnTo>
                    <a:pt x="751459" y="135826"/>
                  </a:lnTo>
                  <a:lnTo>
                    <a:pt x="700151" y="143776"/>
                  </a:lnTo>
                  <a:lnTo>
                    <a:pt x="642493" y="150253"/>
                  </a:lnTo>
                  <a:lnTo>
                    <a:pt x="579247" y="155079"/>
                  </a:lnTo>
                  <a:lnTo>
                    <a:pt x="511556" y="158089"/>
                  </a:lnTo>
                  <a:lnTo>
                    <a:pt x="440181" y="159130"/>
                  </a:lnTo>
                  <a:lnTo>
                    <a:pt x="368808" y="158089"/>
                  </a:lnTo>
                  <a:lnTo>
                    <a:pt x="301117" y="155079"/>
                  </a:lnTo>
                  <a:lnTo>
                    <a:pt x="237871" y="150253"/>
                  </a:lnTo>
                  <a:lnTo>
                    <a:pt x="180212" y="143776"/>
                  </a:lnTo>
                  <a:lnTo>
                    <a:pt x="128905" y="135826"/>
                  </a:lnTo>
                  <a:lnTo>
                    <a:pt x="84962" y="126555"/>
                  </a:lnTo>
                  <a:lnTo>
                    <a:pt x="22479" y="104711"/>
                  </a:lnTo>
                  <a:lnTo>
                    <a:pt x="0" y="79565"/>
                  </a:lnTo>
                  <a:lnTo>
                    <a:pt x="5715" y="66662"/>
                  </a:lnTo>
                  <a:lnTo>
                    <a:pt x="49149" y="43002"/>
                  </a:lnTo>
                  <a:lnTo>
                    <a:pt x="128905" y="23304"/>
                  </a:lnTo>
                  <a:lnTo>
                    <a:pt x="180212" y="15354"/>
                  </a:lnTo>
                  <a:lnTo>
                    <a:pt x="237871" y="8877"/>
                  </a:lnTo>
                  <a:lnTo>
                    <a:pt x="301117" y="4051"/>
                  </a:lnTo>
                  <a:lnTo>
                    <a:pt x="368808" y="1041"/>
                  </a:lnTo>
                  <a:lnTo>
                    <a:pt x="440181" y="0"/>
                  </a:lnTo>
                  <a:lnTo>
                    <a:pt x="511556" y="1041"/>
                  </a:lnTo>
                  <a:lnTo>
                    <a:pt x="579247" y="4051"/>
                  </a:lnTo>
                  <a:lnTo>
                    <a:pt x="642493" y="8877"/>
                  </a:lnTo>
                  <a:lnTo>
                    <a:pt x="700151" y="15354"/>
                  </a:lnTo>
                  <a:lnTo>
                    <a:pt x="751459" y="23304"/>
                  </a:lnTo>
                  <a:lnTo>
                    <a:pt x="795401" y="32575"/>
                  </a:lnTo>
                  <a:lnTo>
                    <a:pt x="857885" y="54419"/>
                  </a:lnTo>
                  <a:lnTo>
                    <a:pt x="880363" y="79565"/>
                  </a:lnTo>
                  <a:close/>
                </a:path>
                <a:path w="880744" h="636904">
                  <a:moveTo>
                    <a:pt x="880363" y="79565"/>
                  </a:moveTo>
                  <a:lnTo>
                    <a:pt x="880363" y="556958"/>
                  </a:lnTo>
                  <a:lnTo>
                    <a:pt x="874649" y="569861"/>
                  </a:lnTo>
                  <a:lnTo>
                    <a:pt x="831215" y="593521"/>
                  </a:lnTo>
                  <a:lnTo>
                    <a:pt x="751459" y="613219"/>
                  </a:lnTo>
                  <a:lnTo>
                    <a:pt x="700151" y="621169"/>
                  </a:lnTo>
                  <a:lnTo>
                    <a:pt x="642493" y="627646"/>
                  </a:lnTo>
                  <a:lnTo>
                    <a:pt x="579247" y="632472"/>
                  </a:lnTo>
                  <a:lnTo>
                    <a:pt x="511556" y="635482"/>
                  </a:lnTo>
                  <a:lnTo>
                    <a:pt x="440181" y="636523"/>
                  </a:lnTo>
                  <a:lnTo>
                    <a:pt x="368808" y="635482"/>
                  </a:lnTo>
                  <a:lnTo>
                    <a:pt x="301117" y="632472"/>
                  </a:lnTo>
                  <a:lnTo>
                    <a:pt x="237871" y="627646"/>
                  </a:lnTo>
                  <a:lnTo>
                    <a:pt x="180212" y="621169"/>
                  </a:lnTo>
                  <a:lnTo>
                    <a:pt x="128905" y="613219"/>
                  </a:lnTo>
                  <a:lnTo>
                    <a:pt x="84962" y="603948"/>
                  </a:lnTo>
                  <a:lnTo>
                    <a:pt x="22479" y="582104"/>
                  </a:lnTo>
                  <a:lnTo>
                    <a:pt x="0" y="556958"/>
                  </a:lnTo>
                  <a:lnTo>
                    <a:pt x="0" y="79565"/>
                  </a:lnTo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821307" y="4115511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242424"/>
                </a:solidFill>
                <a:latin typeface="Calibri"/>
                <a:cs typeface="Calibri"/>
              </a:rPr>
              <a:t>Oracle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00500" y="3963923"/>
            <a:ext cx="969644" cy="727075"/>
            <a:chOff x="4000500" y="3963923"/>
            <a:chExt cx="969644" cy="727075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0500" y="3963923"/>
              <a:ext cx="969263" cy="72694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47744" y="3991355"/>
              <a:ext cx="879348" cy="63703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47744" y="3991355"/>
              <a:ext cx="879475" cy="636905"/>
            </a:xfrm>
            <a:custGeom>
              <a:avLst/>
              <a:gdLst/>
              <a:ahLst/>
              <a:cxnLst/>
              <a:rect l="l" t="t" r="r" b="b"/>
              <a:pathLst>
                <a:path w="879475" h="636904">
                  <a:moveTo>
                    <a:pt x="879220" y="79565"/>
                  </a:moveTo>
                  <a:lnTo>
                    <a:pt x="830198" y="116128"/>
                  </a:lnTo>
                  <a:lnTo>
                    <a:pt x="750442" y="135826"/>
                  </a:lnTo>
                  <a:lnTo>
                    <a:pt x="699261" y="143776"/>
                  </a:lnTo>
                  <a:lnTo>
                    <a:pt x="641603" y="150253"/>
                  </a:lnTo>
                  <a:lnTo>
                    <a:pt x="578611" y="155079"/>
                  </a:lnTo>
                  <a:lnTo>
                    <a:pt x="510920" y="158089"/>
                  </a:lnTo>
                  <a:lnTo>
                    <a:pt x="439546" y="159131"/>
                  </a:lnTo>
                  <a:lnTo>
                    <a:pt x="368300" y="158089"/>
                  </a:lnTo>
                  <a:lnTo>
                    <a:pt x="300608" y="155079"/>
                  </a:lnTo>
                  <a:lnTo>
                    <a:pt x="237616" y="150253"/>
                  </a:lnTo>
                  <a:lnTo>
                    <a:pt x="179958" y="143776"/>
                  </a:lnTo>
                  <a:lnTo>
                    <a:pt x="128777" y="135826"/>
                  </a:lnTo>
                  <a:lnTo>
                    <a:pt x="84835" y="126555"/>
                  </a:lnTo>
                  <a:lnTo>
                    <a:pt x="22351" y="104711"/>
                  </a:lnTo>
                  <a:lnTo>
                    <a:pt x="0" y="79565"/>
                  </a:lnTo>
                  <a:lnTo>
                    <a:pt x="5714" y="66662"/>
                  </a:lnTo>
                  <a:lnTo>
                    <a:pt x="49021" y="43002"/>
                  </a:lnTo>
                  <a:lnTo>
                    <a:pt x="128777" y="23304"/>
                  </a:lnTo>
                  <a:lnTo>
                    <a:pt x="179958" y="15354"/>
                  </a:lnTo>
                  <a:lnTo>
                    <a:pt x="237616" y="8877"/>
                  </a:lnTo>
                  <a:lnTo>
                    <a:pt x="300608" y="4051"/>
                  </a:lnTo>
                  <a:lnTo>
                    <a:pt x="368300" y="1041"/>
                  </a:lnTo>
                  <a:lnTo>
                    <a:pt x="439546" y="0"/>
                  </a:lnTo>
                  <a:lnTo>
                    <a:pt x="510920" y="1041"/>
                  </a:lnTo>
                  <a:lnTo>
                    <a:pt x="578611" y="4051"/>
                  </a:lnTo>
                  <a:lnTo>
                    <a:pt x="641603" y="8877"/>
                  </a:lnTo>
                  <a:lnTo>
                    <a:pt x="699261" y="15354"/>
                  </a:lnTo>
                  <a:lnTo>
                    <a:pt x="750442" y="23304"/>
                  </a:lnTo>
                  <a:lnTo>
                    <a:pt x="794384" y="32575"/>
                  </a:lnTo>
                  <a:lnTo>
                    <a:pt x="856868" y="54419"/>
                  </a:lnTo>
                  <a:lnTo>
                    <a:pt x="879220" y="79565"/>
                  </a:lnTo>
                  <a:close/>
                </a:path>
                <a:path w="879475" h="636904">
                  <a:moveTo>
                    <a:pt x="879220" y="79565"/>
                  </a:moveTo>
                  <a:lnTo>
                    <a:pt x="879220" y="556958"/>
                  </a:lnTo>
                  <a:lnTo>
                    <a:pt x="873505" y="569861"/>
                  </a:lnTo>
                  <a:lnTo>
                    <a:pt x="830198" y="593521"/>
                  </a:lnTo>
                  <a:lnTo>
                    <a:pt x="750442" y="613219"/>
                  </a:lnTo>
                  <a:lnTo>
                    <a:pt x="699261" y="621169"/>
                  </a:lnTo>
                  <a:lnTo>
                    <a:pt x="641603" y="627646"/>
                  </a:lnTo>
                  <a:lnTo>
                    <a:pt x="578611" y="632472"/>
                  </a:lnTo>
                  <a:lnTo>
                    <a:pt x="510920" y="635482"/>
                  </a:lnTo>
                  <a:lnTo>
                    <a:pt x="439546" y="636524"/>
                  </a:lnTo>
                  <a:lnTo>
                    <a:pt x="368300" y="635482"/>
                  </a:lnTo>
                  <a:lnTo>
                    <a:pt x="300608" y="632472"/>
                  </a:lnTo>
                  <a:lnTo>
                    <a:pt x="237616" y="627646"/>
                  </a:lnTo>
                  <a:lnTo>
                    <a:pt x="179958" y="621169"/>
                  </a:lnTo>
                  <a:lnTo>
                    <a:pt x="128777" y="613219"/>
                  </a:lnTo>
                  <a:lnTo>
                    <a:pt x="84835" y="603948"/>
                  </a:lnTo>
                  <a:lnTo>
                    <a:pt x="22351" y="582104"/>
                  </a:lnTo>
                  <a:lnTo>
                    <a:pt x="0" y="556958"/>
                  </a:lnTo>
                  <a:lnTo>
                    <a:pt x="0" y="79565"/>
                  </a:lnTo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185030" y="4192625"/>
            <a:ext cx="603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42424"/>
                </a:solidFill>
                <a:latin typeface="Calibri"/>
                <a:cs typeface="Calibri"/>
              </a:rPr>
              <a:t>My</a:t>
            </a:r>
            <a:r>
              <a:rPr sz="1600" spc="-1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242424"/>
                </a:solidFill>
                <a:latin typeface="Calibri"/>
                <a:cs typeface="Calibri"/>
              </a:rPr>
              <a:t>Q</a:t>
            </a:r>
            <a:r>
              <a:rPr sz="1600" spc="-5" dirty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353555" y="3973067"/>
            <a:ext cx="970915" cy="727075"/>
            <a:chOff x="6353555" y="3973067"/>
            <a:chExt cx="970915" cy="727075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3555" y="3973067"/>
              <a:ext cx="970788" cy="72694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0799" y="4000499"/>
              <a:ext cx="880872" cy="63703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400799" y="4000499"/>
              <a:ext cx="880744" cy="636905"/>
            </a:xfrm>
            <a:custGeom>
              <a:avLst/>
              <a:gdLst/>
              <a:ahLst/>
              <a:cxnLst/>
              <a:rect l="l" t="t" r="r" b="b"/>
              <a:pathLst>
                <a:path w="880745" h="636904">
                  <a:moveTo>
                    <a:pt x="880364" y="79565"/>
                  </a:moveTo>
                  <a:lnTo>
                    <a:pt x="831215" y="116128"/>
                  </a:lnTo>
                  <a:lnTo>
                    <a:pt x="751458" y="135826"/>
                  </a:lnTo>
                  <a:lnTo>
                    <a:pt x="700151" y="143776"/>
                  </a:lnTo>
                  <a:lnTo>
                    <a:pt x="642493" y="150253"/>
                  </a:lnTo>
                  <a:lnTo>
                    <a:pt x="579247" y="155079"/>
                  </a:lnTo>
                  <a:lnTo>
                    <a:pt x="511555" y="158089"/>
                  </a:lnTo>
                  <a:lnTo>
                    <a:pt x="440181" y="159131"/>
                  </a:lnTo>
                  <a:lnTo>
                    <a:pt x="368807" y="158089"/>
                  </a:lnTo>
                  <a:lnTo>
                    <a:pt x="301117" y="155079"/>
                  </a:lnTo>
                  <a:lnTo>
                    <a:pt x="237871" y="150253"/>
                  </a:lnTo>
                  <a:lnTo>
                    <a:pt x="180213" y="143776"/>
                  </a:lnTo>
                  <a:lnTo>
                    <a:pt x="128904" y="135826"/>
                  </a:lnTo>
                  <a:lnTo>
                    <a:pt x="84962" y="126555"/>
                  </a:lnTo>
                  <a:lnTo>
                    <a:pt x="22478" y="104711"/>
                  </a:lnTo>
                  <a:lnTo>
                    <a:pt x="0" y="79565"/>
                  </a:lnTo>
                  <a:lnTo>
                    <a:pt x="5714" y="66662"/>
                  </a:lnTo>
                  <a:lnTo>
                    <a:pt x="49149" y="43002"/>
                  </a:lnTo>
                  <a:lnTo>
                    <a:pt x="128904" y="23304"/>
                  </a:lnTo>
                  <a:lnTo>
                    <a:pt x="180213" y="15354"/>
                  </a:lnTo>
                  <a:lnTo>
                    <a:pt x="237871" y="8877"/>
                  </a:lnTo>
                  <a:lnTo>
                    <a:pt x="301117" y="4051"/>
                  </a:lnTo>
                  <a:lnTo>
                    <a:pt x="368807" y="1041"/>
                  </a:lnTo>
                  <a:lnTo>
                    <a:pt x="440181" y="0"/>
                  </a:lnTo>
                  <a:lnTo>
                    <a:pt x="511555" y="1041"/>
                  </a:lnTo>
                  <a:lnTo>
                    <a:pt x="579247" y="4051"/>
                  </a:lnTo>
                  <a:lnTo>
                    <a:pt x="642493" y="8877"/>
                  </a:lnTo>
                  <a:lnTo>
                    <a:pt x="700151" y="15354"/>
                  </a:lnTo>
                  <a:lnTo>
                    <a:pt x="751458" y="23304"/>
                  </a:lnTo>
                  <a:lnTo>
                    <a:pt x="795401" y="32575"/>
                  </a:lnTo>
                  <a:lnTo>
                    <a:pt x="857884" y="54419"/>
                  </a:lnTo>
                  <a:lnTo>
                    <a:pt x="880364" y="79565"/>
                  </a:lnTo>
                  <a:close/>
                </a:path>
                <a:path w="880745" h="636904">
                  <a:moveTo>
                    <a:pt x="880364" y="79565"/>
                  </a:moveTo>
                  <a:lnTo>
                    <a:pt x="880364" y="556958"/>
                  </a:lnTo>
                  <a:lnTo>
                    <a:pt x="874649" y="569861"/>
                  </a:lnTo>
                  <a:lnTo>
                    <a:pt x="831215" y="593521"/>
                  </a:lnTo>
                  <a:lnTo>
                    <a:pt x="751458" y="613219"/>
                  </a:lnTo>
                  <a:lnTo>
                    <a:pt x="700151" y="621169"/>
                  </a:lnTo>
                  <a:lnTo>
                    <a:pt x="642493" y="627646"/>
                  </a:lnTo>
                  <a:lnTo>
                    <a:pt x="579247" y="632472"/>
                  </a:lnTo>
                  <a:lnTo>
                    <a:pt x="511555" y="635482"/>
                  </a:lnTo>
                  <a:lnTo>
                    <a:pt x="440181" y="636524"/>
                  </a:lnTo>
                  <a:lnTo>
                    <a:pt x="368807" y="635482"/>
                  </a:lnTo>
                  <a:lnTo>
                    <a:pt x="301117" y="632472"/>
                  </a:lnTo>
                  <a:lnTo>
                    <a:pt x="237871" y="627646"/>
                  </a:lnTo>
                  <a:lnTo>
                    <a:pt x="180213" y="621169"/>
                  </a:lnTo>
                  <a:lnTo>
                    <a:pt x="128904" y="613219"/>
                  </a:lnTo>
                  <a:lnTo>
                    <a:pt x="84962" y="603948"/>
                  </a:lnTo>
                  <a:lnTo>
                    <a:pt x="22478" y="582104"/>
                  </a:lnTo>
                  <a:lnTo>
                    <a:pt x="0" y="556958"/>
                  </a:lnTo>
                  <a:lnTo>
                    <a:pt x="0" y="79565"/>
                  </a:lnTo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672198" y="4201464"/>
            <a:ext cx="336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242424"/>
                </a:solidFill>
                <a:latin typeface="Calibri"/>
                <a:cs typeface="Calibri"/>
              </a:rPr>
              <a:t>Q</a:t>
            </a:r>
            <a:r>
              <a:rPr sz="1600" spc="-5" dirty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947159" y="3355847"/>
            <a:ext cx="1076325" cy="480059"/>
            <a:chOff x="3947159" y="3355847"/>
            <a:chExt cx="1076325" cy="480059"/>
          </a:xfrm>
        </p:grpSpPr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47159" y="3355847"/>
              <a:ext cx="1075943" cy="48005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994403" y="3383279"/>
              <a:ext cx="986155" cy="389890"/>
            </a:xfrm>
            <a:custGeom>
              <a:avLst/>
              <a:gdLst/>
              <a:ahLst/>
              <a:cxnLst/>
              <a:rect l="l" t="t" r="r" b="b"/>
              <a:pathLst>
                <a:path w="986154" h="389889">
                  <a:moveTo>
                    <a:pt x="920876" y="0"/>
                  </a:moveTo>
                  <a:lnTo>
                    <a:pt x="65024" y="0"/>
                  </a:lnTo>
                  <a:lnTo>
                    <a:pt x="39750" y="5080"/>
                  </a:lnTo>
                  <a:lnTo>
                    <a:pt x="19050" y="19050"/>
                  </a:lnTo>
                  <a:lnTo>
                    <a:pt x="5080" y="39624"/>
                  </a:lnTo>
                  <a:lnTo>
                    <a:pt x="0" y="64897"/>
                  </a:lnTo>
                  <a:lnTo>
                    <a:pt x="0" y="324866"/>
                  </a:lnTo>
                  <a:lnTo>
                    <a:pt x="5080" y="350139"/>
                  </a:lnTo>
                  <a:lnTo>
                    <a:pt x="19050" y="370713"/>
                  </a:lnTo>
                  <a:lnTo>
                    <a:pt x="39750" y="384683"/>
                  </a:lnTo>
                  <a:lnTo>
                    <a:pt x="65024" y="389763"/>
                  </a:lnTo>
                  <a:lnTo>
                    <a:pt x="920876" y="389763"/>
                  </a:lnTo>
                  <a:lnTo>
                    <a:pt x="946150" y="384683"/>
                  </a:lnTo>
                  <a:lnTo>
                    <a:pt x="966851" y="370713"/>
                  </a:lnTo>
                  <a:lnTo>
                    <a:pt x="980821" y="350139"/>
                  </a:lnTo>
                  <a:lnTo>
                    <a:pt x="985901" y="324866"/>
                  </a:lnTo>
                  <a:lnTo>
                    <a:pt x="985901" y="64897"/>
                  </a:lnTo>
                  <a:lnTo>
                    <a:pt x="980821" y="39624"/>
                  </a:lnTo>
                  <a:lnTo>
                    <a:pt x="966851" y="19050"/>
                  </a:lnTo>
                  <a:lnTo>
                    <a:pt x="946150" y="5080"/>
                  </a:lnTo>
                  <a:lnTo>
                    <a:pt x="920876" y="0"/>
                  </a:lnTo>
                  <a:close/>
                </a:path>
              </a:pathLst>
            </a:custGeom>
            <a:solidFill>
              <a:srgbClr val="DDD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94403" y="3383279"/>
              <a:ext cx="986155" cy="389890"/>
            </a:xfrm>
            <a:custGeom>
              <a:avLst/>
              <a:gdLst/>
              <a:ahLst/>
              <a:cxnLst/>
              <a:rect l="l" t="t" r="r" b="b"/>
              <a:pathLst>
                <a:path w="986154" h="389889">
                  <a:moveTo>
                    <a:pt x="0" y="64897"/>
                  </a:moveTo>
                  <a:lnTo>
                    <a:pt x="5080" y="39624"/>
                  </a:lnTo>
                  <a:lnTo>
                    <a:pt x="19050" y="19050"/>
                  </a:lnTo>
                  <a:lnTo>
                    <a:pt x="39750" y="5080"/>
                  </a:lnTo>
                  <a:lnTo>
                    <a:pt x="65024" y="0"/>
                  </a:lnTo>
                  <a:lnTo>
                    <a:pt x="920876" y="0"/>
                  </a:lnTo>
                  <a:lnTo>
                    <a:pt x="946150" y="5080"/>
                  </a:lnTo>
                  <a:lnTo>
                    <a:pt x="966851" y="19050"/>
                  </a:lnTo>
                  <a:lnTo>
                    <a:pt x="980821" y="39624"/>
                  </a:lnTo>
                  <a:lnTo>
                    <a:pt x="985901" y="64897"/>
                  </a:lnTo>
                  <a:lnTo>
                    <a:pt x="985901" y="324866"/>
                  </a:lnTo>
                  <a:lnTo>
                    <a:pt x="980821" y="350139"/>
                  </a:lnTo>
                  <a:lnTo>
                    <a:pt x="966851" y="370713"/>
                  </a:lnTo>
                  <a:lnTo>
                    <a:pt x="946150" y="384683"/>
                  </a:lnTo>
                  <a:lnTo>
                    <a:pt x="920876" y="389763"/>
                  </a:lnTo>
                  <a:lnTo>
                    <a:pt x="65024" y="389763"/>
                  </a:lnTo>
                  <a:lnTo>
                    <a:pt x="39750" y="384683"/>
                  </a:lnTo>
                  <a:lnTo>
                    <a:pt x="19050" y="370713"/>
                  </a:lnTo>
                  <a:lnTo>
                    <a:pt x="5080" y="350139"/>
                  </a:lnTo>
                  <a:lnTo>
                    <a:pt x="0" y="324866"/>
                  </a:lnTo>
                  <a:lnTo>
                    <a:pt x="0" y="64897"/>
                  </a:lnTo>
                  <a:close/>
                </a:path>
              </a:pathLst>
            </a:custGeom>
            <a:ln w="9144">
              <a:solidFill>
                <a:srgbClr val="928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272788" y="3380943"/>
            <a:ext cx="428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484876" y="3375659"/>
            <a:ext cx="1076325" cy="480059"/>
            <a:chOff x="5484876" y="3375659"/>
            <a:chExt cx="1076325" cy="480059"/>
          </a:xfrm>
        </p:grpSpPr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84876" y="3375659"/>
              <a:ext cx="1075944" cy="48005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532120" y="3403091"/>
              <a:ext cx="986155" cy="389890"/>
            </a:xfrm>
            <a:custGeom>
              <a:avLst/>
              <a:gdLst/>
              <a:ahLst/>
              <a:cxnLst/>
              <a:rect l="l" t="t" r="r" b="b"/>
              <a:pathLst>
                <a:path w="986154" h="389889">
                  <a:moveTo>
                    <a:pt x="920876" y="0"/>
                  </a:moveTo>
                  <a:lnTo>
                    <a:pt x="65024" y="0"/>
                  </a:lnTo>
                  <a:lnTo>
                    <a:pt x="39750" y="5079"/>
                  </a:lnTo>
                  <a:lnTo>
                    <a:pt x="19050" y="19049"/>
                  </a:lnTo>
                  <a:lnTo>
                    <a:pt x="5079" y="39623"/>
                  </a:lnTo>
                  <a:lnTo>
                    <a:pt x="0" y="64896"/>
                  </a:lnTo>
                  <a:lnTo>
                    <a:pt x="0" y="324738"/>
                  </a:lnTo>
                  <a:lnTo>
                    <a:pt x="5079" y="350138"/>
                  </a:lnTo>
                  <a:lnTo>
                    <a:pt x="19050" y="370712"/>
                  </a:lnTo>
                  <a:lnTo>
                    <a:pt x="39750" y="384682"/>
                  </a:lnTo>
                  <a:lnTo>
                    <a:pt x="65024" y="389762"/>
                  </a:lnTo>
                  <a:lnTo>
                    <a:pt x="920876" y="389762"/>
                  </a:lnTo>
                  <a:lnTo>
                    <a:pt x="946150" y="384682"/>
                  </a:lnTo>
                  <a:lnTo>
                    <a:pt x="966851" y="370712"/>
                  </a:lnTo>
                  <a:lnTo>
                    <a:pt x="980821" y="350138"/>
                  </a:lnTo>
                  <a:lnTo>
                    <a:pt x="985901" y="324738"/>
                  </a:lnTo>
                  <a:lnTo>
                    <a:pt x="985901" y="64896"/>
                  </a:lnTo>
                  <a:lnTo>
                    <a:pt x="980821" y="39623"/>
                  </a:lnTo>
                  <a:lnTo>
                    <a:pt x="966851" y="19049"/>
                  </a:lnTo>
                  <a:lnTo>
                    <a:pt x="946150" y="5079"/>
                  </a:lnTo>
                  <a:lnTo>
                    <a:pt x="920876" y="0"/>
                  </a:lnTo>
                  <a:close/>
                </a:path>
              </a:pathLst>
            </a:custGeom>
            <a:solidFill>
              <a:srgbClr val="DDD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32120" y="3403091"/>
              <a:ext cx="986155" cy="389890"/>
            </a:xfrm>
            <a:custGeom>
              <a:avLst/>
              <a:gdLst/>
              <a:ahLst/>
              <a:cxnLst/>
              <a:rect l="l" t="t" r="r" b="b"/>
              <a:pathLst>
                <a:path w="986154" h="389889">
                  <a:moveTo>
                    <a:pt x="0" y="64896"/>
                  </a:moveTo>
                  <a:lnTo>
                    <a:pt x="5079" y="39623"/>
                  </a:lnTo>
                  <a:lnTo>
                    <a:pt x="19050" y="19049"/>
                  </a:lnTo>
                  <a:lnTo>
                    <a:pt x="39750" y="5079"/>
                  </a:lnTo>
                  <a:lnTo>
                    <a:pt x="65024" y="0"/>
                  </a:lnTo>
                  <a:lnTo>
                    <a:pt x="920876" y="0"/>
                  </a:lnTo>
                  <a:lnTo>
                    <a:pt x="946150" y="5079"/>
                  </a:lnTo>
                  <a:lnTo>
                    <a:pt x="966851" y="19049"/>
                  </a:lnTo>
                  <a:lnTo>
                    <a:pt x="980821" y="39623"/>
                  </a:lnTo>
                  <a:lnTo>
                    <a:pt x="985901" y="64896"/>
                  </a:lnTo>
                  <a:lnTo>
                    <a:pt x="985901" y="324738"/>
                  </a:lnTo>
                  <a:lnTo>
                    <a:pt x="980821" y="350138"/>
                  </a:lnTo>
                  <a:lnTo>
                    <a:pt x="966851" y="370712"/>
                  </a:lnTo>
                  <a:lnTo>
                    <a:pt x="946150" y="384682"/>
                  </a:lnTo>
                  <a:lnTo>
                    <a:pt x="920876" y="389762"/>
                  </a:lnTo>
                  <a:lnTo>
                    <a:pt x="65024" y="389762"/>
                  </a:lnTo>
                  <a:lnTo>
                    <a:pt x="39750" y="384682"/>
                  </a:lnTo>
                  <a:lnTo>
                    <a:pt x="19050" y="370712"/>
                  </a:lnTo>
                  <a:lnTo>
                    <a:pt x="5079" y="350138"/>
                  </a:lnTo>
                  <a:lnTo>
                    <a:pt x="0" y="324738"/>
                  </a:lnTo>
                  <a:lnTo>
                    <a:pt x="0" y="64896"/>
                  </a:lnTo>
                  <a:close/>
                </a:path>
              </a:pathLst>
            </a:custGeom>
            <a:ln w="9144">
              <a:solidFill>
                <a:srgbClr val="928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810758" y="3401948"/>
            <a:ext cx="428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467355" y="3375659"/>
            <a:ext cx="1076325" cy="480059"/>
            <a:chOff x="2467355" y="3375659"/>
            <a:chExt cx="1076325" cy="480059"/>
          </a:xfrm>
        </p:grpSpPr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67355" y="3375659"/>
              <a:ext cx="1075944" cy="48005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514599" y="3403091"/>
              <a:ext cx="986155" cy="389890"/>
            </a:xfrm>
            <a:custGeom>
              <a:avLst/>
              <a:gdLst/>
              <a:ahLst/>
              <a:cxnLst/>
              <a:rect l="l" t="t" r="r" b="b"/>
              <a:pathLst>
                <a:path w="986154" h="389889">
                  <a:moveTo>
                    <a:pt x="920876" y="0"/>
                  </a:moveTo>
                  <a:lnTo>
                    <a:pt x="65024" y="0"/>
                  </a:lnTo>
                  <a:lnTo>
                    <a:pt x="39750" y="5079"/>
                  </a:lnTo>
                  <a:lnTo>
                    <a:pt x="19050" y="19049"/>
                  </a:lnTo>
                  <a:lnTo>
                    <a:pt x="5080" y="39623"/>
                  </a:lnTo>
                  <a:lnTo>
                    <a:pt x="0" y="64896"/>
                  </a:lnTo>
                  <a:lnTo>
                    <a:pt x="0" y="324738"/>
                  </a:lnTo>
                  <a:lnTo>
                    <a:pt x="5080" y="350138"/>
                  </a:lnTo>
                  <a:lnTo>
                    <a:pt x="19050" y="370712"/>
                  </a:lnTo>
                  <a:lnTo>
                    <a:pt x="39750" y="384682"/>
                  </a:lnTo>
                  <a:lnTo>
                    <a:pt x="65024" y="389762"/>
                  </a:lnTo>
                  <a:lnTo>
                    <a:pt x="920876" y="389762"/>
                  </a:lnTo>
                  <a:lnTo>
                    <a:pt x="946150" y="384682"/>
                  </a:lnTo>
                  <a:lnTo>
                    <a:pt x="966851" y="370712"/>
                  </a:lnTo>
                  <a:lnTo>
                    <a:pt x="980821" y="350138"/>
                  </a:lnTo>
                  <a:lnTo>
                    <a:pt x="985901" y="324738"/>
                  </a:lnTo>
                  <a:lnTo>
                    <a:pt x="985901" y="64896"/>
                  </a:lnTo>
                  <a:lnTo>
                    <a:pt x="980821" y="39623"/>
                  </a:lnTo>
                  <a:lnTo>
                    <a:pt x="966851" y="19049"/>
                  </a:lnTo>
                  <a:lnTo>
                    <a:pt x="946150" y="5079"/>
                  </a:lnTo>
                  <a:lnTo>
                    <a:pt x="920876" y="0"/>
                  </a:lnTo>
                  <a:close/>
                </a:path>
              </a:pathLst>
            </a:custGeom>
            <a:solidFill>
              <a:srgbClr val="DDD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14599" y="3403091"/>
              <a:ext cx="986155" cy="389890"/>
            </a:xfrm>
            <a:custGeom>
              <a:avLst/>
              <a:gdLst/>
              <a:ahLst/>
              <a:cxnLst/>
              <a:rect l="l" t="t" r="r" b="b"/>
              <a:pathLst>
                <a:path w="986154" h="389889">
                  <a:moveTo>
                    <a:pt x="0" y="64896"/>
                  </a:moveTo>
                  <a:lnTo>
                    <a:pt x="5080" y="39623"/>
                  </a:lnTo>
                  <a:lnTo>
                    <a:pt x="19050" y="19049"/>
                  </a:lnTo>
                  <a:lnTo>
                    <a:pt x="39750" y="5079"/>
                  </a:lnTo>
                  <a:lnTo>
                    <a:pt x="65024" y="0"/>
                  </a:lnTo>
                  <a:lnTo>
                    <a:pt x="920876" y="0"/>
                  </a:lnTo>
                  <a:lnTo>
                    <a:pt x="946150" y="5079"/>
                  </a:lnTo>
                  <a:lnTo>
                    <a:pt x="966851" y="19049"/>
                  </a:lnTo>
                  <a:lnTo>
                    <a:pt x="980821" y="39623"/>
                  </a:lnTo>
                  <a:lnTo>
                    <a:pt x="985901" y="64896"/>
                  </a:lnTo>
                  <a:lnTo>
                    <a:pt x="985901" y="324738"/>
                  </a:lnTo>
                  <a:lnTo>
                    <a:pt x="980821" y="350138"/>
                  </a:lnTo>
                  <a:lnTo>
                    <a:pt x="966851" y="370712"/>
                  </a:lnTo>
                  <a:lnTo>
                    <a:pt x="946150" y="384682"/>
                  </a:lnTo>
                  <a:lnTo>
                    <a:pt x="920876" y="389762"/>
                  </a:lnTo>
                  <a:lnTo>
                    <a:pt x="65024" y="389762"/>
                  </a:lnTo>
                  <a:lnTo>
                    <a:pt x="39750" y="384682"/>
                  </a:lnTo>
                  <a:lnTo>
                    <a:pt x="19050" y="370712"/>
                  </a:lnTo>
                  <a:lnTo>
                    <a:pt x="5080" y="350138"/>
                  </a:lnTo>
                  <a:lnTo>
                    <a:pt x="0" y="324738"/>
                  </a:lnTo>
                  <a:lnTo>
                    <a:pt x="0" y="64896"/>
                  </a:lnTo>
                  <a:close/>
                </a:path>
              </a:pathLst>
            </a:custGeom>
            <a:ln w="9144">
              <a:solidFill>
                <a:srgbClr val="928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792348" y="3401948"/>
            <a:ext cx="428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2" name="object 5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132333"/>
            <a:ext cx="167576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2600" b="0" spc="5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iv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b="0" spc="-114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2600" b="0" spc="-30" dirty="0">
                <a:solidFill>
                  <a:srgbClr val="242424"/>
                </a:solidFill>
                <a:latin typeface="Calibri"/>
                <a:cs typeface="Calibri"/>
              </a:rPr>
              <a:t>y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pe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2498" y="1097026"/>
            <a:ext cx="2699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There</a:t>
            </a:r>
            <a:r>
              <a:rPr sz="1400" spc="-7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are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4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types</a:t>
            </a:r>
            <a:r>
              <a:rPr sz="1400" spc="-6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of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JDBC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drivers.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7067" y="2031492"/>
            <a:ext cx="5772785" cy="1434465"/>
            <a:chOff x="1687067" y="2031492"/>
            <a:chExt cx="5772785" cy="1434465"/>
          </a:xfrm>
        </p:grpSpPr>
        <p:sp>
          <p:nvSpPr>
            <p:cNvPr id="5" name="object 5"/>
            <p:cNvSpPr/>
            <p:nvPr/>
          </p:nvSpPr>
          <p:spPr>
            <a:xfrm>
              <a:off x="1751075" y="2409444"/>
              <a:ext cx="5645150" cy="671830"/>
            </a:xfrm>
            <a:custGeom>
              <a:avLst/>
              <a:gdLst/>
              <a:ahLst/>
              <a:cxnLst/>
              <a:rect l="l" t="t" r="r" b="b"/>
              <a:pathLst>
                <a:path w="5645150" h="671830">
                  <a:moveTo>
                    <a:pt x="2822575" y="0"/>
                  </a:moveTo>
                  <a:lnTo>
                    <a:pt x="2822575" y="671194"/>
                  </a:lnTo>
                </a:path>
                <a:path w="5645150" h="671830">
                  <a:moveTo>
                    <a:pt x="0" y="671703"/>
                  </a:moveTo>
                  <a:lnTo>
                    <a:pt x="5644769" y="671703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7068" y="3081527"/>
              <a:ext cx="5772785" cy="384175"/>
            </a:xfrm>
            <a:custGeom>
              <a:avLst/>
              <a:gdLst/>
              <a:ahLst/>
              <a:cxnLst/>
              <a:rect l="l" t="t" r="r" b="b"/>
              <a:pathLst>
                <a:path w="5772784" h="384175">
                  <a:moveTo>
                    <a:pt x="127000" y="297180"/>
                  </a:moveTo>
                  <a:lnTo>
                    <a:pt x="69850" y="297180"/>
                  </a:lnTo>
                  <a:lnTo>
                    <a:pt x="69850" y="0"/>
                  </a:lnTo>
                  <a:lnTo>
                    <a:pt x="57150" y="0"/>
                  </a:lnTo>
                  <a:lnTo>
                    <a:pt x="57150" y="297180"/>
                  </a:lnTo>
                  <a:lnTo>
                    <a:pt x="0" y="297180"/>
                  </a:lnTo>
                  <a:lnTo>
                    <a:pt x="63500" y="373380"/>
                  </a:lnTo>
                  <a:lnTo>
                    <a:pt x="127000" y="297180"/>
                  </a:lnTo>
                  <a:close/>
                </a:path>
                <a:path w="5772784" h="384175">
                  <a:moveTo>
                    <a:pt x="1849374" y="307848"/>
                  </a:moveTo>
                  <a:lnTo>
                    <a:pt x="1792224" y="307848"/>
                  </a:lnTo>
                  <a:lnTo>
                    <a:pt x="1792224" y="10668"/>
                  </a:lnTo>
                  <a:lnTo>
                    <a:pt x="1779524" y="10668"/>
                  </a:lnTo>
                  <a:lnTo>
                    <a:pt x="1779524" y="307848"/>
                  </a:lnTo>
                  <a:lnTo>
                    <a:pt x="1722374" y="307848"/>
                  </a:lnTo>
                  <a:lnTo>
                    <a:pt x="1785874" y="384048"/>
                  </a:lnTo>
                  <a:lnTo>
                    <a:pt x="1849374" y="307848"/>
                  </a:lnTo>
                  <a:close/>
                </a:path>
                <a:path w="5772784" h="384175">
                  <a:moveTo>
                    <a:pt x="3948176" y="307848"/>
                  </a:moveTo>
                  <a:lnTo>
                    <a:pt x="3891026" y="307848"/>
                  </a:lnTo>
                  <a:lnTo>
                    <a:pt x="3891026" y="10668"/>
                  </a:lnTo>
                  <a:lnTo>
                    <a:pt x="3878326" y="10668"/>
                  </a:lnTo>
                  <a:lnTo>
                    <a:pt x="3878326" y="307848"/>
                  </a:lnTo>
                  <a:lnTo>
                    <a:pt x="3821176" y="307848"/>
                  </a:lnTo>
                  <a:lnTo>
                    <a:pt x="3884676" y="384048"/>
                  </a:lnTo>
                  <a:lnTo>
                    <a:pt x="3948176" y="307848"/>
                  </a:lnTo>
                  <a:close/>
                </a:path>
                <a:path w="5772784" h="384175">
                  <a:moveTo>
                    <a:pt x="5772658" y="297180"/>
                  </a:moveTo>
                  <a:lnTo>
                    <a:pt x="5715508" y="297180"/>
                  </a:lnTo>
                  <a:lnTo>
                    <a:pt x="5715508" y="0"/>
                  </a:lnTo>
                  <a:lnTo>
                    <a:pt x="5702808" y="0"/>
                  </a:lnTo>
                  <a:lnTo>
                    <a:pt x="5702808" y="297180"/>
                  </a:lnTo>
                  <a:lnTo>
                    <a:pt x="5645658" y="297180"/>
                  </a:lnTo>
                  <a:lnTo>
                    <a:pt x="5709158" y="373380"/>
                  </a:lnTo>
                  <a:lnTo>
                    <a:pt x="5772658" y="29718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6763" y="2031492"/>
              <a:ext cx="1488948" cy="6309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4007" y="2058924"/>
              <a:ext cx="1399032" cy="5410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74007" y="2058924"/>
              <a:ext cx="1398905" cy="541020"/>
            </a:xfrm>
            <a:custGeom>
              <a:avLst/>
              <a:gdLst/>
              <a:ahLst/>
              <a:cxnLst/>
              <a:rect l="l" t="t" r="r" b="b"/>
              <a:pathLst>
                <a:path w="1398904" h="541019">
                  <a:moveTo>
                    <a:pt x="0" y="90169"/>
                  </a:moveTo>
                  <a:lnTo>
                    <a:pt x="7112" y="55118"/>
                  </a:lnTo>
                  <a:lnTo>
                    <a:pt x="26415" y="26415"/>
                  </a:lnTo>
                  <a:lnTo>
                    <a:pt x="55117" y="7112"/>
                  </a:lnTo>
                  <a:lnTo>
                    <a:pt x="90169" y="0"/>
                  </a:lnTo>
                  <a:lnTo>
                    <a:pt x="1308353" y="0"/>
                  </a:lnTo>
                  <a:lnTo>
                    <a:pt x="1343405" y="7112"/>
                  </a:lnTo>
                  <a:lnTo>
                    <a:pt x="1372107" y="26415"/>
                  </a:lnTo>
                  <a:lnTo>
                    <a:pt x="1391412" y="55118"/>
                  </a:lnTo>
                  <a:lnTo>
                    <a:pt x="1398524" y="90169"/>
                  </a:lnTo>
                  <a:lnTo>
                    <a:pt x="1398524" y="450850"/>
                  </a:lnTo>
                  <a:lnTo>
                    <a:pt x="1391412" y="485901"/>
                  </a:lnTo>
                  <a:lnTo>
                    <a:pt x="1372107" y="514603"/>
                  </a:lnTo>
                  <a:lnTo>
                    <a:pt x="1343405" y="533907"/>
                  </a:lnTo>
                  <a:lnTo>
                    <a:pt x="1308353" y="541019"/>
                  </a:lnTo>
                  <a:lnTo>
                    <a:pt x="90169" y="541019"/>
                  </a:lnTo>
                  <a:lnTo>
                    <a:pt x="55117" y="533907"/>
                  </a:lnTo>
                  <a:lnTo>
                    <a:pt x="26415" y="514603"/>
                  </a:lnTo>
                  <a:lnTo>
                    <a:pt x="7112" y="485901"/>
                  </a:lnTo>
                  <a:lnTo>
                    <a:pt x="0" y="450850"/>
                  </a:lnTo>
                  <a:lnTo>
                    <a:pt x="0" y="90169"/>
                  </a:lnTo>
                  <a:close/>
                </a:path>
              </a:pathLst>
            </a:custGeom>
            <a:ln w="9143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52696" y="2204161"/>
            <a:ext cx="10312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39367" y="3448811"/>
            <a:ext cx="1379220" cy="551815"/>
            <a:chOff x="1039367" y="3448811"/>
            <a:chExt cx="1379220" cy="55181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367" y="3448811"/>
              <a:ext cx="1379220" cy="5516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611" y="3476243"/>
              <a:ext cx="1289303" cy="46177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86611" y="3476244"/>
            <a:ext cx="1289685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ts val="1425"/>
              </a:lnSpc>
              <a:spcBef>
                <a:spcPts val="320"/>
              </a:spcBef>
            </a:pPr>
            <a:r>
              <a:rPr sz="1200" spc="-15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1: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91440">
              <a:lnSpc>
                <a:spcPts val="1425"/>
              </a:lnSpc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ODBC</a:t>
            </a:r>
            <a:r>
              <a:rPr sz="12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bridge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08732" y="3438144"/>
            <a:ext cx="1323340" cy="551815"/>
            <a:chOff x="2808732" y="3438144"/>
            <a:chExt cx="1323340" cy="55181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8732" y="3438144"/>
              <a:ext cx="1322832" cy="5516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5976" y="3465576"/>
              <a:ext cx="1232915" cy="46177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855976" y="3465576"/>
            <a:ext cx="1233170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 marR="193040">
              <a:lnSpc>
                <a:spcPct val="100000"/>
              </a:lnSpc>
              <a:spcBef>
                <a:spcPts val="350"/>
              </a:spcBef>
            </a:pPr>
            <a:r>
              <a:rPr sz="1200" spc="-15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2: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  API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13376" y="3448811"/>
            <a:ext cx="1264920" cy="551815"/>
            <a:chOff x="4913376" y="3448811"/>
            <a:chExt cx="1264920" cy="55181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3376" y="3448811"/>
              <a:ext cx="1264920" cy="5516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60620" y="3476243"/>
              <a:ext cx="1175003" cy="46177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960620" y="3476244"/>
            <a:ext cx="1175385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200" spc="-15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3: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699504" y="3438144"/>
            <a:ext cx="1271270" cy="551815"/>
            <a:chOff x="6699504" y="3438144"/>
            <a:chExt cx="1271270" cy="551815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99504" y="3438144"/>
              <a:ext cx="1271016" cy="5516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46748" y="3465576"/>
              <a:ext cx="1181100" cy="46177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746747" y="3465576"/>
            <a:ext cx="1181100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3345" marR="256540">
              <a:lnSpc>
                <a:spcPct val="100000"/>
              </a:lnSpc>
              <a:spcBef>
                <a:spcPts val="350"/>
              </a:spcBef>
            </a:pPr>
            <a:r>
              <a:rPr sz="1200" spc="-15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4: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Pure 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driver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8" name="object 2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2796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nnie’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sz="2600" b="0" spc="-1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Questi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6330" y="1451305"/>
            <a:ext cx="18935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does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ODBC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stand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for?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0643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nnie’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sz="2600" b="0" spc="-1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n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w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5470" y="1451305"/>
            <a:ext cx="18872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Open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connectivity.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6332" y="1162811"/>
            <a:ext cx="5385435" cy="3424554"/>
            <a:chOff x="2656332" y="1162811"/>
            <a:chExt cx="5385435" cy="34245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6332" y="1162811"/>
              <a:ext cx="3767328" cy="34244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81472" y="2087879"/>
              <a:ext cx="2355850" cy="609600"/>
            </a:xfrm>
            <a:custGeom>
              <a:avLst/>
              <a:gdLst/>
              <a:ahLst/>
              <a:cxnLst/>
              <a:rect l="l" t="t" r="r" b="b"/>
              <a:pathLst>
                <a:path w="2355850" h="609600">
                  <a:moveTo>
                    <a:pt x="989964" y="101600"/>
                  </a:moveTo>
                  <a:lnTo>
                    <a:pt x="997966" y="62102"/>
                  </a:lnTo>
                  <a:lnTo>
                    <a:pt x="1019682" y="29718"/>
                  </a:lnTo>
                  <a:lnTo>
                    <a:pt x="1051941" y="8000"/>
                  </a:lnTo>
                  <a:lnTo>
                    <a:pt x="1091564" y="0"/>
                  </a:lnTo>
                  <a:lnTo>
                    <a:pt x="1217549" y="0"/>
                  </a:lnTo>
                  <a:lnTo>
                    <a:pt x="1558925" y="0"/>
                  </a:lnTo>
                  <a:lnTo>
                    <a:pt x="2253996" y="0"/>
                  </a:lnTo>
                  <a:lnTo>
                    <a:pt x="2293493" y="8000"/>
                  </a:lnTo>
                  <a:lnTo>
                    <a:pt x="2325878" y="29718"/>
                  </a:lnTo>
                  <a:lnTo>
                    <a:pt x="2347595" y="62102"/>
                  </a:lnTo>
                  <a:lnTo>
                    <a:pt x="2355596" y="101600"/>
                  </a:lnTo>
                  <a:lnTo>
                    <a:pt x="2355596" y="254000"/>
                  </a:lnTo>
                  <a:lnTo>
                    <a:pt x="2355596" y="508000"/>
                  </a:lnTo>
                  <a:lnTo>
                    <a:pt x="2347595" y="547496"/>
                  </a:lnTo>
                  <a:lnTo>
                    <a:pt x="2325878" y="579882"/>
                  </a:lnTo>
                  <a:lnTo>
                    <a:pt x="2293493" y="601599"/>
                  </a:lnTo>
                  <a:lnTo>
                    <a:pt x="2253996" y="609600"/>
                  </a:lnTo>
                  <a:lnTo>
                    <a:pt x="1558925" y="609600"/>
                  </a:lnTo>
                  <a:lnTo>
                    <a:pt x="1217549" y="609600"/>
                  </a:lnTo>
                  <a:lnTo>
                    <a:pt x="1091564" y="609600"/>
                  </a:lnTo>
                  <a:lnTo>
                    <a:pt x="1051941" y="601599"/>
                  </a:lnTo>
                  <a:lnTo>
                    <a:pt x="1019682" y="579882"/>
                  </a:lnTo>
                  <a:lnTo>
                    <a:pt x="997966" y="547496"/>
                  </a:lnTo>
                  <a:lnTo>
                    <a:pt x="989964" y="508000"/>
                  </a:lnTo>
                  <a:lnTo>
                    <a:pt x="989964" y="254000"/>
                  </a:lnTo>
                  <a:lnTo>
                    <a:pt x="0" y="126237"/>
                  </a:lnTo>
                  <a:lnTo>
                    <a:pt x="989964" y="101600"/>
                  </a:lnTo>
                  <a:close/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20814" y="2297048"/>
            <a:ext cx="642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John…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6750" y="136906"/>
            <a:ext cx="24917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John</a:t>
            </a:r>
            <a:r>
              <a:rPr sz="2600" b="0" spc="-1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Meets</a:t>
            </a:r>
            <a:r>
              <a:rPr sz="2600" b="0" spc="-1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30" dirty="0">
                <a:solidFill>
                  <a:srgbClr val="242424"/>
                </a:solidFill>
                <a:latin typeface="Calibri"/>
                <a:cs typeface="Calibri"/>
              </a:rPr>
              <a:t>Daisy..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205" y="171957"/>
            <a:ext cx="20358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What</a:t>
            </a:r>
            <a:r>
              <a:rPr sz="2600" b="0" spc="-1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is</a:t>
            </a:r>
            <a:r>
              <a:rPr sz="2600" b="0" spc="-8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ODBC?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593" y="1078738"/>
            <a:ext cx="7828915" cy="29387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4785" marR="5080" indent="-172720">
              <a:lnSpc>
                <a:spcPct val="101699"/>
              </a:lnSpc>
              <a:spcBef>
                <a:spcPts val="7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ODBC (Open Database Connectivity)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standard programming language middleware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API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 accessing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database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management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systems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(DBMS).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designers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ODBC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aimed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make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independent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operating</a:t>
            </a:r>
            <a:r>
              <a:rPr sz="1200" spc="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systems.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ahoma"/>
              <a:cs typeface="Tahoma"/>
            </a:endParaRPr>
          </a:p>
          <a:p>
            <a:pPr marL="184785" marR="80010" indent="-172720">
              <a:lnSpc>
                <a:spcPct val="101699"/>
              </a:lnSpc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application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written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using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ODBC can be ported to other platforms, both on the client and server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side,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 few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changes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access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code.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74930">
              <a:lnSpc>
                <a:spcPct val="100000"/>
              </a:lnSpc>
              <a:spcBef>
                <a:spcPts val="895"/>
              </a:spcBef>
            </a:pP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Why</a:t>
            </a:r>
            <a:r>
              <a:rPr sz="1200" b="1" spc="-8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use</a:t>
            </a:r>
            <a:r>
              <a:rPr sz="1200" b="1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ODBC</a:t>
            </a:r>
            <a:r>
              <a:rPr sz="1200" b="1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at</a:t>
            </a:r>
            <a:r>
              <a:rPr sz="1200" b="1" spc="-7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all?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74930" marR="592455">
              <a:lnSpc>
                <a:spcPct val="100000"/>
              </a:lnSpc>
            </a:pPr>
            <a:r>
              <a:rPr sz="1200" spc="-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ideal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 </a:t>
            </a:r>
            <a:r>
              <a:rPr sz="1200" spc="-5" dirty="0">
                <a:latin typeface="Tahoma"/>
                <a:cs typeface="Tahoma"/>
              </a:rPr>
              <a:t>"Pure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Java":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native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code,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no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platform</a:t>
            </a:r>
            <a:r>
              <a:rPr sz="1200" dirty="0">
                <a:latin typeface="Tahoma"/>
                <a:cs typeface="Tahoma"/>
              </a:rPr>
              <a:t> dependent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features.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But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you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may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need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begin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your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development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effort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right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away,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without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waiting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for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your</a:t>
            </a:r>
            <a:r>
              <a:rPr sz="1200" dirty="0">
                <a:latin typeface="Tahoma"/>
                <a:cs typeface="Tahoma"/>
              </a:rPr>
              <a:t> DBMS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offer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Java-only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JDBC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driver.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74930" marR="695960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latin typeface="Tahoma"/>
                <a:cs typeface="Tahoma"/>
              </a:rPr>
              <a:t>Partly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native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drivers,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such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JDBC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-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ODBC Bridge,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lets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you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create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programs</a:t>
            </a:r>
            <a:r>
              <a:rPr sz="1200" spc="5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that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easily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adapt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to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pure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Java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drivers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they become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available.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40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5576" y="4897856"/>
            <a:ext cx="327660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800" spc="-5" dirty="0">
                <a:solidFill>
                  <a:srgbClr val="242424"/>
                </a:solidFill>
                <a:latin typeface="Calibri"/>
                <a:cs typeface="Calibri"/>
              </a:rPr>
              <a:t>Ref</a:t>
            </a:r>
            <a:r>
              <a:rPr sz="800" spc="6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800" spc="7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http://docs.oracle.com/javase/7/docs/technotes/guides/jdbc/bridge.htm</a:t>
            </a:r>
            <a:r>
              <a:rPr sz="8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l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8641" y="1642364"/>
            <a:ext cx="2675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Type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1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driver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JDBC-ODBC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bridge.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8641" y="2007870"/>
            <a:ext cx="4035425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085" marR="5080" indent="-287020">
              <a:lnSpc>
                <a:spcPct val="101699"/>
              </a:lnSpc>
              <a:spcBef>
                <a:spcPts val="75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ODBC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is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standard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API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which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used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connect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8641" y="2557398"/>
            <a:ext cx="3552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Type-1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driver,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communicates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JDBC.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8641" y="2922777"/>
            <a:ext cx="4190365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085" marR="5080" indent="-287020">
              <a:lnSpc>
                <a:spcPct val="101699"/>
              </a:lnSpc>
              <a:spcBef>
                <a:spcPts val="75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communicates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 ODBC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ODBC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communicates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DB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vice-versa.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695" y="132969"/>
            <a:ext cx="19589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30" dirty="0">
                <a:solidFill>
                  <a:srgbClr val="242424"/>
                </a:solidFill>
                <a:latin typeface="Calibri"/>
                <a:cs typeface="Calibri"/>
              </a:rPr>
              <a:t>Type</a:t>
            </a:r>
            <a:r>
              <a:rPr sz="2600" b="0" spc="-1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1</a:t>
            </a:r>
            <a:r>
              <a:rPr sz="2600" b="0" spc="-6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Driver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18260" y="970788"/>
            <a:ext cx="1569720" cy="3540760"/>
            <a:chOff x="1318260" y="970788"/>
            <a:chExt cx="1569720" cy="3540760"/>
          </a:xfrm>
        </p:grpSpPr>
        <p:sp>
          <p:nvSpPr>
            <p:cNvPr id="8" name="object 8"/>
            <p:cNvSpPr/>
            <p:nvPr/>
          </p:nvSpPr>
          <p:spPr>
            <a:xfrm>
              <a:off x="1365504" y="970788"/>
              <a:ext cx="1479550" cy="2776855"/>
            </a:xfrm>
            <a:custGeom>
              <a:avLst/>
              <a:gdLst/>
              <a:ahLst/>
              <a:cxnLst/>
              <a:rect l="l" t="t" r="r" b="b"/>
              <a:pathLst>
                <a:path w="1479550" h="2776854">
                  <a:moveTo>
                    <a:pt x="1479423" y="0"/>
                  </a:moveTo>
                  <a:lnTo>
                    <a:pt x="0" y="0"/>
                  </a:lnTo>
                  <a:lnTo>
                    <a:pt x="0" y="2776601"/>
                  </a:lnTo>
                  <a:lnTo>
                    <a:pt x="1479423" y="2776601"/>
                  </a:lnTo>
                  <a:lnTo>
                    <a:pt x="147942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6004" y="1304544"/>
              <a:ext cx="1071372" cy="6095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3248" y="1331976"/>
              <a:ext cx="981455" cy="5196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6004" y="2093976"/>
              <a:ext cx="1071372" cy="6080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3248" y="2121408"/>
              <a:ext cx="981455" cy="5181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6004" y="2881883"/>
              <a:ext cx="1071372" cy="609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3248" y="2909316"/>
              <a:ext cx="981455" cy="5196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029968" y="3492487"/>
              <a:ext cx="128270" cy="572135"/>
            </a:xfrm>
            <a:custGeom>
              <a:avLst/>
              <a:gdLst/>
              <a:ahLst/>
              <a:cxnLst/>
              <a:rect l="l" t="t" r="r" b="b"/>
              <a:pathLst>
                <a:path w="128269" h="572135">
                  <a:moveTo>
                    <a:pt x="128016" y="495617"/>
                  </a:moveTo>
                  <a:lnTo>
                    <a:pt x="70459" y="495617"/>
                  </a:lnTo>
                  <a:lnTo>
                    <a:pt x="70459" y="0"/>
                  </a:lnTo>
                  <a:lnTo>
                    <a:pt x="57658" y="0"/>
                  </a:lnTo>
                  <a:lnTo>
                    <a:pt x="57658" y="495617"/>
                  </a:lnTo>
                  <a:lnTo>
                    <a:pt x="0" y="495617"/>
                  </a:lnTo>
                  <a:lnTo>
                    <a:pt x="64008" y="571804"/>
                  </a:lnTo>
                  <a:lnTo>
                    <a:pt x="117348" y="508317"/>
                  </a:lnTo>
                  <a:lnTo>
                    <a:pt x="128016" y="495617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29968" y="3429000"/>
              <a:ext cx="128015" cy="76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8260" y="4058411"/>
              <a:ext cx="1569719" cy="45262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5504" y="4085844"/>
              <a:ext cx="1479804" cy="36271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65504" y="4085844"/>
              <a:ext cx="1479550" cy="362585"/>
            </a:xfrm>
            <a:custGeom>
              <a:avLst/>
              <a:gdLst/>
              <a:ahLst/>
              <a:cxnLst/>
              <a:rect l="l" t="t" r="r" b="b"/>
              <a:pathLst>
                <a:path w="1479550" h="362585">
                  <a:moveTo>
                    <a:pt x="0" y="60363"/>
                  </a:moveTo>
                  <a:lnTo>
                    <a:pt x="4699" y="36868"/>
                  </a:lnTo>
                  <a:lnTo>
                    <a:pt x="17653" y="17678"/>
                  </a:lnTo>
                  <a:lnTo>
                    <a:pt x="36957" y="4737"/>
                  </a:lnTo>
                  <a:lnTo>
                    <a:pt x="60452" y="0"/>
                  </a:lnTo>
                  <a:lnTo>
                    <a:pt x="1418971" y="0"/>
                  </a:lnTo>
                  <a:lnTo>
                    <a:pt x="1442466" y="4737"/>
                  </a:lnTo>
                  <a:lnTo>
                    <a:pt x="1461770" y="17678"/>
                  </a:lnTo>
                  <a:lnTo>
                    <a:pt x="1474723" y="36868"/>
                  </a:lnTo>
                  <a:lnTo>
                    <a:pt x="1479423" y="60363"/>
                  </a:lnTo>
                  <a:lnTo>
                    <a:pt x="1479423" y="301840"/>
                  </a:lnTo>
                  <a:lnTo>
                    <a:pt x="1474723" y="325335"/>
                  </a:lnTo>
                  <a:lnTo>
                    <a:pt x="1461770" y="344525"/>
                  </a:lnTo>
                  <a:lnTo>
                    <a:pt x="1442466" y="357454"/>
                  </a:lnTo>
                  <a:lnTo>
                    <a:pt x="1418971" y="362203"/>
                  </a:lnTo>
                  <a:lnTo>
                    <a:pt x="60452" y="362203"/>
                  </a:lnTo>
                  <a:lnTo>
                    <a:pt x="36957" y="357454"/>
                  </a:lnTo>
                  <a:lnTo>
                    <a:pt x="17653" y="344525"/>
                  </a:lnTo>
                  <a:lnTo>
                    <a:pt x="4699" y="325335"/>
                  </a:lnTo>
                  <a:lnTo>
                    <a:pt x="0" y="301840"/>
                  </a:lnTo>
                  <a:lnTo>
                    <a:pt x="0" y="60363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13408" y="3471748"/>
            <a:ext cx="5812790" cy="918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44064" marR="5080" indent="-287020">
              <a:lnSpc>
                <a:spcPct val="100899"/>
              </a:lnSpc>
              <a:spcBef>
                <a:spcPts val="90"/>
              </a:spcBef>
              <a:tabLst>
                <a:tab pos="2044064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 the initial stages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ODBC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was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only the option for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JDBC,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hence JDBC is used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communicate database through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ODBC.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Sou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29968" y="1851659"/>
            <a:ext cx="128270" cy="1057910"/>
          </a:xfrm>
          <a:custGeom>
            <a:avLst/>
            <a:gdLst/>
            <a:ahLst/>
            <a:cxnLst/>
            <a:rect l="l" t="t" r="r" b="b"/>
            <a:pathLst>
              <a:path w="128269" h="1057910">
                <a:moveTo>
                  <a:pt x="128016" y="981456"/>
                </a:moveTo>
                <a:lnTo>
                  <a:pt x="70358" y="981456"/>
                </a:lnTo>
                <a:lnTo>
                  <a:pt x="70358" y="788162"/>
                </a:lnTo>
                <a:lnTo>
                  <a:pt x="57658" y="788162"/>
                </a:lnTo>
                <a:lnTo>
                  <a:pt x="57658" y="981456"/>
                </a:lnTo>
                <a:lnTo>
                  <a:pt x="0" y="981456"/>
                </a:lnTo>
                <a:lnTo>
                  <a:pt x="64008" y="1057656"/>
                </a:lnTo>
                <a:lnTo>
                  <a:pt x="128016" y="981456"/>
                </a:lnTo>
                <a:close/>
              </a:path>
              <a:path w="128269" h="1057910">
                <a:moveTo>
                  <a:pt x="128016" y="193294"/>
                </a:moveTo>
                <a:lnTo>
                  <a:pt x="70358" y="193294"/>
                </a:lnTo>
                <a:lnTo>
                  <a:pt x="70358" y="0"/>
                </a:lnTo>
                <a:lnTo>
                  <a:pt x="57658" y="0"/>
                </a:lnTo>
                <a:lnTo>
                  <a:pt x="57658" y="193294"/>
                </a:lnTo>
                <a:lnTo>
                  <a:pt x="0" y="193294"/>
                </a:lnTo>
                <a:lnTo>
                  <a:pt x="64008" y="269494"/>
                </a:lnTo>
                <a:lnTo>
                  <a:pt x="128016" y="193294"/>
                </a:lnTo>
                <a:close/>
              </a:path>
            </a:pathLst>
          </a:custGeom>
          <a:solidFill>
            <a:srgbClr val="48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03247" y="1331975"/>
            <a:ext cx="981710" cy="52006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30810">
              <a:lnSpc>
                <a:spcPct val="100000"/>
              </a:lnSpc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J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av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03247" y="2121407"/>
            <a:ext cx="981710" cy="518159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72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JDBC-ODBC</a:t>
            </a:r>
            <a:endParaRPr sz="1200">
              <a:latin typeface="Tahoma"/>
              <a:cs typeface="Tahoma"/>
            </a:endParaRPr>
          </a:p>
          <a:p>
            <a:pPr marL="19685"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Bridge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03247" y="2909316"/>
            <a:ext cx="981710" cy="52006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ODBC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Driver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60372" y="1011428"/>
            <a:ext cx="666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Cli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7" name="object 2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9775" y="1766061"/>
            <a:ext cx="3978910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085" marR="5080" indent="-287020">
              <a:lnSpc>
                <a:spcPct val="101699"/>
              </a:lnSpc>
              <a:spcBef>
                <a:spcPts val="75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Type-2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driver,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calls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converted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native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API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is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vendor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itself.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9775" y="2315082"/>
            <a:ext cx="39770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Native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API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calls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could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written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either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C++.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9775" y="2681097"/>
            <a:ext cx="3976370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085" marR="5080" indent="-287020">
              <a:lnSpc>
                <a:spcPct val="101699"/>
              </a:lnSpc>
              <a:spcBef>
                <a:spcPts val="75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depending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Native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API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communicate with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775" y="3230117"/>
            <a:ext cx="399732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5080" indent="-287020" algn="just">
              <a:lnSpc>
                <a:spcPct val="100800"/>
              </a:lnSpc>
              <a:spcBef>
                <a:spcPts val="8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Since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Native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API is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given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database 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vendor,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if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database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changed then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corresponding Native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API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should be used.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695" y="132969"/>
            <a:ext cx="19602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y</a:t>
            </a: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b="0" spc="-10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2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2600" b="0" spc="5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iver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68552" y="969263"/>
            <a:ext cx="1478280" cy="3093720"/>
            <a:chOff x="1368552" y="969263"/>
            <a:chExt cx="1478280" cy="3093720"/>
          </a:xfrm>
        </p:grpSpPr>
        <p:sp>
          <p:nvSpPr>
            <p:cNvPr id="8" name="object 8"/>
            <p:cNvSpPr/>
            <p:nvPr/>
          </p:nvSpPr>
          <p:spPr>
            <a:xfrm>
              <a:off x="1368552" y="969263"/>
              <a:ext cx="1478280" cy="2776855"/>
            </a:xfrm>
            <a:custGeom>
              <a:avLst/>
              <a:gdLst/>
              <a:ahLst/>
              <a:cxnLst/>
              <a:rect l="l" t="t" r="r" b="b"/>
              <a:pathLst>
                <a:path w="1478280" h="2776854">
                  <a:moveTo>
                    <a:pt x="1478280" y="0"/>
                  </a:moveTo>
                  <a:lnTo>
                    <a:pt x="0" y="0"/>
                  </a:lnTo>
                  <a:lnTo>
                    <a:pt x="0" y="2776601"/>
                  </a:lnTo>
                  <a:lnTo>
                    <a:pt x="1478280" y="2776601"/>
                  </a:lnTo>
                  <a:lnTo>
                    <a:pt x="14782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528" y="1303020"/>
              <a:ext cx="1072896" cy="6095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772" y="1330452"/>
              <a:ext cx="982979" cy="5196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528" y="2092452"/>
              <a:ext cx="1072896" cy="6080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4772" y="2119883"/>
              <a:ext cx="982979" cy="5181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528" y="2880359"/>
              <a:ext cx="1072896" cy="609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4772" y="2907791"/>
              <a:ext cx="982979" cy="5196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033016" y="1850135"/>
              <a:ext cx="128270" cy="2212975"/>
            </a:xfrm>
            <a:custGeom>
              <a:avLst/>
              <a:gdLst/>
              <a:ahLst/>
              <a:cxnLst/>
              <a:rect l="l" t="t" r="r" b="b"/>
              <a:pathLst>
                <a:path w="128269" h="2212975">
                  <a:moveTo>
                    <a:pt x="128016" y="1653413"/>
                  </a:moveTo>
                  <a:lnTo>
                    <a:pt x="64008" y="1577213"/>
                  </a:lnTo>
                  <a:lnTo>
                    <a:pt x="0" y="1653413"/>
                  </a:lnTo>
                  <a:lnTo>
                    <a:pt x="57658" y="1653413"/>
                  </a:lnTo>
                  <a:lnTo>
                    <a:pt x="57658" y="2136432"/>
                  </a:lnTo>
                  <a:lnTo>
                    <a:pt x="0" y="2136432"/>
                  </a:lnTo>
                  <a:lnTo>
                    <a:pt x="64008" y="2212632"/>
                  </a:lnTo>
                  <a:lnTo>
                    <a:pt x="128016" y="2136432"/>
                  </a:lnTo>
                  <a:lnTo>
                    <a:pt x="70358" y="2136432"/>
                  </a:lnTo>
                  <a:lnTo>
                    <a:pt x="70358" y="1653413"/>
                  </a:lnTo>
                  <a:lnTo>
                    <a:pt x="128016" y="1653413"/>
                  </a:lnTo>
                  <a:close/>
                </a:path>
                <a:path w="128269" h="2212975">
                  <a:moveTo>
                    <a:pt x="128016" y="981075"/>
                  </a:moveTo>
                  <a:lnTo>
                    <a:pt x="70358" y="981075"/>
                  </a:lnTo>
                  <a:lnTo>
                    <a:pt x="70358" y="787908"/>
                  </a:lnTo>
                  <a:lnTo>
                    <a:pt x="57658" y="787908"/>
                  </a:lnTo>
                  <a:lnTo>
                    <a:pt x="57658" y="981075"/>
                  </a:lnTo>
                  <a:lnTo>
                    <a:pt x="0" y="981075"/>
                  </a:lnTo>
                  <a:lnTo>
                    <a:pt x="64008" y="1057275"/>
                  </a:lnTo>
                  <a:lnTo>
                    <a:pt x="128016" y="981075"/>
                  </a:lnTo>
                  <a:close/>
                </a:path>
                <a:path w="128269" h="2212975">
                  <a:moveTo>
                    <a:pt x="128016" y="193167"/>
                  </a:moveTo>
                  <a:lnTo>
                    <a:pt x="70358" y="193167"/>
                  </a:lnTo>
                  <a:lnTo>
                    <a:pt x="70358" y="0"/>
                  </a:lnTo>
                  <a:lnTo>
                    <a:pt x="57658" y="0"/>
                  </a:lnTo>
                  <a:lnTo>
                    <a:pt x="57658" y="193167"/>
                  </a:lnTo>
                  <a:lnTo>
                    <a:pt x="0" y="193167"/>
                  </a:lnTo>
                  <a:lnTo>
                    <a:pt x="64008" y="269367"/>
                  </a:lnTo>
                  <a:lnTo>
                    <a:pt x="128016" y="193167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04772" y="1330452"/>
            <a:ext cx="982980" cy="52006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30810">
              <a:lnSpc>
                <a:spcPct val="100000"/>
              </a:lnSpc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J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Cli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4772" y="2119883"/>
            <a:ext cx="982980" cy="518159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62255" marR="80645" indent="-182880">
              <a:lnSpc>
                <a:spcPct val="100000"/>
              </a:lnSpc>
              <a:spcBef>
                <a:spcPts val="64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-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 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Library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4772" y="2907792"/>
            <a:ext cx="982980" cy="52006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271145" marR="285115" indent="-3175">
              <a:lnSpc>
                <a:spcPct val="100000"/>
              </a:lnSpc>
              <a:spcBef>
                <a:spcPts val="65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 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library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62786" y="1010158"/>
            <a:ext cx="666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Cli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35024" y="4053840"/>
            <a:ext cx="1569720" cy="451484"/>
            <a:chOff x="1335024" y="4053840"/>
            <a:chExt cx="1569720" cy="451484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5024" y="4053840"/>
              <a:ext cx="1569720" cy="4511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2268" y="4081272"/>
              <a:ext cx="1479804" cy="36118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82268" y="4081272"/>
              <a:ext cx="1479550" cy="361315"/>
            </a:xfrm>
            <a:custGeom>
              <a:avLst/>
              <a:gdLst/>
              <a:ahLst/>
              <a:cxnLst/>
              <a:rect l="l" t="t" r="r" b="b"/>
              <a:pathLst>
                <a:path w="1479550" h="361314">
                  <a:moveTo>
                    <a:pt x="0" y="60172"/>
                  </a:moveTo>
                  <a:lnTo>
                    <a:pt x="4698" y="36753"/>
                  </a:lnTo>
                  <a:lnTo>
                    <a:pt x="17653" y="17627"/>
                  </a:lnTo>
                  <a:lnTo>
                    <a:pt x="36703" y="4724"/>
                  </a:lnTo>
                  <a:lnTo>
                    <a:pt x="60197" y="0"/>
                  </a:lnTo>
                  <a:lnTo>
                    <a:pt x="1419225" y="0"/>
                  </a:lnTo>
                  <a:lnTo>
                    <a:pt x="1442720" y="4724"/>
                  </a:lnTo>
                  <a:lnTo>
                    <a:pt x="1461770" y="17627"/>
                  </a:lnTo>
                  <a:lnTo>
                    <a:pt x="1474724" y="36753"/>
                  </a:lnTo>
                  <a:lnTo>
                    <a:pt x="1479423" y="60172"/>
                  </a:lnTo>
                  <a:lnTo>
                    <a:pt x="1479423" y="300888"/>
                  </a:lnTo>
                  <a:lnTo>
                    <a:pt x="1474724" y="324307"/>
                  </a:lnTo>
                  <a:lnTo>
                    <a:pt x="1461770" y="343433"/>
                  </a:lnTo>
                  <a:lnTo>
                    <a:pt x="1442720" y="356336"/>
                  </a:lnTo>
                  <a:lnTo>
                    <a:pt x="1419225" y="361060"/>
                  </a:lnTo>
                  <a:lnTo>
                    <a:pt x="60197" y="361060"/>
                  </a:lnTo>
                  <a:lnTo>
                    <a:pt x="36703" y="356336"/>
                  </a:lnTo>
                  <a:lnTo>
                    <a:pt x="17653" y="343433"/>
                  </a:lnTo>
                  <a:lnTo>
                    <a:pt x="4698" y="324307"/>
                  </a:lnTo>
                  <a:lnTo>
                    <a:pt x="0" y="300888"/>
                  </a:lnTo>
                  <a:lnTo>
                    <a:pt x="0" y="60172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630172" y="4142638"/>
            <a:ext cx="96964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Sou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6" name="object 2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2310" y="2087117"/>
            <a:ext cx="4363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communicate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using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network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sockets.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42310" y="2453132"/>
            <a:ext cx="429704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5080" indent="-287020">
              <a:lnSpc>
                <a:spcPct val="100800"/>
              </a:lnSpc>
              <a:spcBef>
                <a:spcPts val="85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convert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given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into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commands which database understands and communicates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db.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Db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perform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operation.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2310" y="3184905"/>
            <a:ext cx="4337050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085" marR="5080" indent="-287020">
              <a:lnSpc>
                <a:spcPct val="101699"/>
              </a:lnSpc>
              <a:spcBef>
                <a:spcPts val="75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called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3-tier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approach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JDBC,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DB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are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involved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DB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transaction.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8695" y="132969"/>
            <a:ext cx="19602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y</a:t>
            </a: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b="0" spc="-10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3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2600" b="0" spc="5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iver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63980" y="978408"/>
            <a:ext cx="1478280" cy="2779395"/>
            <a:chOff x="1363980" y="978408"/>
            <a:chExt cx="1478280" cy="2779395"/>
          </a:xfrm>
        </p:grpSpPr>
        <p:sp>
          <p:nvSpPr>
            <p:cNvPr id="7" name="object 7"/>
            <p:cNvSpPr/>
            <p:nvPr/>
          </p:nvSpPr>
          <p:spPr>
            <a:xfrm>
              <a:off x="1363980" y="978408"/>
              <a:ext cx="1478280" cy="873125"/>
            </a:xfrm>
            <a:custGeom>
              <a:avLst/>
              <a:gdLst/>
              <a:ahLst/>
              <a:cxnLst/>
              <a:rect l="l" t="t" r="r" b="b"/>
              <a:pathLst>
                <a:path w="1478280" h="873125">
                  <a:moveTo>
                    <a:pt x="1478280" y="0"/>
                  </a:moveTo>
                  <a:lnTo>
                    <a:pt x="0" y="0"/>
                  </a:lnTo>
                  <a:lnTo>
                    <a:pt x="0" y="872744"/>
                  </a:lnTo>
                  <a:lnTo>
                    <a:pt x="1478280" y="872744"/>
                  </a:lnTo>
                  <a:lnTo>
                    <a:pt x="14782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528" y="1240536"/>
              <a:ext cx="1072896" cy="609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772" y="1267968"/>
              <a:ext cx="982979" cy="5196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63980" y="2031491"/>
              <a:ext cx="1478280" cy="1726564"/>
            </a:xfrm>
            <a:custGeom>
              <a:avLst/>
              <a:gdLst/>
              <a:ahLst/>
              <a:cxnLst/>
              <a:rect l="l" t="t" r="r" b="b"/>
              <a:pathLst>
                <a:path w="1478280" h="1726564">
                  <a:moveTo>
                    <a:pt x="1478280" y="0"/>
                  </a:moveTo>
                  <a:lnTo>
                    <a:pt x="0" y="0"/>
                  </a:lnTo>
                  <a:lnTo>
                    <a:pt x="0" y="1726183"/>
                  </a:lnTo>
                  <a:lnTo>
                    <a:pt x="1478280" y="1726183"/>
                  </a:lnTo>
                  <a:lnTo>
                    <a:pt x="14782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47038" y="1001014"/>
            <a:ext cx="666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Cli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4772" y="1267967"/>
            <a:ext cx="982980" cy="52006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J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Cli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20367" y="2275332"/>
            <a:ext cx="1315720" cy="414655"/>
            <a:chOff x="1420367" y="2275332"/>
            <a:chExt cx="1315720" cy="41465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0367" y="2275332"/>
              <a:ext cx="624840" cy="4145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7611" y="2302764"/>
              <a:ext cx="534924" cy="3246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2263" y="2275332"/>
              <a:ext cx="623315" cy="4145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9507" y="2302764"/>
              <a:ext cx="533400" cy="32461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467611" y="2302764"/>
            <a:ext cx="535305" cy="325120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56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App1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9507" y="2302764"/>
            <a:ext cx="533400" cy="325120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62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App2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37132" y="2715767"/>
            <a:ext cx="1298575" cy="445134"/>
            <a:chOff x="1437132" y="2715767"/>
            <a:chExt cx="1298575" cy="445134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132" y="2715767"/>
              <a:ext cx="1298447" cy="44500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4376" y="2743199"/>
              <a:ext cx="1208532" cy="35509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484375" y="2743200"/>
            <a:ext cx="1209040" cy="35560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App</a:t>
            </a:r>
            <a:r>
              <a:rPr sz="12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40180" y="3160776"/>
            <a:ext cx="1298575" cy="548640"/>
            <a:chOff x="1440180" y="3160776"/>
            <a:chExt cx="1298575" cy="54864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0180" y="3160776"/>
              <a:ext cx="1298447" cy="54864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7424" y="3188208"/>
              <a:ext cx="1208532" cy="45872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487424" y="3188207"/>
            <a:ext cx="1209040" cy="45910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00685" marR="229870" indent="-177165">
              <a:lnSpc>
                <a:spcPct val="100000"/>
              </a:lnSpc>
              <a:spcBef>
                <a:spcPts val="35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3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-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BC  Driver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13204" y="1807464"/>
            <a:ext cx="135890" cy="2264410"/>
            <a:chOff x="2013204" y="1807464"/>
            <a:chExt cx="135890" cy="2264410"/>
          </a:xfrm>
        </p:grpSpPr>
        <p:sp>
          <p:nvSpPr>
            <p:cNvPr id="29" name="object 29"/>
            <p:cNvSpPr/>
            <p:nvPr/>
          </p:nvSpPr>
          <p:spPr>
            <a:xfrm>
              <a:off x="2020824" y="3747516"/>
              <a:ext cx="128270" cy="324485"/>
            </a:xfrm>
            <a:custGeom>
              <a:avLst/>
              <a:gdLst/>
              <a:ahLst/>
              <a:cxnLst/>
              <a:rect l="l" t="t" r="r" b="b"/>
              <a:pathLst>
                <a:path w="128269" h="324485">
                  <a:moveTo>
                    <a:pt x="128016" y="247904"/>
                  </a:moveTo>
                  <a:lnTo>
                    <a:pt x="70459" y="247904"/>
                  </a:lnTo>
                  <a:lnTo>
                    <a:pt x="70459" y="0"/>
                  </a:lnTo>
                  <a:lnTo>
                    <a:pt x="57658" y="0"/>
                  </a:lnTo>
                  <a:lnTo>
                    <a:pt x="57658" y="247904"/>
                  </a:lnTo>
                  <a:lnTo>
                    <a:pt x="0" y="247904"/>
                  </a:lnTo>
                  <a:lnTo>
                    <a:pt x="64008" y="324129"/>
                  </a:lnTo>
                  <a:lnTo>
                    <a:pt x="117348" y="260604"/>
                  </a:lnTo>
                  <a:lnTo>
                    <a:pt x="128016" y="247904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13204" y="1807464"/>
              <a:ext cx="128016" cy="25146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363980" y="2031492"/>
            <a:ext cx="1478280" cy="172656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31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Middle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tier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315211" y="4058411"/>
            <a:ext cx="1568450" cy="452755"/>
            <a:chOff x="1315211" y="4058411"/>
            <a:chExt cx="1568450" cy="452755"/>
          </a:xfrm>
        </p:grpSpPr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5211" y="4058411"/>
              <a:ext cx="1568196" cy="45262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2455" y="4085843"/>
              <a:ext cx="1478280" cy="36271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362455" y="4085843"/>
              <a:ext cx="1478280" cy="362585"/>
            </a:xfrm>
            <a:custGeom>
              <a:avLst/>
              <a:gdLst/>
              <a:ahLst/>
              <a:cxnLst/>
              <a:rect l="l" t="t" r="r" b="b"/>
              <a:pathLst>
                <a:path w="1478280" h="362585">
                  <a:moveTo>
                    <a:pt x="0" y="60363"/>
                  </a:moveTo>
                  <a:lnTo>
                    <a:pt x="4699" y="36868"/>
                  </a:lnTo>
                  <a:lnTo>
                    <a:pt x="17653" y="17678"/>
                  </a:lnTo>
                  <a:lnTo>
                    <a:pt x="36956" y="4737"/>
                  </a:lnTo>
                  <a:lnTo>
                    <a:pt x="60452" y="0"/>
                  </a:lnTo>
                  <a:lnTo>
                    <a:pt x="1417827" y="0"/>
                  </a:lnTo>
                  <a:lnTo>
                    <a:pt x="1441323" y="4737"/>
                  </a:lnTo>
                  <a:lnTo>
                    <a:pt x="1460627" y="17678"/>
                  </a:lnTo>
                  <a:lnTo>
                    <a:pt x="1473581" y="36868"/>
                  </a:lnTo>
                  <a:lnTo>
                    <a:pt x="1478280" y="60363"/>
                  </a:lnTo>
                  <a:lnTo>
                    <a:pt x="1478280" y="301840"/>
                  </a:lnTo>
                  <a:lnTo>
                    <a:pt x="1473581" y="325335"/>
                  </a:lnTo>
                  <a:lnTo>
                    <a:pt x="1460627" y="344525"/>
                  </a:lnTo>
                  <a:lnTo>
                    <a:pt x="1441323" y="357454"/>
                  </a:lnTo>
                  <a:lnTo>
                    <a:pt x="1417827" y="362203"/>
                  </a:lnTo>
                  <a:lnTo>
                    <a:pt x="60452" y="362203"/>
                  </a:lnTo>
                  <a:lnTo>
                    <a:pt x="36956" y="357454"/>
                  </a:lnTo>
                  <a:lnTo>
                    <a:pt x="17653" y="344525"/>
                  </a:lnTo>
                  <a:lnTo>
                    <a:pt x="4699" y="325335"/>
                  </a:lnTo>
                  <a:lnTo>
                    <a:pt x="0" y="301840"/>
                  </a:lnTo>
                  <a:lnTo>
                    <a:pt x="0" y="60363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609725" y="4147210"/>
            <a:ext cx="9702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Sou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38" name="object 3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253" y="2278837"/>
            <a:ext cx="201231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Type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4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pure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driver.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253" y="2644901"/>
            <a:ext cx="4027804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085" marR="5080" indent="-287020">
              <a:lnSpc>
                <a:spcPct val="101699"/>
              </a:lnSpc>
              <a:spcBef>
                <a:spcPts val="75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does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not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depend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any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other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software/hardware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communicate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253" y="3194050"/>
            <a:ext cx="4023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driver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provided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database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vendor.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2455" y="972311"/>
            <a:ext cx="1478280" cy="2776855"/>
          </a:xfrm>
          <a:custGeom>
            <a:avLst/>
            <a:gdLst/>
            <a:ahLst/>
            <a:cxnLst/>
            <a:rect l="l" t="t" r="r" b="b"/>
            <a:pathLst>
              <a:path w="1478280" h="2776854">
                <a:moveTo>
                  <a:pt x="1478280" y="0"/>
                </a:moveTo>
                <a:lnTo>
                  <a:pt x="0" y="0"/>
                </a:lnTo>
                <a:lnTo>
                  <a:pt x="0" y="2776601"/>
                </a:lnTo>
                <a:lnTo>
                  <a:pt x="1478280" y="2776601"/>
                </a:lnTo>
                <a:lnTo>
                  <a:pt x="14782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1797" y="1021460"/>
            <a:ext cx="666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Cli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63624" y="1324355"/>
            <a:ext cx="1071880" cy="1581785"/>
            <a:chOff x="1563624" y="1324355"/>
            <a:chExt cx="1071880" cy="15817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3624" y="1324355"/>
              <a:ext cx="1071372" cy="6080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8" y="1351787"/>
              <a:ext cx="981456" cy="5181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37588" y="1897430"/>
              <a:ext cx="128270" cy="1009015"/>
            </a:xfrm>
            <a:custGeom>
              <a:avLst/>
              <a:gdLst/>
              <a:ahLst/>
              <a:cxnLst/>
              <a:rect l="l" t="t" r="r" b="b"/>
              <a:pathLst>
                <a:path w="128269" h="1009014">
                  <a:moveTo>
                    <a:pt x="128016" y="932256"/>
                  </a:moveTo>
                  <a:lnTo>
                    <a:pt x="70459" y="932256"/>
                  </a:lnTo>
                  <a:lnTo>
                    <a:pt x="70459" y="0"/>
                  </a:lnTo>
                  <a:lnTo>
                    <a:pt x="57658" y="0"/>
                  </a:lnTo>
                  <a:lnTo>
                    <a:pt x="57658" y="932256"/>
                  </a:lnTo>
                  <a:lnTo>
                    <a:pt x="0" y="932256"/>
                  </a:lnTo>
                  <a:lnTo>
                    <a:pt x="64008" y="1008456"/>
                  </a:lnTo>
                  <a:lnTo>
                    <a:pt x="117348" y="944956"/>
                  </a:lnTo>
                  <a:lnTo>
                    <a:pt x="128016" y="93225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10867" y="1351788"/>
            <a:ext cx="981710" cy="518159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9539">
              <a:lnSpc>
                <a:spcPct val="100000"/>
              </a:lnSpc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J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Cli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57527" y="2887979"/>
            <a:ext cx="1073150" cy="608330"/>
            <a:chOff x="1557527" y="2887979"/>
            <a:chExt cx="1073150" cy="60833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527" y="2887979"/>
              <a:ext cx="1072896" cy="6080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4771" y="2915411"/>
              <a:ext cx="982979" cy="5181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604772" y="2915411"/>
            <a:ext cx="982980" cy="518159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  <a:p>
            <a:pPr marR="1270" algn="ctr">
              <a:lnSpc>
                <a:spcPct val="100000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2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Dri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19783" y="3451859"/>
            <a:ext cx="1569720" cy="1069975"/>
            <a:chOff x="1319783" y="3451859"/>
            <a:chExt cx="1569720" cy="1069975"/>
          </a:xfrm>
        </p:grpSpPr>
        <p:sp>
          <p:nvSpPr>
            <p:cNvPr id="17" name="object 17"/>
            <p:cNvSpPr/>
            <p:nvPr/>
          </p:nvSpPr>
          <p:spPr>
            <a:xfrm>
              <a:off x="2033016" y="3515347"/>
              <a:ext cx="128270" cy="572135"/>
            </a:xfrm>
            <a:custGeom>
              <a:avLst/>
              <a:gdLst/>
              <a:ahLst/>
              <a:cxnLst/>
              <a:rect l="l" t="t" r="r" b="b"/>
              <a:pathLst>
                <a:path w="128269" h="572135">
                  <a:moveTo>
                    <a:pt x="128016" y="495617"/>
                  </a:moveTo>
                  <a:lnTo>
                    <a:pt x="70459" y="495617"/>
                  </a:lnTo>
                  <a:lnTo>
                    <a:pt x="70459" y="0"/>
                  </a:lnTo>
                  <a:lnTo>
                    <a:pt x="57658" y="0"/>
                  </a:lnTo>
                  <a:lnTo>
                    <a:pt x="57658" y="495617"/>
                  </a:lnTo>
                  <a:lnTo>
                    <a:pt x="0" y="495617"/>
                  </a:lnTo>
                  <a:lnTo>
                    <a:pt x="64008" y="571804"/>
                  </a:lnTo>
                  <a:lnTo>
                    <a:pt x="117348" y="508317"/>
                  </a:lnTo>
                  <a:lnTo>
                    <a:pt x="128016" y="495617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3015" y="3451859"/>
              <a:ext cx="128015" cy="761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9783" y="4070603"/>
              <a:ext cx="1569719" cy="4511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7027" y="4098035"/>
              <a:ext cx="1479804" cy="36118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367027" y="4098035"/>
              <a:ext cx="1479550" cy="361315"/>
            </a:xfrm>
            <a:custGeom>
              <a:avLst/>
              <a:gdLst/>
              <a:ahLst/>
              <a:cxnLst/>
              <a:rect l="l" t="t" r="r" b="b"/>
              <a:pathLst>
                <a:path w="1479550" h="361314">
                  <a:moveTo>
                    <a:pt x="0" y="60172"/>
                  </a:moveTo>
                  <a:lnTo>
                    <a:pt x="4699" y="36753"/>
                  </a:lnTo>
                  <a:lnTo>
                    <a:pt x="17653" y="17627"/>
                  </a:lnTo>
                  <a:lnTo>
                    <a:pt x="36703" y="4724"/>
                  </a:lnTo>
                  <a:lnTo>
                    <a:pt x="60197" y="0"/>
                  </a:lnTo>
                  <a:lnTo>
                    <a:pt x="1419224" y="0"/>
                  </a:lnTo>
                  <a:lnTo>
                    <a:pt x="1442720" y="4724"/>
                  </a:lnTo>
                  <a:lnTo>
                    <a:pt x="1461770" y="17627"/>
                  </a:lnTo>
                  <a:lnTo>
                    <a:pt x="1474723" y="36753"/>
                  </a:lnTo>
                  <a:lnTo>
                    <a:pt x="1479423" y="60172"/>
                  </a:lnTo>
                  <a:lnTo>
                    <a:pt x="1479423" y="300888"/>
                  </a:lnTo>
                  <a:lnTo>
                    <a:pt x="1474723" y="324307"/>
                  </a:lnTo>
                  <a:lnTo>
                    <a:pt x="1461770" y="343433"/>
                  </a:lnTo>
                  <a:lnTo>
                    <a:pt x="1442720" y="356336"/>
                  </a:lnTo>
                  <a:lnTo>
                    <a:pt x="1419224" y="361060"/>
                  </a:lnTo>
                  <a:lnTo>
                    <a:pt x="60197" y="361060"/>
                  </a:lnTo>
                  <a:lnTo>
                    <a:pt x="36703" y="356336"/>
                  </a:lnTo>
                  <a:lnTo>
                    <a:pt x="17653" y="343433"/>
                  </a:lnTo>
                  <a:lnTo>
                    <a:pt x="4699" y="324307"/>
                  </a:lnTo>
                  <a:lnTo>
                    <a:pt x="0" y="300888"/>
                  </a:lnTo>
                  <a:lnTo>
                    <a:pt x="0" y="60172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14677" y="4158488"/>
            <a:ext cx="971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Sou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88695" y="132969"/>
            <a:ext cx="19602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y</a:t>
            </a: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b="0" spc="-10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4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2600" b="0" spc="5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iver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5" name="object 2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455" y="166243"/>
            <a:ext cx="31432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JDBC</a:t>
            </a:r>
            <a:r>
              <a:rPr sz="2600" b="0" spc="-10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Connection</a:t>
            </a:r>
            <a:r>
              <a:rPr sz="2600" b="0" spc="-9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String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13076" y="3287267"/>
            <a:ext cx="5896610" cy="914400"/>
            <a:chOff x="2513076" y="3287267"/>
            <a:chExt cx="589661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3076" y="3287267"/>
              <a:ext cx="5896356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4996" y="3360419"/>
              <a:ext cx="5657087" cy="7726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72490" y="3003295"/>
            <a:ext cx="3122930" cy="112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b="1" spc="-5" dirty="0">
                <a:solidFill>
                  <a:srgbClr val="242424"/>
                </a:solidFill>
                <a:latin typeface="Tahoma"/>
                <a:cs typeface="Tahoma"/>
              </a:rPr>
              <a:t>re</a:t>
            </a:r>
            <a:r>
              <a:rPr sz="1200" b="1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b="1" spc="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b="1" dirty="0">
                <a:solidFill>
                  <a:srgbClr val="242424"/>
                </a:solidFill>
                <a:latin typeface="Tahoma"/>
                <a:cs typeface="Tahoma"/>
              </a:rPr>
              <a:t>ing</a:t>
            </a:r>
            <a:r>
              <a:rPr sz="1200" b="1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242424"/>
                </a:solidFill>
                <a:latin typeface="Tahoma"/>
                <a:cs typeface="Tahoma"/>
              </a:rPr>
              <a:t>Co</a:t>
            </a:r>
            <a:r>
              <a:rPr sz="1200" b="1" spc="-5" dirty="0">
                <a:solidFill>
                  <a:srgbClr val="242424"/>
                </a:solidFill>
                <a:latin typeface="Tahoma"/>
                <a:cs typeface="Tahoma"/>
              </a:rPr>
              <a:t>nne</a:t>
            </a:r>
            <a:r>
              <a:rPr sz="1200" b="1" spc="-1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b="1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b="1" spc="-1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b="1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200" b="1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sz="1200" b="1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200" b="1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200" b="1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b="1" spc="-1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b="1" spc="-5" dirty="0">
                <a:solidFill>
                  <a:srgbClr val="242424"/>
                </a:solidFill>
                <a:latin typeface="Tahoma"/>
                <a:cs typeface="Tahoma"/>
              </a:rPr>
              <a:t>q</a:t>
            </a:r>
            <a:r>
              <a:rPr sz="1200" b="1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200" b="1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b="1" dirty="0">
                <a:solidFill>
                  <a:srgbClr val="242424"/>
                </a:solidFill>
                <a:latin typeface="Tahoma"/>
                <a:cs typeface="Tahoma"/>
              </a:rPr>
              <a:t>atab</a:t>
            </a:r>
            <a:r>
              <a:rPr sz="1200" b="1" spc="-1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b="1" spc="-2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b="1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 marR="16764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Host</a:t>
            </a:r>
            <a:r>
              <a:rPr sz="12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Name: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localhost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Database Name: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edu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Username: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edureka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006EC0"/>
                </a:solidFill>
                <a:latin typeface="Tahoma"/>
                <a:cs typeface="Tahoma"/>
              </a:rPr>
              <a:t>Password:</a:t>
            </a:r>
            <a:r>
              <a:rPr sz="12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edureka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11541" y="865632"/>
          <a:ext cx="6595745" cy="1895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167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RDBMS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JDBC</a:t>
                      </a:r>
                      <a:r>
                        <a:rPr sz="1200" b="1" spc="-8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driver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form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RDBMS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38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MySQL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com.mysql.jdbc.Driver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jdbc:mysql://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hostname/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databaseName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MySQL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ORACLE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oracle.jdbc.driver.OracleDriver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marR="838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200" b="1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db</a:t>
                      </a:r>
                      <a:r>
                        <a:rPr sz="1200" b="1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b="1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ora</a:t>
                      </a:r>
                      <a:r>
                        <a:rPr sz="1200" b="1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b="1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b="1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b="1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b="1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@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hos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m 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e:port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Number:databaseName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ORACLE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38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DB2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COM.ibm.db2.jdbc.net.DB2Driver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3180" marR="351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200" b="1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db</a:t>
                      </a:r>
                      <a:r>
                        <a:rPr sz="1200" b="1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b="1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db</a:t>
                      </a:r>
                      <a:r>
                        <a:rPr sz="1200" b="1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1200" b="1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ho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st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rt  Number/databaseName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DB2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455" y="143078"/>
            <a:ext cx="63919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Program</a:t>
            </a:r>
            <a:r>
              <a:rPr sz="2600" b="0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to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Create</a:t>
            </a:r>
            <a:r>
              <a:rPr sz="2600" b="0" spc="-7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30" dirty="0">
                <a:solidFill>
                  <a:srgbClr val="242424"/>
                </a:solidFill>
                <a:latin typeface="Calibri"/>
                <a:cs typeface="Calibri"/>
              </a:rPr>
              <a:t>Table</a:t>
            </a:r>
            <a:r>
              <a:rPr sz="2600" b="0" spc="-114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in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the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db</a:t>
            </a: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through</a:t>
            </a: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JDBC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7363" y="1264919"/>
            <a:ext cx="7101840" cy="3302635"/>
            <a:chOff x="1007363" y="1264919"/>
            <a:chExt cx="7101840" cy="33026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7363" y="1264919"/>
              <a:ext cx="7101840" cy="33025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1476" y="1360931"/>
              <a:ext cx="6838188" cy="311505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168097"/>
            <a:ext cx="6434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5" dirty="0">
                <a:solidFill>
                  <a:srgbClr val="242424"/>
                </a:solidFill>
                <a:latin typeface="Calibri"/>
                <a:cs typeface="Calibri"/>
              </a:rPr>
              <a:t>Program</a:t>
            </a:r>
            <a:r>
              <a:rPr sz="2400" b="0" spc="-9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242424"/>
                </a:solidFill>
                <a:latin typeface="Calibri"/>
                <a:cs typeface="Calibri"/>
              </a:rPr>
              <a:t>to</a:t>
            </a:r>
            <a:r>
              <a:rPr sz="2400" b="0" spc="-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242424"/>
                </a:solidFill>
                <a:latin typeface="Calibri"/>
                <a:cs typeface="Calibri"/>
              </a:rPr>
              <a:t>Create</a:t>
            </a:r>
            <a:r>
              <a:rPr sz="2400" b="0" spc="-6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400" b="0" spc="-30" dirty="0">
                <a:solidFill>
                  <a:srgbClr val="242424"/>
                </a:solidFill>
                <a:latin typeface="Calibri"/>
                <a:cs typeface="Calibri"/>
              </a:rPr>
              <a:t>Table</a:t>
            </a:r>
            <a:r>
              <a:rPr sz="24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242424"/>
                </a:solidFill>
                <a:latin typeface="Calibri"/>
                <a:cs typeface="Calibri"/>
              </a:rPr>
              <a:t>in</a:t>
            </a:r>
            <a:r>
              <a:rPr sz="2400" b="0" spc="-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242424"/>
                </a:solidFill>
                <a:latin typeface="Calibri"/>
                <a:cs typeface="Calibri"/>
              </a:rPr>
              <a:t>db</a:t>
            </a:r>
            <a:r>
              <a:rPr sz="2400" b="0" spc="-3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242424"/>
                </a:solidFill>
                <a:latin typeface="Calibri"/>
                <a:cs typeface="Calibri"/>
              </a:rPr>
              <a:t>through</a:t>
            </a:r>
            <a:r>
              <a:rPr sz="2400" b="0" spc="-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242424"/>
                </a:solidFill>
                <a:latin typeface="Calibri"/>
                <a:cs typeface="Calibri"/>
              </a:rPr>
              <a:t>JDBC</a:t>
            </a:r>
            <a:r>
              <a:rPr sz="2400" b="0" spc="-5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242424"/>
                </a:solidFill>
                <a:latin typeface="Calibri"/>
                <a:cs typeface="Calibri"/>
              </a:rPr>
              <a:t>(contd.)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645" y="1067181"/>
            <a:ext cx="7452359" cy="3228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Class.forName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loads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driver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into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memory.</a:t>
            </a:r>
            <a:endParaRPr sz="1400">
              <a:latin typeface="Tahoma"/>
              <a:cs typeface="Tahoma"/>
            </a:endParaRPr>
          </a:p>
          <a:p>
            <a:pPr marL="12700" marR="53340">
              <a:lnSpc>
                <a:spcPct val="101099"/>
              </a:lnSpc>
              <a:spcBef>
                <a:spcPts val="1480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Class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Connection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Connection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represents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connection with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specific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Interface</a:t>
            </a: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Statement</a:t>
            </a:r>
            <a:r>
              <a:rPr sz="1400" spc="-6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executing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static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statement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returning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results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produces.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DriverManager.getConnection()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Connects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400">
              <a:latin typeface="Tahoma"/>
              <a:cs typeface="Tahoma"/>
            </a:endParaRPr>
          </a:p>
          <a:p>
            <a:pPr marL="12700" marR="2290445">
              <a:lnSpc>
                <a:spcPct val="169300"/>
              </a:lnSpc>
              <a:spcBef>
                <a:spcPts val="555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createStatement()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statement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store the SQL 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Query.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execute()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executes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statement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database.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close()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close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connection.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student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with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2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fields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characters.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883" y="143078"/>
            <a:ext cx="38068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Program</a:t>
            </a:r>
            <a:r>
              <a:rPr sz="2600" b="0" spc="-7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to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Insert</a:t>
            </a:r>
            <a:r>
              <a:rPr sz="2600" b="0" spc="-7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Data</a:t>
            </a:r>
            <a:r>
              <a:rPr sz="2600" b="0" spc="-5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in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db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25296" y="1257300"/>
            <a:ext cx="6598920" cy="3235960"/>
            <a:chOff x="1225296" y="1257300"/>
            <a:chExt cx="6598920" cy="3235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5296" y="1257300"/>
              <a:ext cx="6598920" cy="32354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4836" y="1353311"/>
              <a:ext cx="6344412" cy="30480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551" y="132333"/>
            <a:ext cx="45542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Program</a:t>
            </a:r>
            <a:r>
              <a:rPr sz="2600" b="0" spc="-8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to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Update</a:t>
            </a:r>
            <a:r>
              <a:rPr sz="2600" b="0" spc="-9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Record</a:t>
            </a: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in</a:t>
            </a:r>
            <a:r>
              <a:rPr sz="2600" b="0" spc="-3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db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3127" y="1036319"/>
            <a:ext cx="7870190" cy="3118485"/>
            <a:chOff x="643127" y="1036319"/>
            <a:chExt cx="7870190" cy="31184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27" y="1036319"/>
              <a:ext cx="7869935" cy="31181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59" y="1130807"/>
              <a:ext cx="7591044" cy="29337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1796" y="4360265"/>
            <a:ext cx="72777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This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program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will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update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5" dirty="0">
                <a:latin typeface="Tahoma"/>
                <a:cs typeface="Tahoma"/>
              </a:rPr>
              <a:t> record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if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name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Pavas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to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Pavas</a:t>
            </a:r>
            <a:r>
              <a:rPr sz="1400" spc="6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sisaudia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student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table.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3939" y="1162811"/>
            <a:ext cx="5379720" cy="3424554"/>
            <a:chOff x="1043939" y="1162811"/>
            <a:chExt cx="5379720" cy="34245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0" y="1162811"/>
              <a:ext cx="3756660" cy="34244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8511" y="1775459"/>
              <a:ext cx="2430780" cy="609600"/>
            </a:xfrm>
            <a:custGeom>
              <a:avLst/>
              <a:gdLst/>
              <a:ahLst/>
              <a:cxnLst/>
              <a:rect l="l" t="t" r="r" b="b"/>
              <a:pathLst>
                <a:path w="2430779" h="609600">
                  <a:moveTo>
                    <a:pt x="0" y="101600"/>
                  </a:moveTo>
                  <a:lnTo>
                    <a:pt x="7988" y="62102"/>
                  </a:lnTo>
                  <a:lnTo>
                    <a:pt x="29768" y="29717"/>
                  </a:lnTo>
                  <a:lnTo>
                    <a:pt x="62064" y="8000"/>
                  </a:lnTo>
                  <a:lnTo>
                    <a:pt x="101625" y="0"/>
                  </a:lnTo>
                  <a:lnTo>
                    <a:pt x="796798" y="0"/>
                  </a:lnTo>
                  <a:lnTo>
                    <a:pt x="1138174" y="0"/>
                  </a:lnTo>
                  <a:lnTo>
                    <a:pt x="1264285" y="0"/>
                  </a:lnTo>
                  <a:lnTo>
                    <a:pt x="1303782" y="8000"/>
                  </a:lnTo>
                  <a:lnTo>
                    <a:pt x="1336039" y="29717"/>
                  </a:lnTo>
                  <a:lnTo>
                    <a:pt x="1357883" y="62102"/>
                  </a:lnTo>
                  <a:lnTo>
                    <a:pt x="1365885" y="101600"/>
                  </a:lnTo>
                  <a:lnTo>
                    <a:pt x="1365885" y="355600"/>
                  </a:lnTo>
                  <a:lnTo>
                    <a:pt x="2430272" y="340740"/>
                  </a:lnTo>
                  <a:lnTo>
                    <a:pt x="1365885" y="508000"/>
                  </a:lnTo>
                  <a:lnTo>
                    <a:pt x="1357883" y="547496"/>
                  </a:lnTo>
                  <a:lnTo>
                    <a:pt x="1336039" y="579882"/>
                  </a:lnTo>
                  <a:lnTo>
                    <a:pt x="1303782" y="601598"/>
                  </a:lnTo>
                  <a:lnTo>
                    <a:pt x="1264285" y="609600"/>
                  </a:lnTo>
                  <a:lnTo>
                    <a:pt x="1138174" y="609600"/>
                  </a:lnTo>
                  <a:lnTo>
                    <a:pt x="796798" y="609600"/>
                  </a:lnTo>
                  <a:lnTo>
                    <a:pt x="101625" y="609600"/>
                  </a:lnTo>
                  <a:lnTo>
                    <a:pt x="62064" y="601598"/>
                  </a:lnTo>
                  <a:lnTo>
                    <a:pt x="29768" y="579882"/>
                  </a:lnTo>
                  <a:lnTo>
                    <a:pt x="7988" y="547496"/>
                  </a:lnTo>
                  <a:lnTo>
                    <a:pt x="0" y="508000"/>
                  </a:lnTo>
                  <a:lnTo>
                    <a:pt x="0" y="355600"/>
                  </a:lnTo>
                  <a:lnTo>
                    <a:pt x="0" y="101600"/>
                  </a:lnTo>
                  <a:close/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59788" y="1980945"/>
            <a:ext cx="662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spc="-12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6750" y="136906"/>
            <a:ext cx="24917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John</a:t>
            </a:r>
            <a:r>
              <a:rPr sz="2600" b="0" spc="-1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Meets</a:t>
            </a:r>
            <a:r>
              <a:rPr sz="2600" b="0" spc="-1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30" dirty="0">
                <a:solidFill>
                  <a:srgbClr val="242424"/>
                </a:solidFill>
                <a:latin typeface="Calibri"/>
                <a:cs typeface="Calibri"/>
              </a:rPr>
              <a:t>Daisy..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660" y="143078"/>
            <a:ext cx="414527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10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sz="2600" b="0" spc="-16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i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sp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y</a:t>
            </a:r>
            <a:r>
              <a:rPr sz="2600" b="0" spc="-5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Re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c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sz="2600" b="0" spc="-8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usin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g</a:t>
            </a:r>
            <a:r>
              <a:rPr sz="2600" b="0" spc="-5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Sel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ct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37488" y="902208"/>
            <a:ext cx="6539865" cy="3919854"/>
            <a:chOff x="1237488" y="902208"/>
            <a:chExt cx="6539865" cy="39198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7488" y="902208"/>
              <a:ext cx="6539483" cy="39197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5504" y="1004316"/>
              <a:ext cx="6288024" cy="372008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080" y="1027887"/>
            <a:ext cx="7595234" cy="2351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Select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query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database,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possibility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returns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multiple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records.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These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records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stored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ResultSet</a:t>
            </a:r>
            <a:r>
              <a:rPr sz="1400" spc="-7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Object.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ResultSet</a:t>
            </a:r>
            <a:r>
              <a:rPr sz="1400" spc="-8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pointer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result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obtained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Select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query.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81915">
              <a:lnSpc>
                <a:spcPct val="100000"/>
              </a:lnSpc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ResultSet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will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pointing to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before the first record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initially.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When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next()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called in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loop,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recordset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pointer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moves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record.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Every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time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next()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called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cursor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moves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record.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record.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1400"/>
              </a:lnSpc>
              <a:spcBef>
                <a:spcPts val="1480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getString(column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number)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Returns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column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column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number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record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pointed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resultset.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660" y="143078"/>
            <a:ext cx="52635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10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sz="2600" b="0" spc="-1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i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sp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y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Re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c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sz="2600" b="0" spc="-8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usin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g</a:t>
            </a:r>
            <a:r>
              <a:rPr sz="2600" b="0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Selec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2600" b="0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(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c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ntd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.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6" y="143078"/>
            <a:ext cx="47409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Calling</a:t>
            </a:r>
            <a:r>
              <a:rPr sz="2600" b="0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Stored</a:t>
            </a:r>
            <a:r>
              <a:rPr sz="2600" b="0" spc="-6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Procedures</a:t>
            </a:r>
            <a:r>
              <a:rPr sz="2600" b="0" spc="-7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600" b="0" spc="-3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Imports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016888"/>
            <a:ext cx="5876290" cy="225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ti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edu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stored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procedure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MySQL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below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code: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CREATE</a:t>
            </a:r>
            <a:r>
              <a:rPr sz="1400" spc="-6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PROCEDURE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insertIntoEMP(IN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name1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VARCHAR(50),</a:t>
            </a: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sal1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INT) </a:t>
            </a:r>
            <a:r>
              <a:rPr sz="1400" spc="-4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BEGIN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39"/>
              </a:lnSpc>
              <a:spcBef>
                <a:spcPts val="20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insert</a:t>
            </a:r>
            <a:r>
              <a:rPr sz="1400" spc="-7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into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emp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values</a:t>
            </a: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(name1,</a:t>
            </a:r>
            <a:r>
              <a:rPr sz="1400" spc="-6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sal1);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39"/>
              </a:lnSpc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END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mpo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equi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7400" y="3015995"/>
            <a:ext cx="3420110" cy="1141730"/>
            <a:chOff x="2057400" y="3015995"/>
            <a:chExt cx="3420110" cy="1141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400" y="3015995"/>
              <a:ext cx="3419855" cy="11414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4935" y="3092195"/>
              <a:ext cx="3229356" cy="99364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6" y="143078"/>
            <a:ext cx="48247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Calling</a:t>
            </a:r>
            <a:r>
              <a:rPr sz="2600" b="0" spc="-8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Stored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Procedures</a:t>
            </a:r>
            <a:r>
              <a:rPr sz="2600" b="0" spc="-7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Example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78379" y="786383"/>
            <a:ext cx="4467225" cy="4112260"/>
            <a:chOff x="2278379" y="786383"/>
            <a:chExt cx="4467225" cy="4112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8379" y="786383"/>
              <a:ext cx="4466844" cy="41117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6583" y="891540"/>
              <a:ext cx="4255008" cy="390601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6" y="143078"/>
            <a:ext cx="57137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Calling</a:t>
            </a:r>
            <a:r>
              <a:rPr sz="2600" b="0" spc="-7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Stored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Procedures</a:t>
            </a:r>
            <a:r>
              <a:rPr sz="2600" b="0" spc="-6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–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Methods</a:t>
            </a:r>
            <a:r>
              <a:rPr sz="2600" b="0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Used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016330"/>
            <a:ext cx="6700520" cy="196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program: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prepareCall()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specify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stored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procedure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executed.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Parameters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filled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at runtime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 using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set()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2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prepareCall()</a:t>
            </a: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return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CallableStatement</a:t>
            </a:r>
            <a:r>
              <a:rPr sz="1400" spc="-8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invoke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stored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procedures.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execute()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CallableStatement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object,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stored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procedure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executed.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493" y="143078"/>
            <a:ext cx="23660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JDBC</a:t>
            </a:r>
            <a:r>
              <a:rPr sz="2600" b="0" spc="-8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600" b="0" spc="-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Exceptions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2601" y="2819273"/>
          <a:ext cx="7216775" cy="1753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7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6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Description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getErrorCode(</a:t>
                      </a:r>
                      <a:r>
                        <a:rPr sz="1200" spc="-6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Gets</a:t>
                      </a:r>
                      <a:r>
                        <a:rPr sz="1200" spc="-2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error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number</a:t>
                      </a:r>
                      <a:r>
                        <a:rPr sz="1200" spc="4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exception.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getMessage(</a:t>
                      </a:r>
                      <a:r>
                        <a:rPr sz="1200" spc="-8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Gets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JDBC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driver's</a:t>
                      </a:r>
                      <a:r>
                        <a:rPr sz="1200" spc="-3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error</a:t>
                      </a:r>
                      <a:r>
                        <a:rPr sz="1200" spc="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message</a:t>
                      </a:r>
                      <a:r>
                        <a:rPr sz="1200" spc="-4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for an</a:t>
                      </a:r>
                      <a:r>
                        <a:rPr sz="1200" spc="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error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63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ri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ta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1200" spc="-4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20320" marR="346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Prints the current exception,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throwable, and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its 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backtrace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to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36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standard</a:t>
                      </a:r>
                      <a:r>
                        <a:rPr sz="1200" spc="-4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error</a:t>
                      </a:r>
                      <a:r>
                        <a:rPr sz="1200" spc="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stream.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63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printStackTrace(PrintStream</a:t>
                      </a:r>
                      <a:r>
                        <a:rPr sz="1200" spc="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marR="5276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Prints this throwable and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its 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backtrace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to the print stream </a:t>
                      </a:r>
                      <a:r>
                        <a:rPr sz="120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you </a:t>
                      </a:r>
                      <a:r>
                        <a:rPr sz="1200" spc="-36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specify.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1802" y="883157"/>
            <a:ext cx="7537450" cy="1771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returns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SQLException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SQLException</a:t>
            </a:r>
            <a:r>
              <a:rPr sz="1400" spc="-9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catch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block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printed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exception.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ahoma"/>
              <a:cs typeface="Tahoma"/>
            </a:endParaRPr>
          </a:p>
          <a:p>
            <a:pPr marL="299085" marR="5080" indent="-287020">
              <a:lnSpc>
                <a:spcPct val="102099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exception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getErrorCode()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retrieves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vendor-specific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exception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code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SQLException</a:t>
            </a:r>
            <a:r>
              <a:rPr sz="1400" spc="-9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  <a:spcBef>
                <a:spcPts val="5"/>
              </a:spcBef>
            </a:pP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w</a:t>
            </a:r>
            <a:r>
              <a:rPr sz="1400" spc="-8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ba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ic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ods</a:t>
            </a:r>
            <a:r>
              <a:rPr sz="1400" spc="-6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904" y="231724"/>
            <a:ext cx="59550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15" dirty="0">
                <a:solidFill>
                  <a:srgbClr val="242424"/>
                </a:solidFill>
                <a:latin typeface="Calibri"/>
                <a:cs typeface="Calibri"/>
              </a:rPr>
              <a:t>Example</a:t>
            </a:r>
            <a:r>
              <a:rPr sz="2000" b="0" spc="-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000" b="0" spc="-1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000" b="0" spc="-10" dirty="0">
                <a:solidFill>
                  <a:srgbClr val="242424"/>
                </a:solidFill>
                <a:latin typeface="Calibri"/>
                <a:cs typeface="Calibri"/>
              </a:rPr>
              <a:t>Batch </a:t>
            </a:r>
            <a:r>
              <a:rPr sz="2000" b="0" spc="-15" dirty="0">
                <a:solidFill>
                  <a:srgbClr val="242424"/>
                </a:solidFill>
                <a:latin typeface="Calibri"/>
                <a:cs typeface="Calibri"/>
              </a:rPr>
              <a:t>Processing</a:t>
            </a:r>
            <a:r>
              <a:rPr sz="2000" b="0" spc="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242424"/>
                </a:solidFill>
                <a:latin typeface="Calibri"/>
                <a:cs typeface="Calibri"/>
              </a:rPr>
              <a:t>and</a:t>
            </a:r>
            <a:r>
              <a:rPr sz="2000" b="0" spc="-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000" b="0" spc="-15" dirty="0">
                <a:solidFill>
                  <a:srgbClr val="242424"/>
                </a:solidFill>
                <a:latin typeface="Calibri"/>
                <a:cs typeface="Calibri"/>
              </a:rPr>
              <a:t>Transaction</a:t>
            </a:r>
            <a:r>
              <a:rPr sz="2000" b="0" spc="-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242424"/>
                </a:solidFill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737" y="945895"/>
            <a:ext cx="7806055" cy="3436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Transaction</a:t>
            </a:r>
            <a:r>
              <a:rPr sz="1400" spc="28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management:</a:t>
            </a:r>
            <a:r>
              <a:rPr sz="1400" spc="29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2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multiple</a:t>
            </a:r>
            <a:r>
              <a:rPr sz="1400" spc="2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operations</a:t>
            </a:r>
            <a:r>
              <a:rPr sz="1400" spc="3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2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performed</a:t>
            </a:r>
            <a:r>
              <a:rPr sz="1400" spc="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2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4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database,</a:t>
            </a:r>
            <a:r>
              <a:rPr sz="1400" spc="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400" spc="3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sz="1400" spc="2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endParaRPr sz="14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more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transaction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fails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bring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original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state.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marL="12700" marR="7620" algn="just">
              <a:lnSpc>
                <a:spcPct val="100000"/>
              </a:lnSpc>
              <a:spcBef>
                <a:spcPts val="1285"/>
              </a:spcBef>
            </a:pP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example,</a:t>
            </a:r>
            <a:r>
              <a:rPr sz="1400" spc="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400" spc="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1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bank</a:t>
            </a:r>
            <a:r>
              <a:rPr sz="1400" spc="1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wants</a:t>
            </a:r>
            <a:r>
              <a:rPr sz="1400" spc="11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perform</a:t>
            </a:r>
            <a:r>
              <a:rPr sz="1400" spc="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spc="1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1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debit</a:t>
            </a:r>
            <a:r>
              <a:rPr sz="1400" spc="1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1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credit</a:t>
            </a:r>
            <a:r>
              <a:rPr sz="1400" spc="11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transactions 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done</a:t>
            </a:r>
            <a:r>
              <a:rPr sz="1400" spc="1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1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400" spc="11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day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1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400" spc="1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few</a:t>
            </a:r>
            <a:r>
              <a:rPr sz="1400" spc="1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transactions</a:t>
            </a:r>
            <a:r>
              <a:rPr sz="1400" spc="1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fail</a:t>
            </a:r>
            <a:r>
              <a:rPr sz="1400" spc="1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400" spc="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1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sz="1400" spc="1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correct</a:t>
            </a:r>
            <a:r>
              <a:rPr sz="1400" spc="1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sz="1400" spc="1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1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400" spc="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1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after</a:t>
            </a:r>
            <a:r>
              <a:rPr sz="1400" spc="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performing </a:t>
            </a:r>
            <a:r>
              <a:rPr sz="1400" spc="-4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rest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transactions. </a:t>
            </a:r>
            <a:r>
              <a:rPr sz="1400" spc="-110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maintain the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correct state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data,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transaction management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required.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using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Commit()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,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changes done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db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 be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made permanent.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using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RollBack()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changes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done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db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 be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removed.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1300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Batch</a:t>
            </a:r>
            <a:r>
              <a:rPr sz="1400" spc="7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Processing:</a:t>
            </a:r>
            <a:r>
              <a:rPr sz="1400" spc="7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multiple</a:t>
            </a:r>
            <a:r>
              <a:rPr sz="1400" spc="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sz="1400" spc="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queries</a:t>
            </a:r>
            <a:r>
              <a:rPr sz="1400" spc="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performed</a:t>
            </a:r>
            <a:r>
              <a:rPr sz="1400" spc="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sz="1400" spc="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after</a:t>
            </a:r>
            <a:r>
              <a:rPr sz="1400" spc="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other</a:t>
            </a:r>
            <a:r>
              <a:rPr sz="1400" spc="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400" spc="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400" spc="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fire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many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SQL commands.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1000 queries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need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executed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then 1000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times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 is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contacted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operation.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degrade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performance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project.</a:t>
            </a:r>
            <a:endParaRPr sz="1400">
              <a:latin typeface="Tahoma"/>
              <a:cs typeface="Tahoma"/>
            </a:endParaRPr>
          </a:p>
          <a:p>
            <a:pPr marL="12700" marR="6350" algn="just">
              <a:lnSpc>
                <a:spcPct val="100000"/>
              </a:lnSpc>
            </a:pPr>
            <a:r>
              <a:rPr sz="1400" spc="-1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increase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performance,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all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 queries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placed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one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batch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transferred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to the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batch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executed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2796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nnie’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sz="2600" b="0" spc="-1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Questi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6330" y="1451305"/>
            <a:ext cx="25419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batch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processing?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0643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25" dirty="0">
                <a:solidFill>
                  <a:srgbClr val="242424"/>
                </a:solidFill>
                <a:latin typeface="Calibri"/>
                <a:cs typeface="Calibri"/>
              </a:rPr>
              <a:t>nnie’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sz="2600" b="0" spc="-1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n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w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5470" y="1289430"/>
            <a:ext cx="4382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save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time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if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put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statements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part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of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batch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it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reduces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human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intervention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every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statement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execution.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3288" y="851916"/>
            <a:ext cx="5111750" cy="3950335"/>
            <a:chOff x="1923288" y="851916"/>
            <a:chExt cx="5111750" cy="3950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3288" y="851916"/>
              <a:ext cx="5111496" cy="39502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7588" y="955548"/>
              <a:ext cx="4887468" cy="374751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2904" y="221107"/>
            <a:ext cx="6146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15" dirty="0">
                <a:solidFill>
                  <a:srgbClr val="242424"/>
                </a:solidFill>
                <a:latin typeface="Calibri"/>
                <a:cs typeface="Calibri"/>
              </a:rPr>
              <a:t>Program</a:t>
            </a:r>
            <a:r>
              <a:rPr sz="2000" b="0" spc="-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000" b="0" spc="-5" dirty="0">
                <a:solidFill>
                  <a:srgbClr val="242424"/>
                </a:solidFill>
                <a:latin typeface="Calibri"/>
                <a:cs typeface="Calibri"/>
              </a:rPr>
              <a:t>on</a:t>
            </a:r>
            <a:r>
              <a:rPr sz="20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000" b="0" spc="-10" dirty="0">
                <a:solidFill>
                  <a:srgbClr val="242424"/>
                </a:solidFill>
                <a:latin typeface="Calibri"/>
                <a:cs typeface="Calibri"/>
              </a:rPr>
              <a:t>Batch</a:t>
            </a:r>
            <a:r>
              <a:rPr sz="2000" b="0" spc="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000" b="0" spc="-15" dirty="0">
                <a:solidFill>
                  <a:srgbClr val="242424"/>
                </a:solidFill>
                <a:latin typeface="Calibri"/>
                <a:cs typeface="Calibri"/>
              </a:rPr>
              <a:t>Processing</a:t>
            </a:r>
            <a:r>
              <a:rPr sz="2000" b="0" spc="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242424"/>
                </a:solidFill>
                <a:latin typeface="Calibri"/>
                <a:cs typeface="Calibri"/>
              </a:rPr>
              <a:t>and </a:t>
            </a:r>
            <a:r>
              <a:rPr sz="2000" b="0" spc="-15" dirty="0">
                <a:solidFill>
                  <a:srgbClr val="242424"/>
                </a:solidFill>
                <a:latin typeface="Calibri"/>
                <a:cs typeface="Calibri"/>
              </a:rPr>
              <a:t>Transaction</a:t>
            </a:r>
            <a:r>
              <a:rPr sz="2000" b="0" spc="-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000" b="0" spc="-5" dirty="0">
                <a:solidFill>
                  <a:srgbClr val="242424"/>
                </a:solidFill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6332" y="1162811"/>
            <a:ext cx="5384165" cy="3424554"/>
            <a:chOff x="2656332" y="1162811"/>
            <a:chExt cx="5384165" cy="34245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6332" y="1162811"/>
              <a:ext cx="3767328" cy="34244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15000" y="1775459"/>
              <a:ext cx="2320925" cy="844550"/>
            </a:xfrm>
            <a:custGeom>
              <a:avLst/>
              <a:gdLst/>
              <a:ahLst/>
              <a:cxnLst/>
              <a:rect l="l" t="t" r="r" b="b"/>
              <a:pathLst>
                <a:path w="2320925" h="844550">
                  <a:moveTo>
                    <a:pt x="955675" y="140715"/>
                  </a:moveTo>
                  <a:lnTo>
                    <a:pt x="962914" y="96265"/>
                  </a:lnTo>
                  <a:lnTo>
                    <a:pt x="982852" y="57530"/>
                  </a:lnTo>
                  <a:lnTo>
                    <a:pt x="1013332" y="27177"/>
                  </a:lnTo>
                  <a:lnTo>
                    <a:pt x="1051941" y="7112"/>
                  </a:lnTo>
                  <a:lnTo>
                    <a:pt x="1096391" y="0"/>
                  </a:lnTo>
                  <a:lnTo>
                    <a:pt x="1183258" y="0"/>
                  </a:lnTo>
                  <a:lnTo>
                    <a:pt x="1524507" y="0"/>
                  </a:lnTo>
                  <a:lnTo>
                    <a:pt x="2180208" y="0"/>
                  </a:lnTo>
                  <a:lnTo>
                    <a:pt x="2224658" y="7112"/>
                  </a:lnTo>
                  <a:lnTo>
                    <a:pt x="2263267" y="27177"/>
                  </a:lnTo>
                  <a:lnTo>
                    <a:pt x="2293747" y="57530"/>
                  </a:lnTo>
                  <a:lnTo>
                    <a:pt x="2313813" y="96265"/>
                  </a:lnTo>
                  <a:lnTo>
                    <a:pt x="2320925" y="140715"/>
                  </a:lnTo>
                  <a:lnTo>
                    <a:pt x="2320925" y="492378"/>
                  </a:lnTo>
                  <a:lnTo>
                    <a:pt x="2320925" y="703326"/>
                  </a:lnTo>
                  <a:lnTo>
                    <a:pt x="2313813" y="747776"/>
                  </a:lnTo>
                  <a:lnTo>
                    <a:pt x="2293747" y="786510"/>
                  </a:lnTo>
                  <a:lnTo>
                    <a:pt x="2263267" y="816863"/>
                  </a:lnTo>
                  <a:lnTo>
                    <a:pt x="2224658" y="836929"/>
                  </a:lnTo>
                  <a:lnTo>
                    <a:pt x="2180208" y="844041"/>
                  </a:lnTo>
                  <a:lnTo>
                    <a:pt x="1524507" y="844041"/>
                  </a:lnTo>
                  <a:lnTo>
                    <a:pt x="1183258" y="844041"/>
                  </a:lnTo>
                  <a:lnTo>
                    <a:pt x="1096391" y="844041"/>
                  </a:lnTo>
                  <a:lnTo>
                    <a:pt x="1051941" y="836929"/>
                  </a:lnTo>
                  <a:lnTo>
                    <a:pt x="1013332" y="816863"/>
                  </a:lnTo>
                  <a:lnTo>
                    <a:pt x="982852" y="786510"/>
                  </a:lnTo>
                  <a:lnTo>
                    <a:pt x="962914" y="747776"/>
                  </a:lnTo>
                  <a:lnTo>
                    <a:pt x="955675" y="703326"/>
                  </a:lnTo>
                  <a:lnTo>
                    <a:pt x="0" y="431545"/>
                  </a:lnTo>
                  <a:lnTo>
                    <a:pt x="955675" y="492378"/>
                  </a:lnTo>
                  <a:lnTo>
                    <a:pt x="955675" y="140715"/>
                  </a:lnTo>
                  <a:close/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818756" y="1826767"/>
            <a:ext cx="1099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 need 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little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help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2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you.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need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clarify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doubts..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6750" y="136906"/>
            <a:ext cx="23990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Daisy</a:t>
            </a:r>
            <a:r>
              <a:rPr sz="2600" b="0" spc="-9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has</a:t>
            </a:r>
            <a:r>
              <a:rPr sz="2600" b="0" spc="-8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Doubt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7" y="1441703"/>
            <a:ext cx="4572000" cy="289306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b="1" dirty="0">
                <a:solidFill>
                  <a:srgbClr val="7D0053"/>
                </a:solidFill>
                <a:latin typeface="Consolas"/>
                <a:cs typeface="Consolas"/>
              </a:rPr>
              <a:t>catch</a:t>
            </a:r>
            <a:r>
              <a:rPr sz="1400" dirty="0">
                <a:latin typeface="Consolas"/>
                <a:cs typeface="Consolas"/>
              </a:rPr>
              <a:t>(Exception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e)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91440" marR="299339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7D0053"/>
                </a:solidFill>
                <a:latin typeface="Consolas"/>
                <a:cs typeface="Consolas"/>
              </a:rPr>
              <a:t>try</a:t>
            </a:r>
            <a:r>
              <a:rPr sz="1400" dirty="0">
                <a:solidFill>
                  <a:srgbClr val="242424"/>
                </a:solidFill>
                <a:latin typeface="Consolas"/>
                <a:cs typeface="Consolas"/>
              </a:rPr>
              <a:t>{ </a:t>
            </a:r>
            <a:r>
              <a:rPr sz="1400" spc="5" dirty="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</a:t>
            </a:r>
            <a:r>
              <a:rPr sz="1400" spc="10" dirty="0">
                <a:latin typeface="Consolas"/>
                <a:cs typeface="Consolas"/>
              </a:rPr>
              <a:t>n</a:t>
            </a:r>
            <a:r>
              <a:rPr sz="1400" spc="-5" dirty="0">
                <a:latin typeface="Consolas"/>
                <a:cs typeface="Consolas"/>
              </a:rPr>
              <a:t>.</a:t>
            </a:r>
            <a:r>
              <a:rPr sz="1400" spc="5" dirty="0">
                <a:latin typeface="Consolas"/>
                <a:cs typeface="Consolas"/>
              </a:rPr>
              <a:t>r</a:t>
            </a:r>
            <a:r>
              <a:rPr sz="1400" spc="-5" dirty="0">
                <a:latin typeface="Consolas"/>
                <a:cs typeface="Consolas"/>
              </a:rPr>
              <a:t>o</a:t>
            </a:r>
            <a:r>
              <a:rPr sz="1400" spc="20" dirty="0">
                <a:latin typeface="Consolas"/>
                <a:cs typeface="Consolas"/>
              </a:rPr>
              <a:t>l</a:t>
            </a:r>
            <a:r>
              <a:rPr sz="1400" dirty="0">
                <a:latin typeface="Consolas"/>
                <a:cs typeface="Consolas"/>
              </a:rPr>
              <a:t>lb</a:t>
            </a:r>
            <a:r>
              <a:rPr sz="1400" spc="10" dirty="0">
                <a:latin typeface="Consolas"/>
                <a:cs typeface="Consolas"/>
              </a:rPr>
              <a:t>a</a:t>
            </a:r>
            <a:r>
              <a:rPr sz="1400" spc="5" dirty="0">
                <a:latin typeface="Consolas"/>
                <a:cs typeface="Consolas"/>
              </a:rPr>
              <a:t>ck</a:t>
            </a:r>
            <a:r>
              <a:rPr sz="1400" dirty="0">
                <a:latin typeface="Consolas"/>
                <a:cs typeface="Consolas"/>
              </a:rPr>
              <a:t>();</a:t>
            </a:r>
            <a:endParaRPr sz="1400">
              <a:latin typeface="Consolas"/>
              <a:cs typeface="Consolas"/>
            </a:endParaRPr>
          </a:p>
          <a:p>
            <a:pPr marL="91440" marR="72136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System.</a:t>
            </a:r>
            <a:r>
              <a:rPr sz="1400" i="1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400" dirty="0">
                <a:latin typeface="Consolas"/>
                <a:cs typeface="Consolas"/>
              </a:rPr>
              <a:t>.println(</a:t>
            </a:r>
            <a:r>
              <a:rPr sz="1400" dirty="0">
                <a:solidFill>
                  <a:srgbClr val="2A00FF"/>
                </a:solidFill>
                <a:latin typeface="Consolas"/>
                <a:cs typeface="Consolas"/>
              </a:rPr>
              <a:t>"batch</a:t>
            </a:r>
            <a:r>
              <a:rPr sz="1400" spc="7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2A00FF"/>
                </a:solidFill>
                <a:latin typeface="Consolas"/>
                <a:cs typeface="Consolas"/>
              </a:rPr>
              <a:t>cancelled"</a:t>
            </a:r>
            <a:r>
              <a:rPr sz="1400" spc="5" dirty="0">
                <a:latin typeface="Consolas"/>
                <a:cs typeface="Consolas"/>
              </a:rPr>
              <a:t>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e.printStackTrace();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400" b="1" dirty="0">
                <a:solidFill>
                  <a:srgbClr val="7D0053"/>
                </a:solidFill>
                <a:latin typeface="Consolas"/>
                <a:cs typeface="Consolas"/>
              </a:rPr>
              <a:t>catch</a:t>
            </a:r>
            <a:r>
              <a:rPr sz="1400" dirty="0">
                <a:latin typeface="Consolas"/>
                <a:cs typeface="Consolas"/>
              </a:rPr>
              <a:t>(Exception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e1)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System.</a:t>
            </a:r>
            <a:r>
              <a:rPr sz="1400" i="1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400" dirty="0">
                <a:latin typeface="Consolas"/>
                <a:cs typeface="Consolas"/>
              </a:rPr>
              <a:t>.println(e1);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con.close();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r>
              <a:rPr sz="1400" spc="-8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}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904" y="234441"/>
            <a:ext cx="629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5" dirty="0">
                <a:solidFill>
                  <a:srgbClr val="242424"/>
                </a:solidFill>
                <a:latin typeface="Calibri"/>
                <a:cs typeface="Calibri"/>
              </a:rPr>
              <a:t>Program</a:t>
            </a:r>
            <a:r>
              <a:rPr sz="18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242424"/>
                </a:solidFill>
                <a:latin typeface="Calibri"/>
                <a:cs typeface="Calibri"/>
              </a:rPr>
              <a:t>on </a:t>
            </a:r>
            <a:r>
              <a:rPr sz="1800" b="0" spc="-15" dirty="0">
                <a:solidFill>
                  <a:srgbClr val="242424"/>
                </a:solidFill>
                <a:latin typeface="Calibri"/>
                <a:cs typeface="Calibri"/>
              </a:rPr>
              <a:t>Batch</a:t>
            </a:r>
            <a:r>
              <a:rPr sz="1800" b="0" spc="-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800" b="0" spc="-15" dirty="0">
                <a:solidFill>
                  <a:srgbClr val="242424"/>
                </a:solidFill>
                <a:latin typeface="Calibri"/>
                <a:cs typeface="Calibri"/>
              </a:rPr>
              <a:t>Processing</a:t>
            </a:r>
            <a:r>
              <a:rPr sz="1800" b="0" spc="1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242424"/>
                </a:solidFill>
                <a:latin typeface="Calibri"/>
                <a:cs typeface="Calibri"/>
              </a:rPr>
              <a:t>and</a:t>
            </a:r>
            <a:r>
              <a:rPr sz="1800" b="0" spc="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800" b="0" spc="-15" dirty="0">
                <a:solidFill>
                  <a:srgbClr val="242424"/>
                </a:solidFill>
                <a:latin typeface="Calibri"/>
                <a:cs typeface="Calibri"/>
              </a:rPr>
              <a:t>Transaction</a:t>
            </a:r>
            <a:r>
              <a:rPr sz="18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242424"/>
                </a:solidFill>
                <a:latin typeface="Calibri"/>
                <a:cs typeface="Calibri"/>
              </a:rPr>
              <a:t>Management</a:t>
            </a:r>
            <a:r>
              <a:rPr sz="1800" b="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800" b="0" spc="-15" dirty="0">
                <a:solidFill>
                  <a:srgbClr val="242424"/>
                </a:solidFill>
                <a:latin typeface="Calibri"/>
                <a:cs typeface="Calibri"/>
              </a:rPr>
              <a:t>(contd.)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190" y="1088847"/>
            <a:ext cx="7782559" cy="2385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setAutoCommit(false)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developer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commit()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rollback()</a:t>
            </a:r>
            <a:r>
              <a:rPr sz="1400" spc="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manually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otherwise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take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care.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AddBatch()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SQL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commands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batch.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ExecuteBatch()</a:t>
            </a:r>
            <a:r>
              <a:rPr sz="1400" spc="-7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execute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statements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batch.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everything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goes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well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commit()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executed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make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transactions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permanent.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an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exception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rollback()</a:t>
            </a:r>
            <a:r>
              <a:rPr sz="1400" spc="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executed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revert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changes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done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batch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commands.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209" y="168097"/>
            <a:ext cx="6792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solidFill>
                  <a:srgbClr val="242424"/>
                </a:solidFill>
                <a:latin typeface="Calibri"/>
                <a:cs typeface="Calibri"/>
              </a:rPr>
              <a:t>Batch</a:t>
            </a:r>
            <a:r>
              <a:rPr sz="2400" b="0" spc="-6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242424"/>
                </a:solidFill>
                <a:latin typeface="Calibri"/>
                <a:cs typeface="Calibri"/>
              </a:rPr>
              <a:t>Processing</a:t>
            </a:r>
            <a:r>
              <a:rPr sz="2400" b="0" spc="-2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242424"/>
                </a:solidFill>
                <a:latin typeface="Calibri"/>
                <a:cs typeface="Calibri"/>
              </a:rPr>
              <a:t>and</a:t>
            </a:r>
            <a:r>
              <a:rPr sz="2400" b="0" spc="-1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400" b="0" spc="-25" dirty="0">
                <a:solidFill>
                  <a:srgbClr val="242424"/>
                </a:solidFill>
                <a:latin typeface="Calibri"/>
                <a:cs typeface="Calibri"/>
              </a:rPr>
              <a:t>Transaction</a:t>
            </a:r>
            <a:r>
              <a:rPr sz="2400" b="0" spc="-15" dirty="0">
                <a:solidFill>
                  <a:srgbClr val="242424"/>
                </a:solidFill>
                <a:latin typeface="Calibri"/>
                <a:cs typeface="Calibri"/>
              </a:rPr>
              <a:t> Management(contd.)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132332"/>
            <a:ext cx="4751832" cy="36682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2071" y="760856"/>
            <a:ext cx="19894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85" dirty="0">
                <a:solidFill>
                  <a:srgbClr val="001F5F"/>
                </a:solidFill>
                <a:latin typeface="Georgia"/>
                <a:cs typeface="Georgia"/>
              </a:rPr>
              <a:t>Q</a:t>
            </a:r>
            <a:r>
              <a:rPr sz="2500" spc="-95" dirty="0">
                <a:solidFill>
                  <a:srgbClr val="001F5F"/>
                </a:solidFill>
                <a:latin typeface="Georgia"/>
                <a:cs typeface="Georgia"/>
              </a:rPr>
              <a:t>UE</a:t>
            </a:r>
            <a:r>
              <a:rPr sz="2500" spc="-90" dirty="0">
                <a:solidFill>
                  <a:srgbClr val="001F5F"/>
                </a:solidFill>
                <a:latin typeface="Georgia"/>
                <a:cs typeface="Georgia"/>
              </a:rPr>
              <a:t>S</a:t>
            </a:r>
            <a:r>
              <a:rPr sz="2500" spc="-95" dirty="0">
                <a:solidFill>
                  <a:srgbClr val="001F5F"/>
                </a:solidFill>
                <a:latin typeface="Georgia"/>
                <a:cs typeface="Georgia"/>
              </a:rPr>
              <a:t>T</a:t>
            </a:r>
            <a:r>
              <a:rPr sz="2500" spc="-90" dirty="0">
                <a:solidFill>
                  <a:srgbClr val="001F5F"/>
                </a:solidFill>
                <a:latin typeface="Georgia"/>
                <a:cs typeface="Georgia"/>
              </a:rPr>
              <a:t>I</a:t>
            </a:r>
            <a:r>
              <a:rPr sz="2500" spc="-85" dirty="0">
                <a:solidFill>
                  <a:srgbClr val="001F5F"/>
                </a:solidFill>
                <a:latin typeface="Georgia"/>
                <a:cs typeface="Georgia"/>
              </a:rPr>
              <a:t>ON</a:t>
            </a:r>
            <a:r>
              <a:rPr sz="2500" spc="-5" dirty="0">
                <a:solidFill>
                  <a:srgbClr val="001F5F"/>
                </a:solidFill>
                <a:latin typeface="Georgia"/>
                <a:cs typeface="Georgia"/>
              </a:rPr>
              <a:t>S</a:t>
            </a:r>
            <a:endParaRPr sz="25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743712"/>
            <a:ext cx="6624828" cy="41605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140" y="135763"/>
            <a:ext cx="15881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Assig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n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m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en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083" y="962659"/>
            <a:ext cx="7409815" cy="3034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Questi</a:t>
            </a:r>
            <a:r>
              <a:rPr sz="1400" spc="5" dirty="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n</a:t>
            </a:r>
            <a:r>
              <a:rPr sz="1400" spc="-9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St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nt</a:t>
            </a:r>
            <a:r>
              <a:rPr sz="1400" spc="-10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1: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Write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programs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create/insert/update/delete/select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student table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db.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Student table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fields: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4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ud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1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Marks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Questi</a:t>
            </a:r>
            <a:r>
              <a:rPr sz="1400" spc="5" dirty="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n</a:t>
            </a:r>
            <a:r>
              <a:rPr sz="1400" spc="-9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St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400" spc="-1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2: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160655">
              <a:lnSpc>
                <a:spcPct val="100000"/>
              </a:lnSpc>
            </a:pP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perform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Batch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processing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Transaction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management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Student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table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created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Problem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1.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5784" y="699516"/>
            <a:ext cx="5423916" cy="40675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209" y="135763"/>
            <a:ext cx="34442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Agenda</a:t>
            </a:r>
            <a:r>
              <a:rPr sz="2600" b="0" spc="-9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20" dirty="0">
                <a:solidFill>
                  <a:srgbClr val="242424"/>
                </a:solidFill>
                <a:latin typeface="Calibri"/>
                <a:cs typeface="Calibri"/>
              </a:rPr>
              <a:t>for</a:t>
            </a:r>
            <a:r>
              <a:rPr sz="2600" b="0" spc="-5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the</a:t>
            </a:r>
            <a:r>
              <a:rPr sz="26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Next</a:t>
            </a:r>
            <a:r>
              <a:rPr sz="2600" b="0" spc="-7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Class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357" y="932434"/>
            <a:ext cx="3220720" cy="225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next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class,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 able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4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Architecture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Http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exceptions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1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Implement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4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Implement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Tracking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Filters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733" y="155575"/>
            <a:ext cx="12350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sz="2600" spc="-7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spc="-2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600" spc="-65" dirty="0">
                <a:solidFill>
                  <a:srgbClr val="242424"/>
                </a:solidFill>
                <a:latin typeface="Calibri"/>
                <a:cs typeface="Calibri"/>
              </a:rPr>
              <a:t>w</a:t>
            </a: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ork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541" y="918209"/>
            <a:ext cx="18764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ahoma"/>
                <a:cs typeface="Tahoma"/>
              </a:rPr>
              <a:t>Read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web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technologies.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55" y="909827"/>
            <a:ext cx="202692" cy="18745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835" y="850519"/>
            <a:ext cx="8013700" cy="872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feedback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important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us,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compliment,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suggestion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complaint.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helps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make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course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better!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Please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spare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few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minutes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take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survey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after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webinar.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418" y="145795"/>
            <a:ext cx="9296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u</a:t>
            </a:r>
            <a:r>
              <a:rPr sz="2600" b="0" spc="4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b="0" spc="-40" dirty="0">
                <a:solidFill>
                  <a:srgbClr val="242424"/>
                </a:solidFill>
                <a:latin typeface="Calibri"/>
                <a:cs typeface="Calibri"/>
              </a:rPr>
              <a:t>v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y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3928" y="123444"/>
              <a:ext cx="1840992" cy="3307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56881" y="124205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56881" y="124205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6332" y="1162811"/>
            <a:ext cx="3767328" cy="34244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08723" y="1810257"/>
            <a:ext cx="1512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Why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do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need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store data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text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can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program?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56632" y="1775460"/>
            <a:ext cx="3387725" cy="835025"/>
          </a:xfrm>
          <a:custGeom>
            <a:avLst/>
            <a:gdLst/>
            <a:ahLst/>
            <a:cxnLst/>
            <a:rect l="l" t="t" r="r" b="b"/>
            <a:pathLst>
              <a:path w="3387725" h="835025">
                <a:moveTo>
                  <a:pt x="1614042" y="139064"/>
                </a:moveTo>
                <a:lnTo>
                  <a:pt x="1621154" y="95123"/>
                </a:lnTo>
                <a:lnTo>
                  <a:pt x="1640839" y="57023"/>
                </a:lnTo>
                <a:lnTo>
                  <a:pt x="1670939" y="26797"/>
                </a:lnTo>
                <a:lnTo>
                  <a:pt x="1709165" y="7112"/>
                </a:lnTo>
                <a:lnTo>
                  <a:pt x="1753108" y="0"/>
                </a:lnTo>
                <a:lnTo>
                  <a:pt x="1909571" y="0"/>
                </a:lnTo>
                <a:lnTo>
                  <a:pt x="2352928" y="0"/>
                </a:lnTo>
                <a:lnTo>
                  <a:pt x="3248151" y="0"/>
                </a:lnTo>
                <a:lnTo>
                  <a:pt x="3292220" y="7112"/>
                </a:lnTo>
                <a:lnTo>
                  <a:pt x="3330320" y="26797"/>
                </a:lnTo>
                <a:lnTo>
                  <a:pt x="3360546" y="57023"/>
                </a:lnTo>
                <a:lnTo>
                  <a:pt x="3380232" y="95123"/>
                </a:lnTo>
                <a:lnTo>
                  <a:pt x="3387343" y="139064"/>
                </a:lnTo>
                <a:lnTo>
                  <a:pt x="3387343" y="486917"/>
                </a:lnTo>
                <a:lnTo>
                  <a:pt x="3387343" y="695578"/>
                </a:lnTo>
                <a:lnTo>
                  <a:pt x="3380232" y="739520"/>
                </a:lnTo>
                <a:lnTo>
                  <a:pt x="3360546" y="777620"/>
                </a:lnTo>
                <a:lnTo>
                  <a:pt x="3330320" y="807846"/>
                </a:lnTo>
                <a:lnTo>
                  <a:pt x="3292220" y="827532"/>
                </a:lnTo>
                <a:lnTo>
                  <a:pt x="3248151" y="834644"/>
                </a:lnTo>
                <a:lnTo>
                  <a:pt x="2352928" y="834644"/>
                </a:lnTo>
                <a:lnTo>
                  <a:pt x="1909571" y="834644"/>
                </a:lnTo>
                <a:lnTo>
                  <a:pt x="1753108" y="834644"/>
                </a:lnTo>
                <a:lnTo>
                  <a:pt x="1709165" y="827532"/>
                </a:lnTo>
                <a:lnTo>
                  <a:pt x="1670939" y="807846"/>
                </a:lnTo>
                <a:lnTo>
                  <a:pt x="1640839" y="777620"/>
                </a:lnTo>
                <a:lnTo>
                  <a:pt x="1621154" y="739520"/>
                </a:lnTo>
                <a:lnTo>
                  <a:pt x="1614042" y="695578"/>
                </a:lnTo>
                <a:lnTo>
                  <a:pt x="0" y="697864"/>
                </a:lnTo>
                <a:lnTo>
                  <a:pt x="1614042" y="486917"/>
                </a:lnTo>
                <a:lnTo>
                  <a:pt x="1614042" y="139064"/>
                </a:lnTo>
                <a:close/>
              </a:path>
            </a:pathLst>
          </a:custGeom>
          <a:ln w="9143">
            <a:solidFill>
              <a:srgbClr val="48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6750" y="136906"/>
            <a:ext cx="23990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Daisy</a:t>
            </a:r>
            <a:r>
              <a:rPr sz="2600" b="0" spc="-9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has</a:t>
            </a:r>
            <a:r>
              <a:rPr sz="2600" b="0" spc="-8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Doubt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6332" y="1162811"/>
            <a:ext cx="3767328" cy="34244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6160" y="1532382"/>
            <a:ext cx="165735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store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data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text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file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permanently.</a:t>
            </a:r>
            <a:r>
              <a:rPr sz="1200" spc="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If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it is in a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program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once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system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off, 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all the data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lost.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a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program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volatile.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587" y="1386839"/>
            <a:ext cx="3134995" cy="1591310"/>
          </a:xfrm>
          <a:custGeom>
            <a:avLst/>
            <a:gdLst/>
            <a:ahLst/>
            <a:cxnLst/>
            <a:rect l="l" t="t" r="r" b="b"/>
            <a:pathLst>
              <a:path w="3134995" h="1591310">
                <a:moveTo>
                  <a:pt x="0" y="265175"/>
                </a:moveTo>
                <a:lnTo>
                  <a:pt x="4267" y="217424"/>
                </a:lnTo>
                <a:lnTo>
                  <a:pt x="16586" y="172593"/>
                </a:lnTo>
                <a:lnTo>
                  <a:pt x="36207" y="131318"/>
                </a:lnTo>
                <a:lnTo>
                  <a:pt x="62369" y="94361"/>
                </a:lnTo>
                <a:lnTo>
                  <a:pt x="94335" y="62357"/>
                </a:lnTo>
                <a:lnTo>
                  <a:pt x="131356" y="36195"/>
                </a:lnTo>
                <a:lnTo>
                  <a:pt x="172669" y="16637"/>
                </a:lnTo>
                <a:lnTo>
                  <a:pt x="217538" y="4318"/>
                </a:lnTo>
                <a:lnTo>
                  <a:pt x="265214" y="0"/>
                </a:lnTo>
                <a:lnTo>
                  <a:pt x="1109599" y="0"/>
                </a:lnTo>
                <a:lnTo>
                  <a:pt x="1585214" y="0"/>
                </a:lnTo>
                <a:lnTo>
                  <a:pt x="1637030" y="0"/>
                </a:lnTo>
                <a:lnTo>
                  <a:pt x="1684655" y="4318"/>
                </a:lnTo>
                <a:lnTo>
                  <a:pt x="1729613" y="16637"/>
                </a:lnTo>
                <a:lnTo>
                  <a:pt x="1770888" y="36195"/>
                </a:lnTo>
                <a:lnTo>
                  <a:pt x="1807972" y="62357"/>
                </a:lnTo>
                <a:lnTo>
                  <a:pt x="1839849" y="94361"/>
                </a:lnTo>
                <a:lnTo>
                  <a:pt x="1866011" y="131318"/>
                </a:lnTo>
                <a:lnTo>
                  <a:pt x="1885695" y="172593"/>
                </a:lnTo>
                <a:lnTo>
                  <a:pt x="1898014" y="217424"/>
                </a:lnTo>
                <a:lnTo>
                  <a:pt x="1902206" y="265175"/>
                </a:lnTo>
                <a:lnTo>
                  <a:pt x="1902206" y="927989"/>
                </a:lnTo>
                <a:lnTo>
                  <a:pt x="3134487" y="867410"/>
                </a:lnTo>
                <a:lnTo>
                  <a:pt x="1902206" y="1325626"/>
                </a:lnTo>
                <a:lnTo>
                  <a:pt x="1898014" y="1373378"/>
                </a:lnTo>
                <a:lnTo>
                  <a:pt x="1885695" y="1418209"/>
                </a:lnTo>
                <a:lnTo>
                  <a:pt x="1866011" y="1459484"/>
                </a:lnTo>
                <a:lnTo>
                  <a:pt x="1839849" y="1496441"/>
                </a:lnTo>
                <a:lnTo>
                  <a:pt x="1807972" y="1528445"/>
                </a:lnTo>
                <a:lnTo>
                  <a:pt x="1770888" y="1554607"/>
                </a:lnTo>
                <a:lnTo>
                  <a:pt x="1729613" y="1574165"/>
                </a:lnTo>
                <a:lnTo>
                  <a:pt x="1684655" y="1586484"/>
                </a:lnTo>
                <a:lnTo>
                  <a:pt x="1637030" y="1590802"/>
                </a:lnTo>
                <a:lnTo>
                  <a:pt x="1585214" y="1590802"/>
                </a:lnTo>
                <a:lnTo>
                  <a:pt x="1109599" y="1590802"/>
                </a:lnTo>
                <a:lnTo>
                  <a:pt x="265214" y="1590802"/>
                </a:lnTo>
                <a:lnTo>
                  <a:pt x="217538" y="1586484"/>
                </a:lnTo>
                <a:lnTo>
                  <a:pt x="172669" y="1574165"/>
                </a:lnTo>
                <a:lnTo>
                  <a:pt x="131356" y="1554607"/>
                </a:lnTo>
                <a:lnTo>
                  <a:pt x="94335" y="1528445"/>
                </a:lnTo>
                <a:lnTo>
                  <a:pt x="62369" y="1496441"/>
                </a:lnTo>
                <a:lnTo>
                  <a:pt x="36207" y="1459484"/>
                </a:lnTo>
                <a:lnTo>
                  <a:pt x="16586" y="1418209"/>
                </a:lnTo>
                <a:lnTo>
                  <a:pt x="4267" y="1373378"/>
                </a:lnTo>
                <a:lnTo>
                  <a:pt x="0" y="1325626"/>
                </a:lnTo>
                <a:lnTo>
                  <a:pt x="0" y="927989"/>
                </a:lnTo>
                <a:lnTo>
                  <a:pt x="0" y="265175"/>
                </a:lnTo>
                <a:close/>
              </a:path>
            </a:pathLst>
          </a:custGeom>
          <a:ln w="9144">
            <a:solidFill>
              <a:srgbClr val="48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6750" y="136906"/>
            <a:ext cx="37541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Daisy</a:t>
            </a:r>
            <a:r>
              <a:rPr sz="2600" b="0" spc="-7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explains</a:t>
            </a:r>
            <a:r>
              <a:rPr sz="2600" b="0" spc="-8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the</a:t>
            </a:r>
            <a:r>
              <a:rPr sz="26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Concept..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1162811"/>
            <a:ext cx="3756660" cy="34244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51066" y="1901444"/>
            <a:ext cx="1619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But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safe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text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file?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best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way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store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56632" y="1775460"/>
            <a:ext cx="3387725" cy="835025"/>
          </a:xfrm>
          <a:custGeom>
            <a:avLst/>
            <a:gdLst/>
            <a:ahLst/>
            <a:cxnLst/>
            <a:rect l="l" t="t" r="r" b="b"/>
            <a:pathLst>
              <a:path w="3387725" h="835025">
                <a:moveTo>
                  <a:pt x="1614042" y="139064"/>
                </a:moveTo>
                <a:lnTo>
                  <a:pt x="1621154" y="95123"/>
                </a:lnTo>
                <a:lnTo>
                  <a:pt x="1640839" y="57023"/>
                </a:lnTo>
                <a:lnTo>
                  <a:pt x="1670939" y="26797"/>
                </a:lnTo>
                <a:lnTo>
                  <a:pt x="1709165" y="7112"/>
                </a:lnTo>
                <a:lnTo>
                  <a:pt x="1753108" y="0"/>
                </a:lnTo>
                <a:lnTo>
                  <a:pt x="1909571" y="0"/>
                </a:lnTo>
                <a:lnTo>
                  <a:pt x="2352928" y="0"/>
                </a:lnTo>
                <a:lnTo>
                  <a:pt x="3248151" y="0"/>
                </a:lnTo>
                <a:lnTo>
                  <a:pt x="3292220" y="7112"/>
                </a:lnTo>
                <a:lnTo>
                  <a:pt x="3330320" y="26797"/>
                </a:lnTo>
                <a:lnTo>
                  <a:pt x="3360546" y="57023"/>
                </a:lnTo>
                <a:lnTo>
                  <a:pt x="3380232" y="95123"/>
                </a:lnTo>
                <a:lnTo>
                  <a:pt x="3387343" y="139064"/>
                </a:lnTo>
                <a:lnTo>
                  <a:pt x="3387343" y="486917"/>
                </a:lnTo>
                <a:lnTo>
                  <a:pt x="3387343" y="695578"/>
                </a:lnTo>
                <a:lnTo>
                  <a:pt x="3380232" y="739520"/>
                </a:lnTo>
                <a:lnTo>
                  <a:pt x="3360546" y="777620"/>
                </a:lnTo>
                <a:lnTo>
                  <a:pt x="3330320" y="807846"/>
                </a:lnTo>
                <a:lnTo>
                  <a:pt x="3292220" y="827532"/>
                </a:lnTo>
                <a:lnTo>
                  <a:pt x="3248151" y="834644"/>
                </a:lnTo>
                <a:lnTo>
                  <a:pt x="2352928" y="834644"/>
                </a:lnTo>
                <a:lnTo>
                  <a:pt x="1909571" y="834644"/>
                </a:lnTo>
                <a:lnTo>
                  <a:pt x="1753108" y="834644"/>
                </a:lnTo>
                <a:lnTo>
                  <a:pt x="1709165" y="827532"/>
                </a:lnTo>
                <a:lnTo>
                  <a:pt x="1670939" y="807846"/>
                </a:lnTo>
                <a:lnTo>
                  <a:pt x="1640839" y="777620"/>
                </a:lnTo>
                <a:lnTo>
                  <a:pt x="1621154" y="739520"/>
                </a:lnTo>
                <a:lnTo>
                  <a:pt x="1614042" y="695578"/>
                </a:lnTo>
                <a:lnTo>
                  <a:pt x="0" y="697864"/>
                </a:lnTo>
                <a:lnTo>
                  <a:pt x="1614042" y="486917"/>
                </a:lnTo>
                <a:lnTo>
                  <a:pt x="1614042" y="139064"/>
                </a:lnTo>
                <a:close/>
              </a:path>
            </a:pathLst>
          </a:custGeom>
          <a:ln w="9143">
            <a:solidFill>
              <a:srgbClr val="48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6750" y="136906"/>
            <a:ext cx="37541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0" dirty="0">
                <a:solidFill>
                  <a:srgbClr val="242424"/>
                </a:solidFill>
                <a:latin typeface="Calibri"/>
                <a:cs typeface="Calibri"/>
              </a:rPr>
              <a:t>Daisy</a:t>
            </a:r>
            <a:r>
              <a:rPr sz="2600" b="0" spc="-7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15" dirty="0">
                <a:solidFill>
                  <a:srgbClr val="242424"/>
                </a:solidFill>
                <a:latin typeface="Calibri"/>
                <a:cs typeface="Calibri"/>
              </a:rPr>
              <a:t>explains</a:t>
            </a:r>
            <a:r>
              <a:rPr sz="2600" b="0" spc="-8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dirty="0">
                <a:solidFill>
                  <a:srgbClr val="242424"/>
                </a:solidFill>
                <a:latin typeface="Calibri"/>
                <a:cs typeface="Calibri"/>
              </a:rPr>
              <a:t>the</a:t>
            </a:r>
            <a:r>
              <a:rPr sz="2600" b="0" spc="-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b="0" spc="-5" dirty="0">
                <a:solidFill>
                  <a:srgbClr val="242424"/>
                </a:solidFill>
                <a:latin typeface="Calibri"/>
                <a:cs typeface="Calibri"/>
              </a:rPr>
              <a:t>Concept..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3686</Words>
  <Application>Microsoft Office PowerPoint</Application>
  <PresentationFormat>On-screen Show (16:9)</PresentationFormat>
  <Paragraphs>604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Calibri</vt:lpstr>
      <vt:lpstr>Consolas</vt:lpstr>
      <vt:lpstr>Georgia</vt:lpstr>
      <vt:lpstr>Symbol</vt:lpstr>
      <vt:lpstr>Tahoma</vt:lpstr>
      <vt:lpstr>Times New Roman</vt:lpstr>
      <vt:lpstr>Wingdings</vt:lpstr>
      <vt:lpstr>Office Theme</vt:lpstr>
      <vt:lpstr>PowerPoint Presentation</vt:lpstr>
      <vt:lpstr>Course Topics</vt:lpstr>
      <vt:lpstr>Objectives</vt:lpstr>
      <vt:lpstr>John Meets Daisy..</vt:lpstr>
      <vt:lpstr>John Meets Daisy..</vt:lpstr>
      <vt:lpstr>Daisy has a Doubt</vt:lpstr>
      <vt:lpstr>Daisy has a Doubt</vt:lpstr>
      <vt:lpstr>Daisy explains the Concept..</vt:lpstr>
      <vt:lpstr>Daisy explains the Concept..</vt:lpstr>
      <vt:lpstr>Daisy explains the Concept..</vt:lpstr>
      <vt:lpstr>Limitations of a text File</vt:lpstr>
      <vt:lpstr>What is a Database?</vt:lpstr>
      <vt:lpstr>Database - Example</vt:lpstr>
      <vt:lpstr>RDBMS</vt:lpstr>
      <vt:lpstr>A Project for John..</vt:lpstr>
      <vt:lpstr>A Project for John..</vt:lpstr>
      <vt:lpstr>John has the Solution!</vt:lpstr>
      <vt:lpstr>What is RDBMS?</vt:lpstr>
      <vt:lpstr>Advantages of RDBMS</vt:lpstr>
      <vt:lpstr>PowerPoint Presentation</vt:lpstr>
      <vt:lpstr>Introduction</vt:lpstr>
      <vt:lpstr> SQL Stands for Structured Query Language.</vt:lpstr>
      <vt:lpstr>SQL Commands</vt:lpstr>
      <vt:lpstr>SQL Datatypes</vt:lpstr>
      <vt:lpstr>SQL Commands</vt:lpstr>
      <vt:lpstr>SQL Commands (contd.)</vt:lpstr>
      <vt:lpstr>SQL SELECT Command</vt:lpstr>
      <vt:lpstr>SQL Functions</vt:lpstr>
      <vt:lpstr>JDBC</vt:lpstr>
      <vt:lpstr>Introduction</vt:lpstr>
      <vt:lpstr>JDBC</vt:lpstr>
      <vt:lpstr>Features of JDBC</vt:lpstr>
      <vt:lpstr>Connection using JDBC</vt:lpstr>
      <vt:lpstr>JDBC Procedure</vt:lpstr>
      <vt:lpstr>Software Required for JDBC</vt:lpstr>
      <vt:lpstr>Java – DB Connectivity</vt:lpstr>
      <vt:lpstr>Driver Types</vt:lpstr>
      <vt:lpstr>Annie’s Question</vt:lpstr>
      <vt:lpstr>Annie’s Answer</vt:lpstr>
      <vt:lpstr>What is ODBC?</vt:lpstr>
      <vt:lpstr>Type 1 - Driver</vt:lpstr>
      <vt:lpstr>Type 2 - Driver</vt:lpstr>
      <vt:lpstr>Type 3 - Driver</vt:lpstr>
      <vt:lpstr>Type 4 - Driver</vt:lpstr>
      <vt:lpstr>JDBC Connection String</vt:lpstr>
      <vt:lpstr>Program to Create Table in the db through JDBC</vt:lpstr>
      <vt:lpstr>Program to Create Table in db through JDBC (contd.)</vt:lpstr>
      <vt:lpstr>Program to Insert Data in db</vt:lpstr>
      <vt:lpstr>Program to Update a Record in db</vt:lpstr>
      <vt:lpstr>To Display Records using Select</vt:lpstr>
      <vt:lpstr>To Display Records using Select (contd.)</vt:lpstr>
      <vt:lpstr>Calling Stored Procedures - Imports</vt:lpstr>
      <vt:lpstr>Calling Stored Procedures - Example</vt:lpstr>
      <vt:lpstr>Calling Stored Procedures – Methods Used</vt:lpstr>
      <vt:lpstr>JDBC - Exceptions</vt:lpstr>
      <vt:lpstr>Example - Batch Processing and Transaction Management</vt:lpstr>
      <vt:lpstr>Annie’s Question</vt:lpstr>
      <vt:lpstr>Annie’s Answer</vt:lpstr>
      <vt:lpstr>Program on Batch Processing and Transaction Management</vt:lpstr>
      <vt:lpstr>Program on Batch Processing and Transaction Management (contd.)</vt:lpstr>
      <vt:lpstr>Batch Processing and Transaction Management(contd.)</vt:lpstr>
      <vt:lpstr>QUESTIONS</vt:lpstr>
      <vt:lpstr>Assignment</vt:lpstr>
      <vt:lpstr>Agenda for the Next Class</vt:lpstr>
      <vt:lpstr>PowerPoint Presentation</vt:lpstr>
      <vt:lpstr>Survey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Puja</dc:creator>
  <cp:lastModifiedBy>kabiraj shrestha</cp:lastModifiedBy>
  <cp:revision>2</cp:revision>
  <dcterms:created xsi:type="dcterms:W3CDTF">2023-03-30T02:10:12Z</dcterms:created>
  <dcterms:modified xsi:type="dcterms:W3CDTF">2023-04-27T12:10:18Z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2023-03-30T00:00:00Z</vt:filetime>
  </property>
</Properties>
</file>