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1990" y="153415"/>
            <a:ext cx="8180019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4242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4242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4242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4242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28827"/>
            <a:ext cx="9144000" cy="397916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98930"/>
            <a:ext cx="466090" cy="82550"/>
          </a:xfrm>
          <a:custGeom>
            <a:avLst/>
            <a:gdLst/>
            <a:ahLst/>
            <a:cxnLst/>
            <a:rect l="l" t="t" r="r" b="b"/>
            <a:pathLst>
              <a:path w="466090" h="82550">
                <a:moveTo>
                  <a:pt x="465963" y="0"/>
                </a:moveTo>
                <a:lnTo>
                  <a:pt x="0" y="0"/>
                </a:lnTo>
                <a:lnTo>
                  <a:pt x="0" y="82043"/>
                </a:lnTo>
                <a:lnTo>
                  <a:pt x="465963" y="82043"/>
                </a:lnTo>
                <a:lnTo>
                  <a:pt x="465963" y="0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200" y="210311"/>
            <a:ext cx="1714500" cy="3459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1990" y="153415"/>
            <a:ext cx="8180019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24242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3538" y="968755"/>
            <a:ext cx="6376923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24242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182" y="4827754"/>
            <a:ext cx="631825" cy="210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jp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19.jp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2.png"/><Relationship Id="rId3" Type="http://schemas.openxmlformats.org/officeDocument/2006/relationships/image" Target="../media/image83.jp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8.jp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jp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dureka.in/hadoop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2.jpg"/><Relationship Id="rId3" Type="http://schemas.openxmlformats.org/officeDocument/2006/relationships/image" Target="../media/image9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79391"/>
            <a:ext cx="9144000" cy="8641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39667" y="501395"/>
            <a:ext cx="2115312" cy="25801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52215" y="3314776"/>
            <a:ext cx="157162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000" spc="75" b="1">
                <a:solidFill>
                  <a:srgbClr val="242424"/>
                </a:solidFill>
                <a:latin typeface="Georgia"/>
                <a:cs typeface="Georgia"/>
              </a:rPr>
              <a:t>M</a:t>
            </a:r>
            <a:r>
              <a:rPr dirty="0" sz="2000" spc="100" b="1">
                <a:solidFill>
                  <a:srgbClr val="242424"/>
                </a:solidFill>
                <a:latin typeface="Georgia"/>
                <a:cs typeface="Georgia"/>
              </a:rPr>
              <a:t>O</a:t>
            </a:r>
            <a:r>
              <a:rPr dirty="0" sz="2000" spc="70" b="1">
                <a:solidFill>
                  <a:srgbClr val="242424"/>
                </a:solidFill>
                <a:latin typeface="Georgia"/>
                <a:cs typeface="Georgia"/>
              </a:rPr>
              <a:t>DU</a:t>
            </a:r>
            <a:r>
              <a:rPr dirty="0" sz="2000" spc="-225" b="1">
                <a:solidFill>
                  <a:srgbClr val="242424"/>
                </a:solidFill>
                <a:latin typeface="Georgia"/>
                <a:cs typeface="Georgia"/>
              </a:rPr>
              <a:t>LE</a:t>
            </a:r>
            <a:r>
              <a:rPr dirty="0" sz="2000" b="1">
                <a:solidFill>
                  <a:srgbClr val="242424"/>
                </a:solidFill>
                <a:latin typeface="Georgia"/>
                <a:cs typeface="Georgia"/>
              </a:rPr>
              <a:t>-</a:t>
            </a:r>
            <a:r>
              <a:rPr dirty="0" sz="2000" spc="-120" b="1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2000" b="1">
                <a:solidFill>
                  <a:srgbClr val="242424"/>
                </a:solidFill>
                <a:latin typeface="Georgia"/>
                <a:cs typeface="Georgia"/>
              </a:rPr>
              <a:t>9</a:t>
            </a:r>
            <a:endParaRPr sz="2000">
              <a:latin typeface="Georgia"/>
              <a:cs typeface="Georgia"/>
            </a:endParaRPr>
          </a:p>
          <a:p>
            <a:pPr algn="ctr" marR="12700">
              <a:lnSpc>
                <a:spcPct val="100000"/>
              </a:lnSpc>
              <a:spcBef>
                <a:spcPts val="5"/>
              </a:spcBef>
            </a:pPr>
            <a:r>
              <a:rPr dirty="0" sz="2000" spc="-210" b="1">
                <a:solidFill>
                  <a:srgbClr val="242424"/>
                </a:solidFill>
                <a:latin typeface="Georgia"/>
                <a:cs typeface="Georgia"/>
              </a:rPr>
              <a:t>JSP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904" y="131775"/>
            <a:ext cx="327787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JSP</a:t>
            </a:r>
            <a:r>
              <a:rPr dirty="0" spc="-95"/>
              <a:t> </a:t>
            </a:r>
            <a:r>
              <a:rPr dirty="0" spc="-10"/>
              <a:t>Execution</a:t>
            </a:r>
            <a:r>
              <a:rPr dirty="0" spc="-85"/>
              <a:t> </a:t>
            </a:r>
            <a:r>
              <a:rPr dirty="0" spc="-10"/>
              <a:t>Procedure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908" y="912621"/>
            <a:ext cx="737997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 JSP will be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converted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 file. The servlet file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compiled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generates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.class file.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.class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loaded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into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memory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executed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JVM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usual.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99816" y="2499360"/>
            <a:ext cx="1430020" cy="1047115"/>
            <a:chOff x="3099816" y="2499360"/>
            <a:chExt cx="1430020" cy="10471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9816" y="2499360"/>
              <a:ext cx="1429511" cy="10469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7060" y="2526792"/>
              <a:ext cx="1339596" cy="9570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147060" y="2526792"/>
              <a:ext cx="1339850" cy="956944"/>
            </a:xfrm>
            <a:custGeom>
              <a:avLst/>
              <a:gdLst/>
              <a:ahLst/>
              <a:cxnLst/>
              <a:rect l="l" t="t" r="r" b="b"/>
              <a:pathLst>
                <a:path w="1339850" h="956945">
                  <a:moveTo>
                    <a:pt x="0" y="159384"/>
                  </a:moveTo>
                  <a:lnTo>
                    <a:pt x="8127" y="108965"/>
                  </a:lnTo>
                  <a:lnTo>
                    <a:pt x="30733" y="65277"/>
                  </a:lnTo>
                  <a:lnTo>
                    <a:pt x="65277" y="30733"/>
                  </a:lnTo>
                  <a:lnTo>
                    <a:pt x="109092" y="8127"/>
                  </a:lnTo>
                  <a:lnTo>
                    <a:pt x="159512" y="0"/>
                  </a:lnTo>
                  <a:lnTo>
                    <a:pt x="1179829" y="0"/>
                  </a:lnTo>
                  <a:lnTo>
                    <a:pt x="1230249" y="8127"/>
                  </a:lnTo>
                  <a:lnTo>
                    <a:pt x="1274064" y="30733"/>
                  </a:lnTo>
                  <a:lnTo>
                    <a:pt x="1308607" y="65277"/>
                  </a:lnTo>
                  <a:lnTo>
                    <a:pt x="1331214" y="108965"/>
                  </a:lnTo>
                  <a:lnTo>
                    <a:pt x="1339341" y="159384"/>
                  </a:lnTo>
                  <a:lnTo>
                    <a:pt x="1339341" y="797178"/>
                  </a:lnTo>
                  <a:lnTo>
                    <a:pt x="1331214" y="847597"/>
                  </a:lnTo>
                  <a:lnTo>
                    <a:pt x="1308607" y="891285"/>
                  </a:lnTo>
                  <a:lnTo>
                    <a:pt x="1274064" y="925830"/>
                  </a:lnTo>
                  <a:lnTo>
                    <a:pt x="1230249" y="948435"/>
                  </a:lnTo>
                  <a:lnTo>
                    <a:pt x="1179829" y="956563"/>
                  </a:lnTo>
                  <a:lnTo>
                    <a:pt x="159512" y="956563"/>
                  </a:lnTo>
                  <a:lnTo>
                    <a:pt x="109092" y="948435"/>
                  </a:lnTo>
                  <a:lnTo>
                    <a:pt x="65277" y="925830"/>
                  </a:lnTo>
                  <a:lnTo>
                    <a:pt x="30733" y="891285"/>
                  </a:lnTo>
                  <a:lnTo>
                    <a:pt x="8127" y="847597"/>
                  </a:lnTo>
                  <a:lnTo>
                    <a:pt x="0" y="797178"/>
                  </a:lnTo>
                  <a:lnTo>
                    <a:pt x="0" y="159384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286125" y="2764917"/>
            <a:ext cx="107124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382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Server with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400" spc="-1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iner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3023" y="1615439"/>
            <a:ext cx="7065645" cy="2872740"/>
            <a:chOff x="573023" y="1615439"/>
            <a:chExt cx="7065645" cy="2872740"/>
          </a:xfrm>
        </p:grpSpPr>
        <p:sp>
          <p:nvSpPr>
            <p:cNvPr id="10" name="object 10"/>
            <p:cNvSpPr/>
            <p:nvPr/>
          </p:nvSpPr>
          <p:spPr>
            <a:xfrm>
              <a:off x="1866900" y="2834639"/>
              <a:ext cx="1271270" cy="387350"/>
            </a:xfrm>
            <a:custGeom>
              <a:avLst/>
              <a:gdLst/>
              <a:ahLst/>
              <a:cxnLst/>
              <a:rect l="l" t="t" r="r" b="b"/>
              <a:pathLst>
                <a:path w="1271270" h="387350">
                  <a:moveTo>
                    <a:pt x="1260348" y="317119"/>
                  </a:moveTo>
                  <a:lnTo>
                    <a:pt x="76200" y="317119"/>
                  </a:lnTo>
                  <a:lnTo>
                    <a:pt x="76200" y="259715"/>
                  </a:lnTo>
                  <a:lnTo>
                    <a:pt x="0" y="323469"/>
                  </a:lnTo>
                  <a:lnTo>
                    <a:pt x="76200" y="387096"/>
                  </a:lnTo>
                  <a:lnTo>
                    <a:pt x="76200" y="329819"/>
                  </a:lnTo>
                  <a:lnTo>
                    <a:pt x="1260348" y="329819"/>
                  </a:lnTo>
                  <a:lnTo>
                    <a:pt x="1260348" y="317119"/>
                  </a:lnTo>
                  <a:close/>
                </a:path>
                <a:path w="1271270" h="387350">
                  <a:moveTo>
                    <a:pt x="1271016" y="63627"/>
                  </a:moveTo>
                  <a:lnTo>
                    <a:pt x="1194816" y="0"/>
                  </a:lnTo>
                  <a:lnTo>
                    <a:pt x="1194816" y="57277"/>
                  </a:lnTo>
                  <a:lnTo>
                    <a:pt x="10668" y="57277"/>
                  </a:lnTo>
                  <a:lnTo>
                    <a:pt x="10668" y="69977"/>
                  </a:lnTo>
                  <a:lnTo>
                    <a:pt x="1194816" y="69977"/>
                  </a:lnTo>
                  <a:lnTo>
                    <a:pt x="1194816" y="127381"/>
                  </a:lnTo>
                  <a:lnTo>
                    <a:pt x="1271016" y="63627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9715" y="1615439"/>
              <a:ext cx="1248156" cy="8229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56959" y="1642871"/>
              <a:ext cx="1158239" cy="73304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156959" y="1642871"/>
              <a:ext cx="1158240" cy="732790"/>
            </a:xfrm>
            <a:custGeom>
              <a:avLst/>
              <a:gdLst/>
              <a:ahLst/>
              <a:cxnLst/>
              <a:rect l="l" t="t" r="r" b="b"/>
              <a:pathLst>
                <a:path w="1158240" h="732789">
                  <a:moveTo>
                    <a:pt x="0" y="122047"/>
                  </a:moveTo>
                  <a:lnTo>
                    <a:pt x="9651" y="74549"/>
                  </a:lnTo>
                  <a:lnTo>
                    <a:pt x="35813" y="35813"/>
                  </a:lnTo>
                  <a:lnTo>
                    <a:pt x="74675" y="9651"/>
                  </a:lnTo>
                  <a:lnTo>
                    <a:pt x="122174" y="0"/>
                  </a:lnTo>
                  <a:lnTo>
                    <a:pt x="1036065" y="0"/>
                  </a:lnTo>
                  <a:lnTo>
                    <a:pt x="1083564" y="9651"/>
                  </a:lnTo>
                  <a:lnTo>
                    <a:pt x="1122425" y="35813"/>
                  </a:lnTo>
                  <a:lnTo>
                    <a:pt x="1148588" y="74549"/>
                  </a:lnTo>
                  <a:lnTo>
                    <a:pt x="1158239" y="122047"/>
                  </a:lnTo>
                  <a:lnTo>
                    <a:pt x="1158239" y="610488"/>
                  </a:lnTo>
                  <a:lnTo>
                    <a:pt x="1148588" y="658113"/>
                  </a:lnTo>
                  <a:lnTo>
                    <a:pt x="1122425" y="696848"/>
                  </a:lnTo>
                  <a:lnTo>
                    <a:pt x="1083564" y="723010"/>
                  </a:lnTo>
                  <a:lnTo>
                    <a:pt x="1036065" y="732663"/>
                  </a:lnTo>
                  <a:lnTo>
                    <a:pt x="122174" y="732663"/>
                  </a:lnTo>
                  <a:lnTo>
                    <a:pt x="74675" y="723010"/>
                  </a:lnTo>
                  <a:lnTo>
                    <a:pt x="35813" y="696848"/>
                  </a:lnTo>
                  <a:lnTo>
                    <a:pt x="9651" y="658113"/>
                  </a:lnTo>
                  <a:lnTo>
                    <a:pt x="0" y="610488"/>
                  </a:lnTo>
                  <a:lnTo>
                    <a:pt x="0" y="122047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9715" y="2471927"/>
              <a:ext cx="1248156" cy="8229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56959" y="2499359"/>
              <a:ext cx="1158239" cy="7330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156959" y="2499359"/>
              <a:ext cx="1158240" cy="732790"/>
            </a:xfrm>
            <a:custGeom>
              <a:avLst/>
              <a:gdLst/>
              <a:ahLst/>
              <a:cxnLst/>
              <a:rect l="l" t="t" r="r" b="b"/>
              <a:pathLst>
                <a:path w="1158240" h="732789">
                  <a:moveTo>
                    <a:pt x="0" y="122046"/>
                  </a:moveTo>
                  <a:lnTo>
                    <a:pt x="9651" y="74548"/>
                  </a:lnTo>
                  <a:lnTo>
                    <a:pt x="35813" y="35813"/>
                  </a:lnTo>
                  <a:lnTo>
                    <a:pt x="74675" y="9651"/>
                  </a:lnTo>
                  <a:lnTo>
                    <a:pt x="122174" y="0"/>
                  </a:lnTo>
                  <a:lnTo>
                    <a:pt x="1036065" y="0"/>
                  </a:lnTo>
                  <a:lnTo>
                    <a:pt x="1083564" y="9651"/>
                  </a:lnTo>
                  <a:lnTo>
                    <a:pt x="1122425" y="35813"/>
                  </a:lnTo>
                  <a:lnTo>
                    <a:pt x="1148588" y="74548"/>
                  </a:lnTo>
                  <a:lnTo>
                    <a:pt x="1158239" y="122046"/>
                  </a:lnTo>
                  <a:lnTo>
                    <a:pt x="1158239" y="610488"/>
                  </a:lnTo>
                  <a:lnTo>
                    <a:pt x="1148588" y="658113"/>
                  </a:lnTo>
                  <a:lnTo>
                    <a:pt x="1122425" y="696848"/>
                  </a:lnTo>
                  <a:lnTo>
                    <a:pt x="1083564" y="723010"/>
                  </a:lnTo>
                  <a:lnTo>
                    <a:pt x="1036065" y="732663"/>
                  </a:lnTo>
                  <a:lnTo>
                    <a:pt x="122174" y="732663"/>
                  </a:lnTo>
                  <a:lnTo>
                    <a:pt x="74675" y="723010"/>
                  </a:lnTo>
                  <a:lnTo>
                    <a:pt x="35813" y="696848"/>
                  </a:lnTo>
                  <a:lnTo>
                    <a:pt x="9651" y="658113"/>
                  </a:lnTo>
                  <a:lnTo>
                    <a:pt x="0" y="610488"/>
                  </a:lnTo>
                  <a:lnTo>
                    <a:pt x="0" y="122046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497324" y="2002535"/>
              <a:ext cx="1661160" cy="996315"/>
            </a:xfrm>
            <a:custGeom>
              <a:avLst/>
              <a:gdLst/>
              <a:ahLst/>
              <a:cxnLst/>
              <a:rect l="l" t="t" r="r" b="b"/>
              <a:pathLst>
                <a:path w="1661160" h="996314">
                  <a:moveTo>
                    <a:pt x="1657985" y="932815"/>
                  </a:moveTo>
                  <a:lnTo>
                    <a:pt x="1581785" y="869315"/>
                  </a:lnTo>
                  <a:lnTo>
                    <a:pt x="1581785" y="926465"/>
                  </a:lnTo>
                  <a:lnTo>
                    <a:pt x="0" y="926465"/>
                  </a:lnTo>
                  <a:lnTo>
                    <a:pt x="0" y="939165"/>
                  </a:lnTo>
                  <a:lnTo>
                    <a:pt x="1581785" y="939165"/>
                  </a:lnTo>
                  <a:lnTo>
                    <a:pt x="1581785" y="996315"/>
                  </a:lnTo>
                  <a:lnTo>
                    <a:pt x="1657985" y="932815"/>
                  </a:lnTo>
                  <a:close/>
                </a:path>
                <a:path w="1661160" h="996314">
                  <a:moveTo>
                    <a:pt x="1660652" y="11684"/>
                  </a:moveTo>
                  <a:lnTo>
                    <a:pt x="1655445" y="0"/>
                  </a:lnTo>
                  <a:lnTo>
                    <a:pt x="66675" y="722630"/>
                  </a:lnTo>
                  <a:lnTo>
                    <a:pt x="43053" y="670560"/>
                  </a:lnTo>
                  <a:lnTo>
                    <a:pt x="0" y="759841"/>
                  </a:lnTo>
                  <a:lnTo>
                    <a:pt x="95631" y="786130"/>
                  </a:lnTo>
                  <a:lnTo>
                    <a:pt x="72009" y="734187"/>
                  </a:lnTo>
                  <a:lnTo>
                    <a:pt x="1660652" y="11684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34100" y="3663695"/>
              <a:ext cx="1248155" cy="8244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81344" y="3691127"/>
              <a:ext cx="1158240" cy="73456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181344" y="3691127"/>
              <a:ext cx="1158240" cy="734695"/>
            </a:xfrm>
            <a:custGeom>
              <a:avLst/>
              <a:gdLst/>
              <a:ahLst/>
              <a:cxnLst/>
              <a:rect l="l" t="t" r="r" b="b"/>
              <a:pathLst>
                <a:path w="1158240" h="734695">
                  <a:moveTo>
                    <a:pt x="0" y="122428"/>
                  </a:moveTo>
                  <a:lnTo>
                    <a:pt x="9651" y="74803"/>
                  </a:lnTo>
                  <a:lnTo>
                    <a:pt x="35813" y="35814"/>
                  </a:lnTo>
                  <a:lnTo>
                    <a:pt x="74802" y="9652"/>
                  </a:lnTo>
                  <a:lnTo>
                    <a:pt x="122427" y="0"/>
                  </a:lnTo>
                  <a:lnTo>
                    <a:pt x="1035811" y="0"/>
                  </a:lnTo>
                  <a:lnTo>
                    <a:pt x="1083436" y="9652"/>
                  </a:lnTo>
                  <a:lnTo>
                    <a:pt x="1122299" y="35814"/>
                  </a:lnTo>
                  <a:lnTo>
                    <a:pt x="1148587" y="74803"/>
                  </a:lnTo>
                  <a:lnTo>
                    <a:pt x="1158239" y="122428"/>
                  </a:lnTo>
                  <a:lnTo>
                    <a:pt x="1158239" y="612038"/>
                  </a:lnTo>
                  <a:lnTo>
                    <a:pt x="1148587" y="659676"/>
                  </a:lnTo>
                  <a:lnTo>
                    <a:pt x="1122299" y="698588"/>
                  </a:lnTo>
                  <a:lnTo>
                    <a:pt x="1083436" y="724814"/>
                  </a:lnTo>
                  <a:lnTo>
                    <a:pt x="1035811" y="734441"/>
                  </a:lnTo>
                  <a:lnTo>
                    <a:pt x="122427" y="734441"/>
                  </a:lnTo>
                  <a:lnTo>
                    <a:pt x="74802" y="724814"/>
                  </a:lnTo>
                  <a:lnTo>
                    <a:pt x="35813" y="698588"/>
                  </a:lnTo>
                  <a:lnTo>
                    <a:pt x="9651" y="659676"/>
                  </a:lnTo>
                  <a:lnTo>
                    <a:pt x="0" y="612038"/>
                  </a:lnTo>
                  <a:lnTo>
                    <a:pt x="0" y="122428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87237" y="3872229"/>
              <a:ext cx="95376" cy="11592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553712" y="3229736"/>
              <a:ext cx="1562100" cy="706755"/>
            </a:xfrm>
            <a:custGeom>
              <a:avLst/>
              <a:gdLst/>
              <a:ahLst/>
              <a:cxnLst/>
              <a:rect l="l" t="t" r="r" b="b"/>
              <a:pathLst>
                <a:path w="1562100" h="706754">
                  <a:moveTo>
                    <a:pt x="5079" y="0"/>
                  </a:moveTo>
                  <a:lnTo>
                    <a:pt x="0" y="11556"/>
                  </a:lnTo>
                  <a:lnTo>
                    <a:pt x="1556765" y="706221"/>
                  </a:lnTo>
                  <a:lnTo>
                    <a:pt x="1561973" y="694664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86656" y="3177539"/>
              <a:ext cx="95504" cy="11595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394447" y="3691127"/>
              <a:ext cx="239395" cy="739140"/>
            </a:xfrm>
            <a:custGeom>
              <a:avLst/>
              <a:gdLst/>
              <a:ahLst/>
              <a:cxnLst/>
              <a:rect l="l" t="t" r="r" b="b"/>
              <a:pathLst>
                <a:path w="239395" h="739139">
                  <a:moveTo>
                    <a:pt x="0" y="0"/>
                  </a:moveTo>
                  <a:lnTo>
                    <a:pt x="46481" y="1524"/>
                  </a:lnTo>
                  <a:lnTo>
                    <a:pt x="84581" y="5842"/>
                  </a:lnTo>
                  <a:lnTo>
                    <a:pt x="110108" y="12192"/>
                  </a:lnTo>
                  <a:lnTo>
                    <a:pt x="119506" y="19939"/>
                  </a:lnTo>
                  <a:lnTo>
                    <a:pt x="119506" y="345097"/>
                  </a:lnTo>
                  <a:lnTo>
                    <a:pt x="129031" y="352856"/>
                  </a:lnTo>
                  <a:lnTo>
                    <a:pt x="154558" y="359194"/>
                  </a:lnTo>
                  <a:lnTo>
                    <a:pt x="192658" y="363474"/>
                  </a:lnTo>
                  <a:lnTo>
                    <a:pt x="239141" y="365036"/>
                  </a:lnTo>
                  <a:lnTo>
                    <a:pt x="192658" y="366598"/>
                  </a:lnTo>
                  <a:lnTo>
                    <a:pt x="154558" y="370878"/>
                  </a:lnTo>
                  <a:lnTo>
                    <a:pt x="129031" y="377215"/>
                  </a:lnTo>
                  <a:lnTo>
                    <a:pt x="119506" y="384975"/>
                  </a:lnTo>
                  <a:lnTo>
                    <a:pt x="119506" y="719201"/>
                  </a:lnTo>
                  <a:lnTo>
                    <a:pt x="110108" y="726960"/>
                  </a:lnTo>
                  <a:lnTo>
                    <a:pt x="84581" y="733298"/>
                  </a:lnTo>
                  <a:lnTo>
                    <a:pt x="46481" y="737577"/>
                  </a:lnTo>
                  <a:lnTo>
                    <a:pt x="0" y="739140"/>
                  </a:lnTo>
                </a:path>
              </a:pathLst>
            </a:custGeom>
            <a:ln w="9143">
              <a:solidFill>
                <a:srgbClr val="48452A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3023" y="2618231"/>
              <a:ext cx="1261871" cy="865632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71447" y="2807970"/>
            <a:ext cx="4679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CC"/>
                </a:solidFill>
                <a:latin typeface="Tahoma"/>
                <a:cs typeface="Tahoma"/>
              </a:rPr>
              <a:t>C</a:t>
            </a:r>
            <a:r>
              <a:rPr dirty="0" sz="1400">
                <a:solidFill>
                  <a:srgbClr val="FFFFCC"/>
                </a:solidFill>
                <a:latin typeface="Tahoma"/>
                <a:cs typeface="Tahoma"/>
              </a:rPr>
              <a:t>li</a:t>
            </a:r>
            <a:r>
              <a:rPr dirty="0" sz="1400" spc="5">
                <a:solidFill>
                  <a:srgbClr val="FFFFCC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FFFFCC"/>
                </a:solidFill>
                <a:latin typeface="Tahoma"/>
                <a:cs typeface="Tahoma"/>
              </a:rPr>
              <a:t>n</a:t>
            </a:r>
            <a:r>
              <a:rPr dirty="0" sz="1400">
                <a:solidFill>
                  <a:srgbClr val="FFFFCC"/>
                </a:solidFill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72817" y="2654554"/>
            <a:ext cx="95504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006EC0"/>
                </a:solidFill>
                <a:latin typeface="Tahoma"/>
                <a:cs typeface="Tahoma"/>
              </a:rPr>
              <a:t>1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r>
              <a:rPr dirty="0" sz="1050" spc="-1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G</a:t>
            </a:r>
            <a:r>
              <a:rPr dirty="0" sz="1050" spc="-5">
                <a:solidFill>
                  <a:srgbClr val="242424"/>
                </a:solidFill>
                <a:latin typeface="Tahoma"/>
                <a:cs typeface="Tahoma"/>
              </a:rPr>
              <a:t>ET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/h</a:t>
            </a:r>
            <a:r>
              <a:rPr dirty="0" sz="1050" spc="-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dirty="0" sz="1050" spc="-5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050" spc="5">
                <a:solidFill>
                  <a:srgbClr val="242424"/>
                </a:solidFill>
                <a:latin typeface="Tahoma"/>
                <a:cs typeface="Tahoma"/>
              </a:rPr>
              <a:t>.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63598" y="3249625"/>
            <a:ext cx="119380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006EC0"/>
                </a:solidFill>
                <a:latin typeface="Tahoma"/>
                <a:cs typeface="Tahoma"/>
              </a:rPr>
              <a:t>6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r>
              <a:rPr dirty="0" sz="105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242424"/>
                </a:solidFill>
                <a:latin typeface="Tahoma"/>
                <a:cs typeface="Tahoma"/>
              </a:rPr>
              <a:t>HTT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P/1.0</a:t>
            </a:r>
            <a:r>
              <a:rPr dirty="0" sz="105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242424"/>
                </a:solidFill>
                <a:latin typeface="Tahoma"/>
                <a:cs typeface="Tahoma"/>
              </a:rPr>
              <a:t>20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0</a:t>
            </a:r>
            <a:r>
              <a:rPr dirty="0" sz="105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050" spc="5">
                <a:solidFill>
                  <a:srgbClr val="242424"/>
                </a:solidFill>
                <a:latin typeface="Tahoma"/>
                <a:cs typeface="Tahoma"/>
              </a:rPr>
              <a:t>DK</a:t>
            </a:r>
            <a:endParaRPr sz="105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893564" y="2176272"/>
            <a:ext cx="1906905" cy="1515110"/>
            <a:chOff x="4893564" y="2176272"/>
            <a:chExt cx="1906905" cy="1515110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93564" y="2366772"/>
              <a:ext cx="94487" cy="10668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95672" y="2176272"/>
              <a:ext cx="324103" cy="25882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31664" y="3250691"/>
              <a:ext cx="89915" cy="10363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000244" y="3353308"/>
              <a:ext cx="22225" cy="23495"/>
            </a:xfrm>
            <a:custGeom>
              <a:avLst/>
              <a:gdLst/>
              <a:ahLst/>
              <a:cxnLst/>
              <a:rect l="l" t="t" r="r" b="b"/>
              <a:pathLst>
                <a:path w="22225" h="23495">
                  <a:moveTo>
                    <a:pt x="7492" y="0"/>
                  </a:moveTo>
                  <a:lnTo>
                    <a:pt x="0" y="17145"/>
                  </a:lnTo>
                  <a:lnTo>
                    <a:pt x="14350" y="23368"/>
                  </a:lnTo>
                  <a:lnTo>
                    <a:pt x="21843" y="6350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71999" y="3313175"/>
              <a:ext cx="433704" cy="26517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672072" y="3232353"/>
              <a:ext cx="128270" cy="459105"/>
            </a:xfrm>
            <a:custGeom>
              <a:avLst/>
              <a:gdLst/>
              <a:ahLst/>
              <a:cxnLst/>
              <a:rect l="l" t="t" r="r" b="b"/>
              <a:pathLst>
                <a:path w="128270" h="459104">
                  <a:moveTo>
                    <a:pt x="128016" y="382447"/>
                  </a:moveTo>
                  <a:lnTo>
                    <a:pt x="70459" y="382447"/>
                  </a:lnTo>
                  <a:lnTo>
                    <a:pt x="70459" y="0"/>
                  </a:lnTo>
                  <a:lnTo>
                    <a:pt x="57658" y="0"/>
                  </a:lnTo>
                  <a:lnTo>
                    <a:pt x="57658" y="382447"/>
                  </a:lnTo>
                  <a:lnTo>
                    <a:pt x="0" y="382447"/>
                  </a:lnTo>
                  <a:lnTo>
                    <a:pt x="64008" y="458647"/>
                  </a:lnTo>
                  <a:lnTo>
                    <a:pt x="117348" y="395147"/>
                  </a:lnTo>
                  <a:lnTo>
                    <a:pt x="128016" y="382447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4935982" y="2706370"/>
            <a:ext cx="71374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006EC0"/>
                </a:solidFill>
                <a:latin typeface="Tahoma"/>
                <a:cs typeface="Tahoma"/>
              </a:rPr>
              <a:t>3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r>
              <a:rPr dirty="0" sz="105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G</a:t>
            </a:r>
            <a:r>
              <a:rPr dirty="0" sz="1050" spc="-5">
                <a:solidFill>
                  <a:srgbClr val="242424"/>
                </a:solidFill>
                <a:latin typeface="Tahoma"/>
                <a:cs typeface="Tahoma"/>
              </a:rPr>
              <a:t>ene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050" spc="-5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050" spc="-2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23378" y="3768038"/>
            <a:ext cx="7385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90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Request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proc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essing 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phase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20358" y="1901189"/>
            <a:ext cx="2005330" cy="749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hello.jsp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ahoma"/>
              <a:cs typeface="Tahoma"/>
            </a:endParaRPr>
          </a:p>
          <a:p>
            <a:pPr marL="1102995">
              <a:lnSpc>
                <a:spcPct val="100000"/>
              </a:lnSpc>
              <a:tabLst>
                <a:tab pos="1296035" algn="l"/>
              </a:tabLst>
            </a:pPr>
            <a:r>
              <a:rPr dirty="0" u="heavy" sz="1200">
                <a:solidFill>
                  <a:srgbClr val="242424"/>
                </a:solidFill>
                <a:uFill>
                  <a:solidFill>
                    <a:srgbClr val="48452A"/>
                  </a:solidFill>
                </a:uFill>
                <a:latin typeface="Tahoma"/>
                <a:cs typeface="Tahoma"/>
              </a:rPr>
              <a:t> 	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Translation</a:t>
            </a:r>
            <a:endParaRPr sz="1200">
              <a:latin typeface="Tahoma"/>
              <a:cs typeface="Tahoma"/>
            </a:endParaRPr>
          </a:p>
          <a:p>
            <a:pPr marL="14605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phase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61861" y="2777489"/>
            <a:ext cx="932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hello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_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js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.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j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68973" y="3967683"/>
            <a:ext cx="9836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llo_j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09333" y="3375405"/>
            <a:ext cx="64198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006EC0"/>
                </a:solidFill>
                <a:latin typeface="Tahoma"/>
                <a:cs typeface="Tahoma"/>
              </a:rPr>
              <a:t>4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r>
              <a:rPr dirty="0" sz="1050" spc="-1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Compi</a:t>
            </a:r>
            <a:r>
              <a:rPr dirty="0" sz="1050" spc="-5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endParaRPr sz="1050">
              <a:latin typeface="Tahoma"/>
              <a:cs typeface="Tahom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43" name="object 43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904" y="131775"/>
            <a:ext cx="439483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JSP</a:t>
            </a:r>
            <a:r>
              <a:rPr dirty="0" spc="-70"/>
              <a:t> </a:t>
            </a:r>
            <a:r>
              <a:rPr dirty="0" spc="-10"/>
              <a:t>Execution</a:t>
            </a:r>
            <a:r>
              <a:rPr dirty="0" spc="-55"/>
              <a:t> </a:t>
            </a:r>
            <a:r>
              <a:rPr dirty="0" spc="-10"/>
              <a:t>Procedure</a:t>
            </a:r>
            <a:r>
              <a:rPr dirty="0" spc="-90"/>
              <a:t> </a:t>
            </a:r>
            <a:r>
              <a:rPr dirty="0" spc="-10"/>
              <a:t>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55135" y="1184147"/>
            <a:ext cx="951230" cy="547370"/>
            <a:chOff x="3755135" y="1184147"/>
            <a:chExt cx="951230" cy="5473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5135" y="1184147"/>
              <a:ext cx="950976" cy="5471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2379" y="1211579"/>
              <a:ext cx="861060" cy="457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802379" y="1211579"/>
              <a:ext cx="861060" cy="457200"/>
            </a:xfrm>
            <a:custGeom>
              <a:avLst/>
              <a:gdLst/>
              <a:ahLst/>
              <a:cxnLst/>
              <a:rect l="l" t="t" r="r" b="b"/>
              <a:pathLst>
                <a:path w="861060" h="457200">
                  <a:moveTo>
                    <a:pt x="0" y="76200"/>
                  </a:moveTo>
                  <a:lnTo>
                    <a:pt x="5969" y="46609"/>
                  </a:lnTo>
                  <a:lnTo>
                    <a:pt x="22352" y="22352"/>
                  </a:lnTo>
                  <a:lnTo>
                    <a:pt x="46609" y="5969"/>
                  </a:lnTo>
                  <a:lnTo>
                    <a:pt x="76200" y="0"/>
                  </a:lnTo>
                  <a:lnTo>
                    <a:pt x="784860" y="0"/>
                  </a:lnTo>
                  <a:lnTo>
                    <a:pt x="814451" y="5969"/>
                  </a:lnTo>
                  <a:lnTo>
                    <a:pt x="838708" y="22352"/>
                  </a:lnTo>
                  <a:lnTo>
                    <a:pt x="855091" y="46609"/>
                  </a:lnTo>
                  <a:lnTo>
                    <a:pt x="861060" y="76200"/>
                  </a:lnTo>
                  <a:lnTo>
                    <a:pt x="861060" y="381000"/>
                  </a:lnTo>
                  <a:lnTo>
                    <a:pt x="855091" y="410591"/>
                  </a:lnTo>
                  <a:lnTo>
                    <a:pt x="838708" y="434848"/>
                  </a:lnTo>
                  <a:lnTo>
                    <a:pt x="814451" y="451231"/>
                  </a:lnTo>
                  <a:lnTo>
                    <a:pt x="784860" y="457200"/>
                  </a:lnTo>
                  <a:lnTo>
                    <a:pt x="76200" y="457200"/>
                  </a:lnTo>
                  <a:lnTo>
                    <a:pt x="46609" y="451231"/>
                  </a:lnTo>
                  <a:lnTo>
                    <a:pt x="22352" y="434848"/>
                  </a:lnTo>
                  <a:lnTo>
                    <a:pt x="5969" y="410591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096892" y="1360170"/>
            <a:ext cx="2590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33800" y="1668805"/>
            <a:ext cx="951230" cy="1653539"/>
            <a:chOff x="3733800" y="1668805"/>
            <a:chExt cx="951230" cy="1653539"/>
          </a:xfrm>
        </p:grpSpPr>
        <p:sp>
          <p:nvSpPr>
            <p:cNvPr id="9" name="object 9"/>
            <p:cNvSpPr/>
            <p:nvPr/>
          </p:nvSpPr>
          <p:spPr>
            <a:xfrm>
              <a:off x="4157472" y="1668805"/>
              <a:ext cx="128270" cy="324485"/>
            </a:xfrm>
            <a:custGeom>
              <a:avLst/>
              <a:gdLst/>
              <a:ahLst/>
              <a:cxnLst/>
              <a:rect l="l" t="t" r="r" b="b"/>
              <a:pathLst>
                <a:path w="128270" h="324485">
                  <a:moveTo>
                    <a:pt x="128016" y="247878"/>
                  </a:moveTo>
                  <a:lnTo>
                    <a:pt x="70446" y="247878"/>
                  </a:lnTo>
                  <a:lnTo>
                    <a:pt x="70446" y="0"/>
                  </a:lnTo>
                  <a:lnTo>
                    <a:pt x="57658" y="0"/>
                  </a:lnTo>
                  <a:lnTo>
                    <a:pt x="57658" y="247878"/>
                  </a:lnTo>
                  <a:lnTo>
                    <a:pt x="0" y="247878"/>
                  </a:lnTo>
                  <a:lnTo>
                    <a:pt x="64008" y="324078"/>
                  </a:lnTo>
                  <a:lnTo>
                    <a:pt x="117348" y="260578"/>
                  </a:lnTo>
                  <a:lnTo>
                    <a:pt x="128016" y="247878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800" y="2775203"/>
              <a:ext cx="950976" cy="54711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1044" y="2802635"/>
              <a:ext cx="861060" cy="457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781044" y="2802635"/>
              <a:ext cx="861060" cy="457200"/>
            </a:xfrm>
            <a:custGeom>
              <a:avLst/>
              <a:gdLst/>
              <a:ahLst/>
              <a:cxnLst/>
              <a:rect l="l" t="t" r="r" b="b"/>
              <a:pathLst>
                <a:path w="861060" h="457200">
                  <a:moveTo>
                    <a:pt x="0" y="76200"/>
                  </a:moveTo>
                  <a:lnTo>
                    <a:pt x="5968" y="46608"/>
                  </a:lnTo>
                  <a:lnTo>
                    <a:pt x="22351" y="22351"/>
                  </a:lnTo>
                  <a:lnTo>
                    <a:pt x="46608" y="5968"/>
                  </a:lnTo>
                  <a:lnTo>
                    <a:pt x="76200" y="0"/>
                  </a:lnTo>
                  <a:lnTo>
                    <a:pt x="784859" y="0"/>
                  </a:lnTo>
                  <a:lnTo>
                    <a:pt x="814451" y="5968"/>
                  </a:lnTo>
                  <a:lnTo>
                    <a:pt x="838707" y="22351"/>
                  </a:lnTo>
                  <a:lnTo>
                    <a:pt x="855090" y="46608"/>
                  </a:lnTo>
                  <a:lnTo>
                    <a:pt x="861059" y="76200"/>
                  </a:lnTo>
                  <a:lnTo>
                    <a:pt x="861059" y="381000"/>
                  </a:lnTo>
                  <a:lnTo>
                    <a:pt x="855090" y="410590"/>
                  </a:lnTo>
                  <a:lnTo>
                    <a:pt x="838707" y="434847"/>
                  </a:lnTo>
                  <a:lnTo>
                    <a:pt x="814451" y="451231"/>
                  </a:lnTo>
                  <a:lnTo>
                    <a:pt x="784859" y="457200"/>
                  </a:lnTo>
                  <a:lnTo>
                    <a:pt x="76200" y="457200"/>
                  </a:lnTo>
                  <a:lnTo>
                    <a:pt x="46608" y="451231"/>
                  </a:lnTo>
                  <a:lnTo>
                    <a:pt x="22351" y="434847"/>
                  </a:lnTo>
                  <a:lnTo>
                    <a:pt x="5968" y="41059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855211" y="2830448"/>
            <a:ext cx="692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112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Servlet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(.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j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il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62755" y="1976627"/>
            <a:ext cx="951230" cy="1618615"/>
            <a:chOff x="3762755" y="1976627"/>
            <a:chExt cx="951230" cy="1618615"/>
          </a:xfrm>
        </p:grpSpPr>
        <p:sp>
          <p:nvSpPr>
            <p:cNvPr id="15" name="object 15"/>
            <p:cNvSpPr/>
            <p:nvPr/>
          </p:nvSpPr>
          <p:spPr>
            <a:xfrm>
              <a:off x="4139184" y="2476499"/>
              <a:ext cx="133985" cy="1118870"/>
            </a:xfrm>
            <a:custGeom>
              <a:avLst/>
              <a:gdLst/>
              <a:ahLst/>
              <a:cxnLst/>
              <a:rect l="l" t="t" r="r" b="b"/>
              <a:pathLst>
                <a:path w="133985" h="1118870">
                  <a:moveTo>
                    <a:pt x="127762" y="1042162"/>
                  </a:moveTo>
                  <a:lnTo>
                    <a:pt x="70231" y="1042162"/>
                  </a:lnTo>
                  <a:lnTo>
                    <a:pt x="70231" y="794258"/>
                  </a:lnTo>
                  <a:lnTo>
                    <a:pt x="57531" y="794258"/>
                  </a:lnTo>
                  <a:lnTo>
                    <a:pt x="57531" y="1042162"/>
                  </a:lnTo>
                  <a:lnTo>
                    <a:pt x="0" y="1042162"/>
                  </a:lnTo>
                  <a:lnTo>
                    <a:pt x="63881" y="1118362"/>
                  </a:lnTo>
                  <a:lnTo>
                    <a:pt x="127762" y="1042162"/>
                  </a:lnTo>
                  <a:close/>
                </a:path>
                <a:path w="133985" h="1118870">
                  <a:moveTo>
                    <a:pt x="133858" y="247904"/>
                  </a:moveTo>
                  <a:lnTo>
                    <a:pt x="76327" y="247904"/>
                  </a:lnTo>
                  <a:lnTo>
                    <a:pt x="76327" y="0"/>
                  </a:lnTo>
                  <a:lnTo>
                    <a:pt x="63627" y="0"/>
                  </a:lnTo>
                  <a:lnTo>
                    <a:pt x="63627" y="247904"/>
                  </a:lnTo>
                  <a:lnTo>
                    <a:pt x="6096" y="247904"/>
                  </a:lnTo>
                  <a:lnTo>
                    <a:pt x="69977" y="324104"/>
                  </a:lnTo>
                  <a:lnTo>
                    <a:pt x="133858" y="247904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2755" y="1976627"/>
              <a:ext cx="950976" cy="54711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9" y="2004059"/>
              <a:ext cx="861060" cy="4572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809999" y="2004059"/>
              <a:ext cx="861060" cy="457200"/>
            </a:xfrm>
            <a:custGeom>
              <a:avLst/>
              <a:gdLst/>
              <a:ahLst/>
              <a:cxnLst/>
              <a:rect l="l" t="t" r="r" b="b"/>
              <a:pathLst>
                <a:path w="861060" h="457200">
                  <a:moveTo>
                    <a:pt x="0" y="76200"/>
                  </a:moveTo>
                  <a:lnTo>
                    <a:pt x="5969" y="46608"/>
                  </a:lnTo>
                  <a:lnTo>
                    <a:pt x="22351" y="22351"/>
                  </a:lnTo>
                  <a:lnTo>
                    <a:pt x="46609" y="5968"/>
                  </a:lnTo>
                  <a:lnTo>
                    <a:pt x="76200" y="0"/>
                  </a:lnTo>
                  <a:lnTo>
                    <a:pt x="784860" y="0"/>
                  </a:lnTo>
                  <a:lnTo>
                    <a:pt x="814451" y="5968"/>
                  </a:lnTo>
                  <a:lnTo>
                    <a:pt x="838708" y="22351"/>
                  </a:lnTo>
                  <a:lnTo>
                    <a:pt x="855090" y="46608"/>
                  </a:lnTo>
                  <a:lnTo>
                    <a:pt x="861060" y="76200"/>
                  </a:lnTo>
                  <a:lnTo>
                    <a:pt x="861060" y="381000"/>
                  </a:lnTo>
                  <a:lnTo>
                    <a:pt x="855090" y="410590"/>
                  </a:lnTo>
                  <a:lnTo>
                    <a:pt x="838708" y="434847"/>
                  </a:lnTo>
                  <a:lnTo>
                    <a:pt x="814451" y="451231"/>
                  </a:lnTo>
                  <a:lnTo>
                    <a:pt x="784860" y="457200"/>
                  </a:lnTo>
                  <a:lnTo>
                    <a:pt x="76200" y="457200"/>
                  </a:lnTo>
                  <a:lnTo>
                    <a:pt x="46609" y="451231"/>
                  </a:lnTo>
                  <a:lnTo>
                    <a:pt x="22351" y="434847"/>
                  </a:lnTo>
                  <a:lnTo>
                    <a:pt x="5969" y="41059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912870" y="2034667"/>
            <a:ext cx="6597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Translator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733800" y="3573779"/>
            <a:ext cx="951230" cy="547370"/>
            <a:chOff x="3733800" y="3573779"/>
            <a:chExt cx="951230" cy="54737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800" y="3573779"/>
              <a:ext cx="950976" cy="54711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1044" y="3601211"/>
              <a:ext cx="861060" cy="4572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781044" y="3601211"/>
              <a:ext cx="861060" cy="457200"/>
            </a:xfrm>
            <a:custGeom>
              <a:avLst/>
              <a:gdLst/>
              <a:ahLst/>
              <a:cxnLst/>
              <a:rect l="l" t="t" r="r" b="b"/>
              <a:pathLst>
                <a:path w="861060" h="457200">
                  <a:moveTo>
                    <a:pt x="0" y="76200"/>
                  </a:moveTo>
                  <a:lnTo>
                    <a:pt x="5968" y="46609"/>
                  </a:lnTo>
                  <a:lnTo>
                    <a:pt x="22351" y="22351"/>
                  </a:lnTo>
                  <a:lnTo>
                    <a:pt x="46608" y="5968"/>
                  </a:lnTo>
                  <a:lnTo>
                    <a:pt x="76200" y="0"/>
                  </a:lnTo>
                  <a:lnTo>
                    <a:pt x="784859" y="0"/>
                  </a:lnTo>
                  <a:lnTo>
                    <a:pt x="814451" y="5968"/>
                  </a:lnTo>
                  <a:lnTo>
                    <a:pt x="838707" y="22351"/>
                  </a:lnTo>
                  <a:lnTo>
                    <a:pt x="855090" y="46609"/>
                  </a:lnTo>
                  <a:lnTo>
                    <a:pt x="861059" y="76200"/>
                  </a:lnTo>
                  <a:lnTo>
                    <a:pt x="861059" y="381000"/>
                  </a:lnTo>
                  <a:lnTo>
                    <a:pt x="855090" y="410667"/>
                  </a:lnTo>
                  <a:lnTo>
                    <a:pt x="838707" y="434886"/>
                  </a:lnTo>
                  <a:lnTo>
                    <a:pt x="814451" y="451205"/>
                  </a:lnTo>
                  <a:lnTo>
                    <a:pt x="784859" y="457200"/>
                  </a:lnTo>
                  <a:lnTo>
                    <a:pt x="76200" y="457200"/>
                  </a:lnTo>
                  <a:lnTo>
                    <a:pt x="46608" y="451205"/>
                  </a:lnTo>
                  <a:lnTo>
                    <a:pt x="22351" y="434886"/>
                  </a:lnTo>
                  <a:lnTo>
                    <a:pt x="5968" y="410667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913123" y="3631768"/>
            <a:ext cx="6172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Compiler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735323" y="4058411"/>
            <a:ext cx="951230" cy="843280"/>
            <a:chOff x="3735323" y="4058411"/>
            <a:chExt cx="951230" cy="843280"/>
          </a:xfrm>
        </p:grpSpPr>
        <p:sp>
          <p:nvSpPr>
            <p:cNvPr id="26" name="object 26"/>
            <p:cNvSpPr/>
            <p:nvPr/>
          </p:nvSpPr>
          <p:spPr>
            <a:xfrm>
              <a:off x="4145280" y="4058411"/>
              <a:ext cx="128270" cy="324485"/>
            </a:xfrm>
            <a:custGeom>
              <a:avLst/>
              <a:gdLst/>
              <a:ahLst/>
              <a:cxnLst/>
              <a:rect l="l" t="t" r="r" b="b"/>
              <a:pathLst>
                <a:path w="128270" h="324485">
                  <a:moveTo>
                    <a:pt x="128016" y="247904"/>
                  </a:moveTo>
                  <a:lnTo>
                    <a:pt x="70459" y="247904"/>
                  </a:lnTo>
                  <a:lnTo>
                    <a:pt x="70459" y="0"/>
                  </a:lnTo>
                  <a:lnTo>
                    <a:pt x="57658" y="0"/>
                  </a:lnTo>
                  <a:lnTo>
                    <a:pt x="57658" y="247904"/>
                  </a:lnTo>
                  <a:lnTo>
                    <a:pt x="0" y="247904"/>
                  </a:lnTo>
                  <a:lnTo>
                    <a:pt x="64008" y="324129"/>
                  </a:lnTo>
                  <a:lnTo>
                    <a:pt x="117348" y="260604"/>
                  </a:lnTo>
                  <a:lnTo>
                    <a:pt x="128016" y="247904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5323" y="4354067"/>
              <a:ext cx="950976" cy="54711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2567" y="4381499"/>
              <a:ext cx="861060" cy="4572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782567" y="4381499"/>
              <a:ext cx="861060" cy="457200"/>
            </a:xfrm>
            <a:custGeom>
              <a:avLst/>
              <a:gdLst/>
              <a:ahLst/>
              <a:cxnLst/>
              <a:rect l="l" t="t" r="r" b="b"/>
              <a:pathLst>
                <a:path w="861060" h="457200">
                  <a:moveTo>
                    <a:pt x="0" y="76200"/>
                  </a:moveTo>
                  <a:lnTo>
                    <a:pt x="5969" y="46532"/>
                  </a:lnTo>
                  <a:lnTo>
                    <a:pt x="22352" y="22313"/>
                  </a:lnTo>
                  <a:lnTo>
                    <a:pt x="46609" y="5981"/>
                  </a:lnTo>
                  <a:lnTo>
                    <a:pt x="76200" y="0"/>
                  </a:lnTo>
                  <a:lnTo>
                    <a:pt x="784860" y="0"/>
                  </a:lnTo>
                  <a:lnTo>
                    <a:pt x="814451" y="5981"/>
                  </a:lnTo>
                  <a:lnTo>
                    <a:pt x="838708" y="22313"/>
                  </a:lnTo>
                  <a:lnTo>
                    <a:pt x="855091" y="46532"/>
                  </a:lnTo>
                  <a:lnTo>
                    <a:pt x="861060" y="76200"/>
                  </a:lnTo>
                  <a:lnTo>
                    <a:pt x="861060" y="381000"/>
                  </a:lnTo>
                  <a:lnTo>
                    <a:pt x="855091" y="410667"/>
                  </a:lnTo>
                  <a:lnTo>
                    <a:pt x="838708" y="434886"/>
                  </a:lnTo>
                  <a:lnTo>
                    <a:pt x="814451" y="451205"/>
                  </a:lnTo>
                  <a:lnTo>
                    <a:pt x="784860" y="457200"/>
                  </a:lnTo>
                  <a:lnTo>
                    <a:pt x="76200" y="457200"/>
                  </a:lnTo>
                  <a:lnTo>
                    <a:pt x="46609" y="451205"/>
                  </a:lnTo>
                  <a:lnTo>
                    <a:pt x="22352" y="434886"/>
                  </a:lnTo>
                  <a:lnTo>
                    <a:pt x="5969" y="410667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913378" y="4498949"/>
            <a:ext cx="6038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Cl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ss</a:t>
            </a:r>
            <a:r>
              <a:rPr dirty="0" sz="12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ile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629155" y="1190244"/>
            <a:ext cx="5599430" cy="803275"/>
            <a:chOff x="1629155" y="1190244"/>
            <a:chExt cx="5599430" cy="803275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25926" y="1376172"/>
              <a:ext cx="68579" cy="12801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9155" y="1190244"/>
              <a:ext cx="1168908" cy="80314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721864" y="1433728"/>
              <a:ext cx="1080770" cy="13335"/>
            </a:xfrm>
            <a:custGeom>
              <a:avLst/>
              <a:gdLst/>
              <a:ahLst/>
              <a:cxnLst/>
              <a:rect l="l" t="t" r="r" b="b"/>
              <a:pathLst>
                <a:path w="1080770" h="13334">
                  <a:moveTo>
                    <a:pt x="1004036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1004036" y="12801"/>
                  </a:lnTo>
                  <a:lnTo>
                    <a:pt x="1004036" y="0"/>
                  </a:lnTo>
                  <a:close/>
                </a:path>
                <a:path w="1080770" h="13334">
                  <a:moveTo>
                    <a:pt x="1080262" y="6451"/>
                  </a:moveTo>
                  <a:lnTo>
                    <a:pt x="1072642" y="101"/>
                  </a:lnTo>
                  <a:lnTo>
                    <a:pt x="1016762" y="101"/>
                  </a:lnTo>
                  <a:lnTo>
                    <a:pt x="1016762" y="12801"/>
                  </a:lnTo>
                  <a:lnTo>
                    <a:pt x="1072642" y="12801"/>
                  </a:lnTo>
                  <a:lnTo>
                    <a:pt x="1080262" y="6451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59779" y="1232916"/>
              <a:ext cx="1368552" cy="54711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07023" y="1260348"/>
              <a:ext cx="1278635" cy="4572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907023" y="1260348"/>
              <a:ext cx="1278890" cy="457200"/>
            </a:xfrm>
            <a:custGeom>
              <a:avLst/>
              <a:gdLst/>
              <a:ahLst/>
              <a:cxnLst/>
              <a:rect l="l" t="t" r="r" b="b"/>
              <a:pathLst>
                <a:path w="1278890" h="457200">
                  <a:moveTo>
                    <a:pt x="0" y="76200"/>
                  </a:moveTo>
                  <a:lnTo>
                    <a:pt x="5968" y="46609"/>
                  </a:lnTo>
                  <a:lnTo>
                    <a:pt x="22351" y="22351"/>
                  </a:lnTo>
                  <a:lnTo>
                    <a:pt x="46609" y="5968"/>
                  </a:lnTo>
                  <a:lnTo>
                    <a:pt x="76200" y="0"/>
                  </a:lnTo>
                  <a:lnTo>
                    <a:pt x="1202181" y="0"/>
                  </a:lnTo>
                  <a:lnTo>
                    <a:pt x="1231773" y="5968"/>
                  </a:lnTo>
                  <a:lnTo>
                    <a:pt x="1256029" y="22351"/>
                  </a:lnTo>
                  <a:lnTo>
                    <a:pt x="1272412" y="46609"/>
                  </a:lnTo>
                  <a:lnTo>
                    <a:pt x="1278381" y="76200"/>
                  </a:lnTo>
                  <a:lnTo>
                    <a:pt x="1278381" y="381000"/>
                  </a:lnTo>
                  <a:lnTo>
                    <a:pt x="1272412" y="410590"/>
                  </a:lnTo>
                  <a:lnTo>
                    <a:pt x="1256029" y="434848"/>
                  </a:lnTo>
                  <a:lnTo>
                    <a:pt x="1231773" y="451230"/>
                  </a:lnTo>
                  <a:lnTo>
                    <a:pt x="1202181" y="457200"/>
                  </a:lnTo>
                  <a:lnTo>
                    <a:pt x="76200" y="457200"/>
                  </a:lnTo>
                  <a:lnTo>
                    <a:pt x="46609" y="451230"/>
                  </a:lnTo>
                  <a:lnTo>
                    <a:pt x="22351" y="434848"/>
                  </a:lnTo>
                  <a:lnTo>
                    <a:pt x="5968" y="41059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5987541" y="1292097"/>
            <a:ext cx="10909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ff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er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(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ynamic 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content)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859779" y="1728216"/>
            <a:ext cx="1369060" cy="1348740"/>
            <a:chOff x="5859779" y="1728216"/>
            <a:chExt cx="1369060" cy="1348740"/>
          </a:xfrm>
        </p:grpSpPr>
        <p:sp>
          <p:nvSpPr>
            <p:cNvPr id="40" name="object 40"/>
            <p:cNvSpPr/>
            <p:nvPr/>
          </p:nvSpPr>
          <p:spPr>
            <a:xfrm>
              <a:off x="6546849" y="1791677"/>
              <a:ext cx="13335" cy="763905"/>
            </a:xfrm>
            <a:custGeom>
              <a:avLst/>
              <a:gdLst/>
              <a:ahLst/>
              <a:cxnLst/>
              <a:rect l="l" t="t" r="r" b="b"/>
              <a:pathLst>
                <a:path w="13334" h="763905">
                  <a:moveTo>
                    <a:pt x="12801" y="0"/>
                  </a:moveTo>
                  <a:lnTo>
                    <a:pt x="0" y="0"/>
                  </a:lnTo>
                  <a:lnTo>
                    <a:pt x="0" y="763562"/>
                  </a:lnTo>
                  <a:lnTo>
                    <a:pt x="12801" y="763562"/>
                  </a:lnTo>
                  <a:lnTo>
                    <a:pt x="12801" y="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89191" y="1728216"/>
              <a:ext cx="128015" cy="762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59779" y="2529840"/>
              <a:ext cx="1368552" cy="54711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07023" y="2557272"/>
              <a:ext cx="1278635" cy="4572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907023" y="2557272"/>
              <a:ext cx="1278890" cy="457200"/>
            </a:xfrm>
            <a:custGeom>
              <a:avLst/>
              <a:gdLst/>
              <a:ahLst/>
              <a:cxnLst/>
              <a:rect l="l" t="t" r="r" b="b"/>
              <a:pathLst>
                <a:path w="1278890" h="457200">
                  <a:moveTo>
                    <a:pt x="0" y="76200"/>
                  </a:moveTo>
                  <a:lnTo>
                    <a:pt x="5968" y="46608"/>
                  </a:lnTo>
                  <a:lnTo>
                    <a:pt x="22351" y="22351"/>
                  </a:lnTo>
                  <a:lnTo>
                    <a:pt x="46609" y="5968"/>
                  </a:lnTo>
                  <a:lnTo>
                    <a:pt x="76200" y="0"/>
                  </a:lnTo>
                  <a:lnTo>
                    <a:pt x="1202181" y="0"/>
                  </a:lnTo>
                  <a:lnTo>
                    <a:pt x="1231773" y="5968"/>
                  </a:lnTo>
                  <a:lnTo>
                    <a:pt x="1256029" y="22351"/>
                  </a:lnTo>
                  <a:lnTo>
                    <a:pt x="1272412" y="46608"/>
                  </a:lnTo>
                  <a:lnTo>
                    <a:pt x="1278381" y="76200"/>
                  </a:lnTo>
                  <a:lnTo>
                    <a:pt x="1278381" y="381000"/>
                  </a:lnTo>
                  <a:lnTo>
                    <a:pt x="1272412" y="410590"/>
                  </a:lnTo>
                  <a:lnTo>
                    <a:pt x="1256029" y="434847"/>
                  </a:lnTo>
                  <a:lnTo>
                    <a:pt x="1231773" y="451230"/>
                  </a:lnTo>
                  <a:lnTo>
                    <a:pt x="1202181" y="457200"/>
                  </a:lnTo>
                  <a:lnTo>
                    <a:pt x="76200" y="457200"/>
                  </a:lnTo>
                  <a:lnTo>
                    <a:pt x="46609" y="451230"/>
                  </a:lnTo>
                  <a:lnTo>
                    <a:pt x="22351" y="434847"/>
                  </a:lnTo>
                  <a:lnTo>
                    <a:pt x="5968" y="41059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6063234" y="2681477"/>
            <a:ext cx="9385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rv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let</a:t>
            </a:r>
            <a:r>
              <a:rPr dirty="0" sz="12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ob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j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859779" y="3025139"/>
            <a:ext cx="1369060" cy="988060"/>
            <a:chOff x="5859779" y="3025139"/>
            <a:chExt cx="1369060" cy="988060"/>
          </a:xfrm>
        </p:grpSpPr>
        <p:sp>
          <p:nvSpPr>
            <p:cNvPr id="47" name="object 47"/>
            <p:cNvSpPr/>
            <p:nvPr/>
          </p:nvSpPr>
          <p:spPr>
            <a:xfrm>
              <a:off x="6520941" y="3088627"/>
              <a:ext cx="13335" cy="404495"/>
            </a:xfrm>
            <a:custGeom>
              <a:avLst/>
              <a:gdLst/>
              <a:ahLst/>
              <a:cxnLst/>
              <a:rect l="l" t="t" r="r" b="b"/>
              <a:pathLst>
                <a:path w="13334" h="404495">
                  <a:moveTo>
                    <a:pt x="12801" y="0"/>
                  </a:moveTo>
                  <a:lnTo>
                    <a:pt x="0" y="0"/>
                  </a:lnTo>
                  <a:lnTo>
                    <a:pt x="0" y="404380"/>
                  </a:lnTo>
                  <a:lnTo>
                    <a:pt x="12801" y="404380"/>
                  </a:lnTo>
                  <a:lnTo>
                    <a:pt x="12801" y="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63283" y="3025139"/>
              <a:ext cx="128015" cy="762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59779" y="3465575"/>
              <a:ext cx="1368552" cy="54711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07023" y="3493007"/>
              <a:ext cx="1278635" cy="45719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907023" y="3493007"/>
              <a:ext cx="1278890" cy="457200"/>
            </a:xfrm>
            <a:custGeom>
              <a:avLst/>
              <a:gdLst/>
              <a:ahLst/>
              <a:cxnLst/>
              <a:rect l="l" t="t" r="r" b="b"/>
              <a:pathLst>
                <a:path w="1278890" h="457200">
                  <a:moveTo>
                    <a:pt x="0" y="76200"/>
                  </a:moveTo>
                  <a:lnTo>
                    <a:pt x="5968" y="46609"/>
                  </a:lnTo>
                  <a:lnTo>
                    <a:pt x="22351" y="22352"/>
                  </a:lnTo>
                  <a:lnTo>
                    <a:pt x="46609" y="5969"/>
                  </a:lnTo>
                  <a:lnTo>
                    <a:pt x="76200" y="0"/>
                  </a:lnTo>
                  <a:lnTo>
                    <a:pt x="1202181" y="0"/>
                  </a:lnTo>
                  <a:lnTo>
                    <a:pt x="1231773" y="5969"/>
                  </a:lnTo>
                  <a:lnTo>
                    <a:pt x="1256029" y="22352"/>
                  </a:lnTo>
                  <a:lnTo>
                    <a:pt x="1272412" y="46609"/>
                  </a:lnTo>
                  <a:lnTo>
                    <a:pt x="1278381" y="76200"/>
                  </a:lnTo>
                  <a:lnTo>
                    <a:pt x="1278381" y="381000"/>
                  </a:lnTo>
                  <a:lnTo>
                    <a:pt x="1272412" y="410667"/>
                  </a:lnTo>
                  <a:lnTo>
                    <a:pt x="1256029" y="434886"/>
                  </a:lnTo>
                  <a:lnTo>
                    <a:pt x="1231773" y="451205"/>
                  </a:lnTo>
                  <a:lnTo>
                    <a:pt x="1202181" y="457200"/>
                  </a:lnTo>
                  <a:lnTo>
                    <a:pt x="76200" y="457200"/>
                  </a:lnTo>
                  <a:lnTo>
                    <a:pt x="46609" y="451205"/>
                  </a:lnTo>
                  <a:lnTo>
                    <a:pt x="22351" y="434886"/>
                  </a:lnTo>
                  <a:lnTo>
                    <a:pt x="5968" y="410667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6397878" y="3632657"/>
            <a:ext cx="2698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JRE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150364" y="952500"/>
            <a:ext cx="4460875" cy="3657600"/>
            <a:chOff x="2150364" y="952500"/>
            <a:chExt cx="4460875" cy="3657600"/>
          </a:xfrm>
        </p:grpSpPr>
        <p:sp>
          <p:nvSpPr>
            <p:cNvPr id="54" name="object 54"/>
            <p:cNvSpPr/>
            <p:nvPr/>
          </p:nvSpPr>
          <p:spPr>
            <a:xfrm>
              <a:off x="2214372" y="957072"/>
              <a:ext cx="4332605" cy="304800"/>
            </a:xfrm>
            <a:custGeom>
              <a:avLst/>
              <a:gdLst/>
              <a:ahLst/>
              <a:cxnLst/>
              <a:rect l="l" t="t" r="r" b="b"/>
              <a:pathLst>
                <a:path w="4332605" h="304800">
                  <a:moveTo>
                    <a:pt x="4332224" y="0"/>
                  </a:moveTo>
                  <a:lnTo>
                    <a:pt x="4332224" y="304800"/>
                  </a:lnTo>
                </a:path>
                <a:path w="4332605" h="304800">
                  <a:moveTo>
                    <a:pt x="4332224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50364" y="957072"/>
              <a:ext cx="128016" cy="25146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643628" y="4605528"/>
              <a:ext cx="1903730" cy="0"/>
            </a:xfrm>
            <a:custGeom>
              <a:avLst/>
              <a:gdLst/>
              <a:ahLst/>
              <a:cxnLst/>
              <a:rect l="l" t="t" r="r" b="b"/>
              <a:pathLst>
                <a:path w="1903729" h="0">
                  <a:moveTo>
                    <a:pt x="0" y="0"/>
                  </a:moveTo>
                  <a:lnTo>
                    <a:pt x="1903349" y="0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6540754" y="4048810"/>
              <a:ext cx="13335" cy="556895"/>
            </a:xfrm>
            <a:custGeom>
              <a:avLst/>
              <a:gdLst/>
              <a:ahLst/>
              <a:cxnLst/>
              <a:rect l="l" t="t" r="r" b="b"/>
              <a:pathLst>
                <a:path w="13334" h="556895">
                  <a:moveTo>
                    <a:pt x="12801" y="0"/>
                  </a:moveTo>
                  <a:lnTo>
                    <a:pt x="0" y="0"/>
                  </a:lnTo>
                  <a:lnTo>
                    <a:pt x="0" y="556514"/>
                  </a:lnTo>
                  <a:lnTo>
                    <a:pt x="12801" y="556514"/>
                  </a:lnTo>
                  <a:lnTo>
                    <a:pt x="12801" y="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83096" y="3985260"/>
              <a:ext cx="128015" cy="76263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0" name="object 6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380" y="121157"/>
            <a:ext cx="394398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Advantages</a:t>
            </a:r>
            <a:r>
              <a:rPr dirty="0" spc="-120"/>
              <a:t> </a:t>
            </a:r>
            <a:r>
              <a:rPr dirty="0" spc="-5"/>
              <a:t>of</a:t>
            </a:r>
            <a:r>
              <a:rPr dirty="0" spc="-10"/>
              <a:t> </a:t>
            </a:r>
            <a:r>
              <a:rPr dirty="0"/>
              <a:t>JSP</a:t>
            </a:r>
            <a:r>
              <a:rPr dirty="0" spc="-45"/>
              <a:t> </a:t>
            </a:r>
            <a:r>
              <a:rPr dirty="0" spc="-15"/>
              <a:t>over</a:t>
            </a:r>
            <a:r>
              <a:rPr dirty="0" spc="-35"/>
              <a:t> </a:t>
            </a:r>
            <a:r>
              <a:rPr dirty="0" spc="-5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19980" y="996441"/>
            <a:ext cx="4010660" cy="1134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need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not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write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HTML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code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separately.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be used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both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front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end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writing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business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logic/middle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60">
                <a:solidFill>
                  <a:srgbClr val="242424"/>
                </a:solidFill>
                <a:latin typeface="Tahoma"/>
                <a:cs typeface="Tahoma"/>
              </a:rPr>
              <a:t>later.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very easy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write when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compared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Servlets.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9980" y="2277872"/>
            <a:ext cx="398589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JSP is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dynamic compilation, which means when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 JSP is 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modified,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 need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not be compiled and restarted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web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server.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After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modification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80">
                <a:solidFill>
                  <a:srgbClr val="242424"/>
                </a:solidFill>
                <a:latin typeface="Tahoma"/>
                <a:cs typeface="Tahoma"/>
              </a:rPr>
              <a:t>JSP,</a:t>
            </a:r>
            <a:r>
              <a:rPr dirty="0" sz="12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refresh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browser, 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changes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reflected.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9980" y="3192907"/>
            <a:ext cx="432181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 many applications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only JSP is used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for first two tiers of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3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tier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architecture,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which is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also called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2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tier architecture. Going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forward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frameworks</a:t>
            </a:r>
            <a:r>
              <a:rPr dirty="0" sz="1200" spc="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struts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spring,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MVC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used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which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same as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3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tier architecture.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MVC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stands for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Model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View </a:t>
            </a:r>
            <a:r>
              <a:rPr dirty="0" sz="1200" spc="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40">
                <a:solidFill>
                  <a:srgbClr val="006EC0"/>
                </a:solidFill>
                <a:latin typeface="Tahoma"/>
                <a:cs typeface="Tahoma"/>
              </a:rPr>
              <a:t>controller.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9980" y="4290771"/>
            <a:ext cx="43567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Model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data.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View is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for display and controller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– is a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centralized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controller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says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what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application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do.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7868" y="1133855"/>
            <a:ext cx="3768725" cy="3435350"/>
            <a:chOff x="467868" y="1133855"/>
            <a:chExt cx="3768725" cy="3435350"/>
          </a:xfrm>
        </p:grpSpPr>
        <p:sp>
          <p:nvSpPr>
            <p:cNvPr id="8" name="object 8"/>
            <p:cNvSpPr/>
            <p:nvPr/>
          </p:nvSpPr>
          <p:spPr>
            <a:xfrm>
              <a:off x="467868" y="1133855"/>
              <a:ext cx="3768725" cy="3435350"/>
            </a:xfrm>
            <a:custGeom>
              <a:avLst/>
              <a:gdLst/>
              <a:ahLst/>
              <a:cxnLst/>
              <a:rect l="l" t="t" r="r" b="b"/>
              <a:pathLst>
                <a:path w="3768725" h="3435350">
                  <a:moveTo>
                    <a:pt x="3768344" y="0"/>
                  </a:moveTo>
                  <a:lnTo>
                    <a:pt x="0" y="0"/>
                  </a:lnTo>
                  <a:lnTo>
                    <a:pt x="0" y="3434841"/>
                  </a:lnTo>
                  <a:lnTo>
                    <a:pt x="3768344" y="3434841"/>
                  </a:lnTo>
                  <a:lnTo>
                    <a:pt x="3768344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3056" y="1226819"/>
              <a:ext cx="1170432" cy="8016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4475" y="1552955"/>
              <a:ext cx="68580" cy="12801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84604" y="1610512"/>
              <a:ext cx="576580" cy="13335"/>
            </a:xfrm>
            <a:custGeom>
              <a:avLst/>
              <a:gdLst/>
              <a:ahLst/>
              <a:cxnLst/>
              <a:rect l="l" t="t" r="r" b="b"/>
              <a:pathLst>
                <a:path w="576580" h="13334">
                  <a:moveTo>
                    <a:pt x="499859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499859" y="12801"/>
                  </a:lnTo>
                  <a:lnTo>
                    <a:pt x="499859" y="0"/>
                  </a:lnTo>
                  <a:close/>
                </a:path>
                <a:path w="576580" h="13334">
                  <a:moveTo>
                    <a:pt x="576072" y="6451"/>
                  </a:moveTo>
                  <a:lnTo>
                    <a:pt x="568452" y="101"/>
                  </a:lnTo>
                  <a:lnTo>
                    <a:pt x="512572" y="101"/>
                  </a:lnTo>
                  <a:lnTo>
                    <a:pt x="512572" y="12801"/>
                  </a:lnTo>
                  <a:lnTo>
                    <a:pt x="568452" y="12801"/>
                  </a:lnTo>
                  <a:lnTo>
                    <a:pt x="576072" y="6451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84604" y="1616963"/>
              <a:ext cx="0" cy="1598295"/>
            </a:xfrm>
            <a:custGeom>
              <a:avLst/>
              <a:gdLst/>
              <a:ahLst/>
              <a:cxnLst/>
              <a:rect l="l" t="t" r="r" b="b"/>
              <a:pathLst>
                <a:path w="0" h="1598295">
                  <a:moveTo>
                    <a:pt x="0" y="0"/>
                  </a:moveTo>
                  <a:lnTo>
                    <a:pt x="0" y="1598168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89304" y="3150107"/>
              <a:ext cx="495300" cy="128270"/>
            </a:xfrm>
            <a:custGeom>
              <a:avLst/>
              <a:gdLst/>
              <a:ahLst/>
              <a:cxnLst/>
              <a:rect l="l" t="t" r="r" b="b"/>
              <a:pathLst>
                <a:path w="495300" h="128270">
                  <a:moveTo>
                    <a:pt x="494919" y="57556"/>
                  </a:moveTo>
                  <a:lnTo>
                    <a:pt x="76200" y="57556"/>
                  </a:lnTo>
                  <a:lnTo>
                    <a:pt x="76200" y="0"/>
                  </a:lnTo>
                  <a:lnTo>
                    <a:pt x="0" y="64008"/>
                  </a:lnTo>
                  <a:lnTo>
                    <a:pt x="76200" y="128016"/>
                  </a:lnTo>
                  <a:lnTo>
                    <a:pt x="76200" y="70358"/>
                  </a:lnTo>
                  <a:lnTo>
                    <a:pt x="494919" y="70358"/>
                  </a:lnTo>
                  <a:lnTo>
                    <a:pt x="494919" y="57556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1688" y="2862072"/>
              <a:ext cx="780288" cy="76047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8931" y="2889504"/>
              <a:ext cx="690372" cy="67056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98931" y="2889504"/>
              <a:ext cx="690245" cy="670560"/>
            </a:xfrm>
            <a:custGeom>
              <a:avLst/>
              <a:gdLst/>
              <a:ahLst/>
              <a:cxnLst/>
              <a:rect l="l" t="t" r="r" b="b"/>
              <a:pathLst>
                <a:path w="690244" h="670560">
                  <a:moveTo>
                    <a:pt x="0" y="111759"/>
                  </a:moveTo>
                  <a:lnTo>
                    <a:pt x="8775" y="68198"/>
                  </a:lnTo>
                  <a:lnTo>
                    <a:pt x="32715" y="32765"/>
                  </a:lnTo>
                  <a:lnTo>
                    <a:pt x="68211" y="8762"/>
                  </a:lnTo>
                  <a:lnTo>
                    <a:pt x="111683" y="0"/>
                  </a:lnTo>
                  <a:lnTo>
                    <a:pt x="578180" y="0"/>
                  </a:lnTo>
                  <a:lnTo>
                    <a:pt x="621652" y="8762"/>
                  </a:lnTo>
                  <a:lnTo>
                    <a:pt x="657148" y="32765"/>
                  </a:lnTo>
                  <a:lnTo>
                    <a:pt x="681101" y="68198"/>
                  </a:lnTo>
                  <a:lnTo>
                    <a:pt x="689864" y="111759"/>
                  </a:lnTo>
                  <a:lnTo>
                    <a:pt x="689864" y="558800"/>
                  </a:lnTo>
                  <a:lnTo>
                    <a:pt x="681101" y="602360"/>
                  </a:lnTo>
                  <a:lnTo>
                    <a:pt x="657148" y="637793"/>
                  </a:lnTo>
                  <a:lnTo>
                    <a:pt x="621652" y="661796"/>
                  </a:lnTo>
                  <a:lnTo>
                    <a:pt x="578180" y="670559"/>
                  </a:lnTo>
                  <a:lnTo>
                    <a:pt x="111683" y="670559"/>
                  </a:lnTo>
                  <a:lnTo>
                    <a:pt x="68211" y="661796"/>
                  </a:lnTo>
                  <a:lnTo>
                    <a:pt x="32715" y="637793"/>
                  </a:lnTo>
                  <a:lnTo>
                    <a:pt x="8775" y="602360"/>
                  </a:lnTo>
                  <a:lnTo>
                    <a:pt x="0" y="558800"/>
                  </a:lnTo>
                  <a:lnTo>
                    <a:pt x="0" y="111759"/>
                  </a:lnTo>
                  <a:close/>
                </a:path>
              </a:pathLst>
            </a:custGeom>
            <a:ln w="9143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39444" y="3020948"/>
            <a:ext cx="443865" cy="38671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R="5080" indent="59055">
              <a:lnSpc>
                <a:spcPts val="1400"/>
              </a:lnSpc>
              <a:spcBef>
                <a:spcPts val="18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Data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Se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67483" y="1519427"/>
            <a:ext cx="2046605" cy="2906395"/>
            <a:chOff x="1967483" y="1519427"/>
            <a:chExt cx="2046605" cy="2906395"/>
          </a:xfrm>
        </p:grpSpPr>
        <p:sp>
          <p:nvSpPr>
            <p:cNvPr id="19" name="object 19"/>
            <p:cNvSpPr/>
            <p:nvPr/>
          </p:nvSpPr>
          <p:spPr>
            <a:xfrm>
              <a:off x="3441192" y="1519427"/>
              <a:ext cx="571500" cy="128270"/>
            </a:xfrm>
            <a:custGeom>
              <a:avLst/>
              <a:gdLst/>
              <a:ahLst/>
              <a:cxnLst/>
              <a:rect l="l" t="t" r="r" b="b"/>
              <a:pathLst>
                <a:path w="571500" h="128269">
                  <a:moveTo>
                    <a:pt x="571284" y="57556"/>
                  </a:moveTo>
                  <a:lnTo>
                    <a:pt x="76339" y="57556"/>
                  </a:lnTo>
                  <a:lnTo>
                    <a:pt x="76327" y="0"/>
                  </a:lnTo>
                  <a:lnTo>
                    <a:pt x="0" y="64008"/>
                  </a:lnTo>
                  <a:lnTo>
                    <a:pt x="76327" y="128016"/>
                  </a:lnTo>
                  <a:lnTo>
                    <a:pt x="76327" y="70358"/>
                  </a:lnTo>
                  <a:lnTo>
                    <a:pt x="571284" y="70358"/>
                  </a:lnTo>
                  <a:lnTo>
                    <a:pt x="571284" y="57556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523743" y="1583435"/>
              <a:ext cx="1487170" cy="1598295"/>
            </a:xfrm>
            <a:custGeom>
              <a:avLst/>
              <a:gdLst/>
              <a:ahLst/>
              <a:cxnLst/>
              <a:rect l="l" t="t" r="r" b="b"/>
              <a:pathLst>
                <a:path w="1487170" h="1598295">
                  <a:moveTo>
                    <a:pt x="1485519" y="0"/>
                  </a:moveTo>
                  <a:lnTo>
                    <a:pt x="1485519" y="1598168"/>
                  </a:lnTo>
                </a:path>
                <a:path w="1487170" h="1598295">
                  <a:moveTo>
                    <a:pt x="1486916" y="1597533"/>
                  </a:moveTo>
                  <a:lnTo>
                    <a:pt x="0" y="1597533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459736" y="3180524"/>
              <a:ext cx="128270" cy="379095"/>
            </a:xfrm>
            <a:custGeom>
              <a:avLst/>
              <a:gdLst/>
              <a:ahLst/>
              <a:cxnLst/>
              <a:rect l="l" t="t" r="r" b="b"/>
              <a:pathLst>
                <a:path w="128269" h="379095">
                  <a:moveTo>
                    <a:pt x="128016" y="302717"/>
                  </a:moveTo>
                  <a:lnTo>
                    <a:pt x="70459" y="302717"/>
                  </a:lnTo>
                  <a:lnTo>
                    <a:pt x="70459" y="0"/>
                  </a:lnTo>
                  <a:lnTo>
                    <a:pt x="57658" y="0"/>
                  </a:lnTo>
                  <a:lnTo>
                    <a:pt x="57658" y="302717"/>
                  </a:lnTo>
                  <a:lnTo>
                    <a:pt x="0" y="302717"/>
                  </a:lnTo>
                  <a:lnTo>
                    <a:pt x="64008" y="379031"/>
                  </a:lnTo>
                  <a:lnTo>
                    <a:pt x="117348" y="315417"/>
                  </a:lnTo>
                  <a:lnTo>
                    <a:pt x="128016" y="302717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7483" y="3500627"/>
              <a:ext cx="1132332" cy="92506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214117" y="2150991"/>
            <a:ext cx="1433195" cy="47752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Middle</a:t>
            </a:r>
            <a:r>
              <a:rPr dirty="0" sz="14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Tier</a:t>
            </a:r>
            <a:r>
              <a:rPr dirty="0" sz="14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  <a:p>
            <a:pPr algn="ctr" marR="43815">
              <a:lnSpc>
                <a:spcPct val="100000"/>
              </a:lnSpc>
              <a:spcBef>
                <a:spcPts val="2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business</a:t>
            </a:r>
            <a:r>
              <a:rPr dirty="0" sz="12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rules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69005" y="3628236"/>
            <a:ext cx="1195705" cy="4508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33375">
              <a:lnSpc>
                <a:spcPct val="100000"/>
              </a:lnSpc>
              <a:spcBef>
                <a:spcPts val="225"/>
              </a:spcBef>
            </a:pP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Client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esent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ion</a:t>
            </a:r>
            <a:r>
              <a:rPr dirty="0" sz="12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lo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g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ic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9308" y="2345800"/>
            <a:ext cx="924560" cy="45212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Da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dirty="0" sz="1400" spc="-1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Ser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v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er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busin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ss</a:t>
            </a:r>
            <a:r>
              <a:rPr dirty="0" sz="12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dat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27" name="object 2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171690" cy="3732529"/>
            <a:chOff x="722376" y="897636"/>
            <a:chExt cx="7171690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49068" y="903731"/>
              <a:ext cx="5439410" cy="1372870"/>
            </a:xfrm>
            <a:custGeom>
              <a:avLst/>
              <a:gdLst/>
              <a:ahLst/>
              <a:cxnLst/>
              <a:rect l="l" t="t" r="r" b="b"/>
              <a:pathLst>
                <a:path w="5439409" h="1372870">
                  <a:moveTo>
                    <a:pt x="5438902" y="209296"/>
                  </a:moveTo>
                  <a:lnTo>
                    <a:pt x="5433314" y="161290"/>
                  </a:lnTo>
                  <a:lnTo>
                    <a:pt x="5417566" y="117221"/>
                  </a:lnTo>
                  <a:lnTo>
                    <a:pt x="5392928" y="78359"/>
                  </a:lnTo>
                  <a:lnTo>
                    <a:pt x="5360543" y="45974"/>
                  </a:lnTo>
                  <a:lnTo>
                    <a:pt x="5321681" y="21209"/>
                  </a:lnTo>
                  <a:lnTo>
                    <a:pt x="5277612" y="5588"/>
                  </a:lnTo>
                  <a:lnTo>
                    <a:pt x="5229606" y="0"/>
                  </a:lnTo>
                  <a:lnTo>
                    <a:pt x="724408" y="0"/>
                  </a:lnTo>
                  <a:lnTo>
                    <a:pt x="676402" y="5588"/>
                  </a:lnTo>
                  <a:lnTo>
                    <a:pt x="632333" y="21209"/>
                  </a:lnTo>
                  <a:lnTo>
                    <a:pt x="593471" y="45974"/>
                  </a:lnTo>
                  <a:lnTo>
                    <a:pt x="561086" y="78359"/>
                  </a:lnTo>
                  <a:lnTo>
                    <a:pt x="536321" y="117221"/>
                  </a:lnTo>
                  <a:lnTo>
                    <a:pt x="520573" y="161290"/>
                  </a:lnTo>
                  <a:lnTo>
                    <a:pt x="515112" y="209296"/>
                  </a:lnTo>
                  <a:lnTo>
                    <a:pt x="515112" y="732282"/>
                  </a:lnTo>
                  <a:lnTo>
                    <a:pt x="0" y="1372870"/>
                  </a:lnTo>
                  <a:lnTo>
                    <a:pt x="515112" y="1046226"/>
                  </a:lnTo>
                  <a:lnTo>
                    <a:pt x="520573" y="1094105"/>
                  </a:lnTo>
                  <a:lnTo>
                    <a:pt x="536321" y="1138174"/>
                  </a:lnTo>
                  <a:lnTo>
                    <a:pt x="561086" y="1177036"/>
                  </a:lnTo>
                  <a:lnTo>
                    <a:pt x="593471" y="1209421"/>
                  </a:lnTo>
                  <a:lnTo>
                    <a:pt x="632333" y="1234186"/>
                  </a:lnTo>
                  <a:lnTo>
                    <a:pt x="676402" y="1249934"/>
                  </a:lnTo>
                  <a:lnTo>
                    <a:pt x="724408" y="1255395"/>
                  </a:lnTo>
                  <a:lnTo>
                    <a:pt x="5229606" y="1255395"/>
                  </a:lnTo>
                  <a:lnTo>
                    <a:pt x="5277612" y="1249934"/>
                  </a:lnTo>
                  <a:lnTo>
                    <a:pt x="5321681" y="1234186"/>
                  </a:lnTo>
                  <a:lnTo>
                    <a:pt x="5360543" y="1209421"/>
                  </a:lnTo>
                  <a:lnTo>
                    <a:pt x="5392928" y="1177036"/>
                  </a:lnTo>
                  <a:lnTo>
                    <a:pt x="5417566" y="1138174"/>
                  </a:lnTo>
                  <a:lnTo>
                    <a:pt x="5433314" y="1094105"/>
                  </a:lnTo>
                  <a:lnTo>
                    <a:pt x="5438902" y="1046226"/>
                  </a:lnTo>
                  <a:lnTo>
                    <a:pt x="5438902" y="209296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49068" y="903732"/>
              <a:ext cx="5439410" cy="1372870"/>
            </a:xfrm>
            <a:custGeom>
              <a:avLst/>
              <a:gdLst/>
              <a:ahLst/>
              <a:cxnLst/>
              <a:rect l="l" t="t" r="r" b="b"/>
              <a:pathLst>
                <a:path w="5439409" h="1372870">
                  <a:moveTo>
                    <a:pt x="515112" y="209295"/>
                  </a:moveTo>
                  <a:lnTo>
                    <a:pt x="520573" y="161289"/>
                  </a:lnTo>
                  <a:lnTo>
                    <a:pt x="536320" y="117220"/>
                  </a:lnTo>
                  <a:lnTo>
                    <a:pt x="561086" y="78358"/>
                  </a:lnTo>
                  <a:lnTo>
                    <a:pt x="593470" y="45973"/>
                  </a:lnTo>
                  <a:lnTo>
                    <a:pt x="632332" y="21208"/>
                  </a:lnTo>
                  <a:lnTo>
                    <a:pt x="676401" y="5587"/>
                  </a:lnTo>
                  <a:lnTo>
                    <a:pt x="724407" y="0"/>
                  </a:lnTo>
                  <a:lnTo>
                    <a:pt x="1335785" y="0"/>
                  </a:lnTo>
                  <a:lnTo>
                    <a:pt x="2566670" y="0"/>
                  </a:lnTo>
                  <a:lnTo>
                    <a:pt x="5229606" y="0"/>
                  </a:lnTo>
                  <a:lnTo>
                    <a:pt x="5277611" y="5587"/>
                  </a:lnTo>
                  <a:lnTo>
                    <a:pt x="5321681" y="21208"/>
                  </a:lnTo>
                  <a:lnTo>
                    <a:pt x="5360542" y="45973"/>
                  </a:lnTo>
                  <a:lnTo>
                    <a:pt x="5392928" y="78358"/>
                  </a:lnTo>
                  <a:lnTo>
                    <a:pt x="5417565" y="117220"/>
                  </a:lnTo>
                  <a:lnTo>
                    <a:pt x="5433313" y="161289"/>
                  </a:lnTo>
                  <a:lnTo>
                    <a:pt x="5438902" y="209295"/>
                  </a:lnTo>
                  <a:lnTo>
                    <a:pt x="5438902" y="732281"/>
                  </a:lnTo>
                  <a:lnTo>
                    <a:pt x="5438902" y="1046225"/>
                  </a:lnTo>
                  <a:lnTo>
                    <a:pt x="5433313" y="1094104"/>
                  </a:lnTo>
                  <a:lnTo>
                    <a:pt x="5417565" y="1138173"/>
                  </a:lnTo>
                  <a:lnTo>
                    <a:pt x="5392928" y="1177035"/>
                  </a:lnTo>
                  <a:lnTo>
                    <a:pt x="5360542" y="1209420"/>
                  </a:lnTo>
                  <a:lnTo>
                    <a:pt x="5321681" y="1234185"/>
                  </a:lnTo>
                  <a:lnTo>
                    <a:pt x="5277611" y="1249933"/>
                  </a:lnTo>
                  <a:lnTo>
                    <a:pt x="5229606" y="1255394"/>
                  </a:lnTo>
                  <a:lnTo>
                    <a:pt x="2566670" y="1255394"/>
                  </a:lnTo>
                  <a:lnTo>
                    <a:pt x="1335785" y="1255394"/>
                  </a:lnTo>
                  <a:lnTo>
                    <a:pt x="724407" y="1255394"/>
                  </a:lnTo>
                  <a:lnTo>
                    <a:pt x="676401" y="1249933"/>
                  </a:lnTo>
                  <a:lnTo>
                    <a:pt x="632332" y="1234185"/>
                  </a:lnTo>
                  <a:lnTo>
                    <a:pt x="593470" y="1209420"/>
                  </a:lnTo>
                  <a:lnTo>
                    <a:pt x="561086" y="1177035"/>
                  </a:lnTo>
                  <a:lnTo>
                    <a:pt x="536320" y="1138173"/>
                  </a:lnTo>
                  <a:lnTo>
                    <a:pt x="520573" y="1094104"/>
                  </a:lnTo>
                  <a:lnTo>
                    <a:pt x="515112" y="1046225"/>
                  </a:lnTo>
                  <a:lnTo>
                    <a:pt x="0" y="1372869"/>
                  </a:lnTo>
                  <a:lnTo>
                    <a:pt x="515112" y="732281"/>
                  </a:lnTo>
                  <a:lnTo>
                    <a:pt x="515112" y="209295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27965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A</a:t>
            </a:r>
            <a:r>
              <a:rPr dirty="0" spc="-25"/>
              <a:t>nnie’</a:t>
            </a:r>
            <a:r>
              <a:rPr dirty="0"/>
              <a:t>s</a:t>
            </a:r>
            <a:r>
              <a:rPr dirty="0" spc="-140"/>
              <a:t> </a:t>
            </a:r>
            <a:r>
              <a:rPr dirty="0"/>
              <a:t>Questi</a:t>
            </a:r>
            <a:r>
              <a:rPr dirty="0" spc="-10"/>
              <a:t>o</a:t>
            </a:r>
            <a:r>
              <a:rPr dirty="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65094" y="1445209"/>
            <a:ext cx="3415029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What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3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tier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architecture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why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do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need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it?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171690" cy="3732529"/>
            <a:chOff x="722376" y="897636"/>
            <a:chExt cx="7171690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49068" y="903731"/>
              <a:ext cx="5439410" cy="1372870"/>
            </a:xfrm>
            <a:custGeom>
              <a:avLst/>
              <a:gdLst/>
              <a:ahLst/>
              <a:cxnLst/>
              <a:rect l="l" t="t" r="r" b="b"/>
              <a:pathLst>
                <a:path w="5439409" h="1372870">
                  <a:moveTo>
                    <a:pt x="5438902" y="209296"/>
                  </a:moveTo>
                  <a:lnTo>
                    <a:pt x="5433314" y="161290"/>
                  </a:lnTo>
                  <a:lnTo>
                    <a:pt x="5417566" y="117221"/>
                  </a:lnTo>
                  <a:lnTo>
                    <a:pt x="5392928" y="78359"/>
                  </a:lnTo>
                  <a:lnTo>
                    <a:pt x="5360543" y="45974"/>
                  </a:lnTo>
                  <a:lnTo>
                    <a:pt x="5321681" y="21209"/>
                  </a:lnTo>
                  <a:lnTo>
                    <a:pt x="5277612" y="5588"/>
                  </a:lnTo>
                  <a:lnTo>
                    <a:pt x="5229606" y="0"/>
                  </a:lnTo>
                  <a:lnTo>
                    <a:pt x="724408" y="0"/>
                  </a:lnTo>
                  <a:lnTo>
                    <a:pt x="676402" y="5588"/>
                  </a:lnTo>
                  <a:lnTo>
                    <a:pt x="632333" y="21209"/>
                  </a:lnTo>
                  <a:lnTo>
                    <a:pt x="593471" y="45974"/>
                  </a:lnTo>
                  <a:lnTo>
                    <a:pt x="561086" y="78359"/>
                  </a:lnTo>
                  <a:lnTo>
                    <a:pt x="536321" y="117221"/>
                  </a:lnTo>
                  <a:lnTo>
                    <a:pt x="520573" y="161290"/>
                  </a:lnTo>
                  <a:lnTo>
                    <a:pt x="515112" y="209296"/>
                  </a:lnTo>
                  <a:lnTo>
                    <a:pt x="515112" y="732282"/>
                  </a:lnTo>
                  <a:lnTo>
                    <a:pt x="0" y="1372870"/>
                  </a:lnTo>
                  <a:lnTo>
                    <a:pt x="515112" y="1046226"/>
                  </a:lnTo>
                  <a:lnTo>
                    <a:pt x="520573" y="1094105"/>
                  </a:lnTo>
                  <a:lnTo>
                    <a:pt x="536321" y="1138174"/>
                  </a:lnTo>
                  <a:lnTo>
                    <a:pt x="561086" y="1177036"/>
                  </a:lnTo>
                  <a:lnTo>
                    <a:pt x="593471" y="1209421"/>
                  </a:lnTo>
                  <a:lnTo>
                    <a:pt x="632333" y="1234186"/>
                  </a:lnTo>
                  <a:lnTo>
                    <a:pt x="676402" y="1249934"/>
                  </a:lnTo>
                  <a:lnTo>
                    <a:pt x="724408" y="1255395"/>
                  </a:lnTo>
                  <a:lnTo>
                    <a:pt x="5229606" y="1255395"/>
                  </a:lnTo>
                  <a:lnTo>
                    <a:pt x="5277612" y="1249934"/>
                  </a:lnTo>
                  <a:lnTo>
                    <a:pt x="5321681" y="1234186"/>
                  </a:lnTo>
                  <a:lnTo>
                    <a:pt x="5360543" y="1209421"/>
                  </a:lnTo>
                  <a:lnTo>
                    <a:pt x="5392928" y="1177036"/>
                  </a:lnTo>
                  <a:lnTo>
                    <a:pt x="5417566" y="1138174"/>
                  </a:lnTo>
                  <a:lnTo>
                    <a:pt x="5433314" y="1094105"/>
                  </a:lnTo>
                  <a:lnTo>
                    <a:pt x="5438902" y="1046226"/>
                  </a:lnTo>
                  <a:lnTo>
                    <a:pt x="5438902" y="209296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49068" y="903732"/>
              <a:ext cx="5439410" cy="1372870"/>
            </a:xfrm>
            <a:custGeom>
              <a:avLst/>
              <a:gdLst/>
              <a:ahLst/>
              <a:cxnLst/>
              <a:rect l="l" t="t" r="r" b="b"/>
              <a:pathLst>
                <a:path w="5439409" h="1372870">
                  <a:moveTo>
                    <a:pt x="515112" y="209295"/>
                  </a:moveTo>
                  <a:lnTo>
                    <a:pt x="520573" y="161289"/>
                  </a:lnTo>
                  <a:lnTo>
                    <a:pt x="536320" y="117220"/>
                  </a:lnTo>
                  <a:lnTo>
                    <a:pt x="561086" y="78358"/>
                  </a:lnTo>
                  <a:lnTo>
                    <a:pt x="593470" y="45973"/>
                  </a:lnTo>
                  <a:lnTo>
                    <a:pt x="632332" y="21208"/>
                  </a:lnTo>
                  <a:lnTo>
                    <a:pt x="676401" y="5587"/>
                  </a:lnTo>
                  <a:lnTo>
                    <a:pt x="724407" y="0"/>
                  </a:lnTo>
                  <a:lnTo>
                    <a:pt x="1335785" y="0"/>
                  </a:lnTo>
                  <a:lnTo>
                    <a:pt x="2566670" y="0"/>
                  </a:lnTo>
                  <a:lnTo>
                    <a:pt x="5229606" y="0"/>
                  </a:lnTo>
                  <a:lnTo>
                    <a:pt x="5277611" y="5587"/>
                  </a:lnTo>
                  <a:lnTo>
                    <a:pt x="5321681" y="21208"/>
                  </a:lnTo>
                  <a:lnTo>
                    <a:pt x="5360542" y="45973"/>
                  </a:lnTo>
                  <a:lnTo>
                    <a:pt x="5392928" y="78358"/>
                  </a:lnTo>
                  <a:lnTo>
                    <a:pt x="5417565" y="117220"/>
                  </a:lnTo>
                  <a:lnTo>
                    <a:pt x="5433313" y="161289"/>
                  </a:lnTo>
                  <a:lnTo>
                    <a:pt x="5438902" y="209295"/>
                  </a:lnTo>
                  <a:lnTo>
                    <a:pt x="5438902" y="732281"/>
                  </a:lnTo>
                  <a:lnTo>
                    <a:pt x="5438902" y="1046225"/>
                  </a:lnTo>
                  <a:lnTo>
                    <a:pt x="5433313" y="1094104"/>
                  </a:lnTo>
                  <a:lnTo>
                    <a:pt x="5417565" y="1138173"/>
                  </a:lnTo>
                  <a:lnTo>
                    <a:pt x="5392928" y="1177035"/>
                  </a:lnTo>
                  <a:lnTo>
                    <a:pt x="5360542" y="1209420"/>
                  </a:lnTo>
                  <a:lnTo>
                    <a:pt x="5321681" y="1234185"/>
                  </a:lnTo>
                  <a:lnTo>
                    <a:pt x="5277611" y="1249933"/>
                  </a:lnTo>
                  <a:lnTo>
                    <a:pt x="5229606" y="1255394"/>
                  </a:lnTo>
                  <a:lnTo>
                    <a:pt x="2566670" y="1255394"/>
                  </a:lnTo>
                  <a:lnTo>
                    <a:pt x="1335785" y="1255394"/>
                  </a:lnTo>
                  <a:lnTo>
                    <a:pt x="724407" y="1255394"/>
                  </a:lnTo>
                  <a:lnTo>
                    <a:pt x="676401" y="1249933"/>
                  </a:lnTo>
                  <a:lnTo>
                    <a:pt x="632332" y="1234185"/>
                  </a:lnTo>
                  <a:lnTo>
                    <a:pt x="593470" y="1209420"/>
                  </a:lnTo>
                  <a:lnTo>
                    <a:pt x="561086" y="1177035"/>
                  </a:lnTo>
                  <a:lnTo>
                    <a:pt x="536320" y="1138173"/>
                  </a:lnTo>
                  <a:lnTo>
                    <a:pt x="520573" y="1094104"/>
                  </a:lnTo>
                  <a:lnTo>
                    <a:pt x="515112" y="1046225"/>
                  </a:lnTo>
                  <a:lnTo>
                    <a:pt x="0" y="1372869"/>
                  </a:lnTo>
                  <a:lnTo>
                    <a:pt x="515112" y="732281"/>
                  </a:lnTo>
                  <a:lnTo>
                    <a:pt x="515112" y="209295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063114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A</a:t>
            </a:r>
            <a:r>
              <a:rPr dirty="0" spc="-25"/>
              <a:t>nnie’</a:t>
            </a:r>
            <a:r>
              <a:rPr dirty="0"/>
              <a:t>s</a:t>
            </a:r>
            <a:r>
              <a:rPr dirty="0" spc="-130"/>
              <a:t> </a:t>
            </a:r>
            <a:r>
              <a:rPr dirty="0"/>
              <a:t>A</a:t>
            </a:r>
            <a:r>
              <a:rPr dirty="0" spc="-20"/>
              <a:t>n</a:t>
            </a:r>
            <a:r>
              <a:rPr dirty="0" spc="-15"/>
              <a:t>s</a:t>
            </a:r>
            <a:r>
              <a:rPr dirty="0"/>
              <a:t>w</a:t>
            </a:r>
            <a:r>
              <a:rPr dirty="0" spc="-20"/>
              <a:t>e</a:t>
            </a:r>
            <a:r>
              <a:rPr dirty="0"/>
              <a:t>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9291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 </a:t>
            </a:r>
            <a:r>
              <a:rPr dirty="0"/>
              <a:t>3 </a:t>
            </a:r>
            <a:r>
              <a:rPr dirty="0" spc="-5"/>
              <a:t>tier architecture we </a:t>
            </a:r>
            <a:r>
              <a:rPr dirty="0" spc="-20"/>
              <a:t>have </a:t>
            </a:r>
            <a:r>
              <a:rPr dirty="0" spc="-5"/>
              <a:t>Presentation </a:t>
            </a:r>
            <a:r>
              <a:rPr dirty="0"/>
              <a:t>Tier </a:t>
            </a:r>
            <a:r>
              <a:rPr dirty="0" spc="-5"/>
              <a:t>which represents </a:t>
            </a:r>
            <a:r>
              <a:rPr dirty="0"/>
              <a:t> </a:t>
            </a:r>
            <a:r>
              <a:rPr dirty="0" spc="-5"/>
              <a:t>information</a:t>
            </a:r>
            <a:r>
              <a:rPr dirty="0" spc="-15"/>
              <a:t> </a:t>
            </a:r>
            <a:r>
              <a:rPr dirty="0" spc="-5"/>
              <a:t>to the</a:t>
            </a:r>
            <a:r>
              <a:rPr dirty="0" spc="15"/>
              <a:t> </a:t>
            </a:r>
            <a:r>
              <a:rPr dirty="0" spc="-60"/>
              <a:t>user,</a:t>
            </a:r>
            <a:r>
              <a:rPr dirty="0" spc="-30"/>
              <a:t> </a:t>
            </a:r>
            <a:r>
              <a:rPr dirty="0" spc="-5"/>
              <a:t>Logic</a:t>
            </a:r>
            <a:r>
              <a:rPr dirty="0" spc="-30"/>
              <a:t> </a:t>
            </a:r>
            <a:r>
              <a:rPr dirty="0" spc="-5"/>
              <a:t>Tier</a:t>
            </a:r>
            <a:r>
              <a:rPr dirty="0" spc="10"/>
              <a:t> </a:t>
            </a:r>
            <a:r>
              <a:rPr dirty="0" spc="-5"/>
              <a:t>here</a:t>
            </a:r>
            <a:r>
              <a:rPr dirty="0" spc="25"/>
              <a:t> </a:t>
            </a:r>
            <a:r>
              <a:rPr dirty="0" spc="-5"/>
              <a:t>we</a:t>
            </a:r>
            <a:r>
              <a:rPr dirty="0" spc="-10"/>
              <a:t> </a:t>
            </a:r>
            <a:r>
              <a:rPr dirty="0" spc="-5"/>
              <a:t>make</a:t>
            </a:r>
            <a:r>
              <a:rPr dirty="0" spc="5"/>
              <a:t> </a:t>
            </a:r>
            <a:r>
              <a:rPr dirty="0" spc="-5"/>
              <a:t>logical</a:t>
            </a:r>
            <a:r>
              <a:rPr dirty="0" spc="-25"/>
              <a:t> </a:t>
            </a:r>
            <a:r>
              <a:rPr dirty="0" spc="-5"/>
              <a:t>decisions</a:t>
            </a:r>
            <a:r>
              <a:rPr dirty="0" spc="20"/>
              <a:t> </a:t>
            </a:r>
            <a:r>
              <a:rPr dirty="0" spc="-5"/>
              <a:t>and </a:t>
            </a:r>
            <a:r>
              <a:rPr dirty="0" spc="-360"/>
              <a:t> </a:t>
            </a:r>
            <a:r>
              <a:rPr dirty="0" spc="-5"/>
              <a:t>perform</a:t>
            </a:r>
            <a:r>
              <a:rPr dirty="0" spc="5"/>
              <a:t> </a:t>
            </a:r>
            <a:r>
              <a:rPr dirty="0" spc="-5"/>
              <a:t>basic</a:t>
            </a:r>
            <a:r>
              <a:rPr dirty="0" spc="-30"/>
              <a:t> </a:t>
            </a:r>
            <a:r>
              <a:rPr dirty="0" spc="-5"/>
              <a:t>computation. It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15"/>
              <a:t> </a:t>
            </a:r>
            <a:r>
              <a:rPr dirty="0" spc="-5"/>
              <a:t>the</a:t>
            </a:r>
            <a:r>
              <a:rPr dirty="0" spc="15"/>
              <a:t> </a:t>
            </a:r>
            <a:r>
              <a:rPr dirty="0" spc="-5"/>
              <a:t>Logic</a:t>
            </a:r>
            <a:r>
              <a:rPr dirty="0" spc="-30"/>
              <a:t> </a:t>
            </a:r>
            <a:r>
              <a:rPr dirty="0" spc="-5"/>
              <a:t>tier</a:t>
            </a:r>
            <a:r>
              <a:rPr dirty="0"/>
              <a:t> </a:t>
            </a:r>
            <a:r>
              <a:rPr dirty="0" spc="-5"/>
              <a:t>which</a:t>
            </a:r>
            <a:r>
              <a:rPr dirty="0" spc="-15"/>
              <a:t> </a:t>
            </a:r>
            <a:r>
              <a:rPr dirty="0" spc="-20"/>
              <a:t>transfers</a:t>
            </a:r>
            <a:r>
              <a:rPr dirty="0" spc="50"/>
              <a:t> </a:t>
            </a:r>
            <a:r>
              <a:rPr dirty="0" spc="-5"/>
              <a:t>data </a:t>
            </a:r>
            <a:r>
              <a:rPr dirty="0"/>
              <a:t> </a:t>
            </a:r>
            <a:r>
              <a:rPr dirty="0" spc="-5"/>
              <a:t>between Presentation </a:t>
            </a:r>
            <a:r>
              <a:rPr dirty="0"/>
              <a:t>Tier </a:t>
            </a:r>
            <a:r>
              <a:rPr dirty="0" spc="-5"/>
              <a:t>and Data </a:t>
            </a:r>
            <a:r>
              <a:rPr dirty="0"/>
              <a:t>Tier </a:t>
            </a:r>
            <a:r>
              <a:rPr dirty="0" spc="-5"/>
              <a:t>where information </a:t>
            </a:r>
            <a:r>
              <a:rPr dirty="0"/>
              <a:t>is </a:t>
            </a:r>
            <a:r>
              <a:rPr dirty="0" spc="-5"/>
              <a:t>stored. </a:t>
            </a:r>
            <a:r>
              <a:rPr dirty="0" spc="-360"/>
              <a:t> </a:t>
            </a:r>
            <a:r>
              <a:rPr dirty="0"/>
              <a:t>3 </a:t>
            </a:r>
            <a:r>
              <a:rPr dirty="0" spc="-5"/>
              <a:t>tier architecture increases performance, </a:t>
            </a:r>
            <a:r>
              <a:rPr dirty="0" spc="-25"/>
              <a:t>scalability, </a:t>
            </a:r>
            <a:r>
              <a:rPr dirty="0" spc="-5"/>
              <a:t>flexibility and </a:t>
            </a:r>
            <a:r>
              <a:rPr dirty="0"/>
              <a:t> </a:t>
            </a:r>
            <a:r>
              <a:rPr dirty="0" spc="-25"/>
              <a:t>maintainability.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931" y="153415"/>
            <a:ext cx="179197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JSP</a:t>
            </a:r>
            <a:r>
              <a:rPr dirty="0" spc="-130"/>
              <a:t> </a:t>
            </a:r>
            <a:r>
              <a:rPr dirty="0" spc="-15"/>
              <a:t>Life-Cycle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0766" y="2831973"/>
            <a:ext cx="31476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Same as servlet, when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jspInit()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called when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loaded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memory.</a:t>
            </a:r>
            <a:r>
              <a:rPr dirty="0" sz="12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_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jspService()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called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when the client requests and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jspDestroy()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invoked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jsp is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removed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memory.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51532" y="1700783"/>
            <a:ext cx="2584450" cy="2537460"/>
            <a:chOff x="2351532" y="1700783"/>
            <a:chExt cx="2584450" cy="2537460"/>
          </a:xfrm>
        </p:grpSpPr>
        <p:sp>
          <p:nvSpPr>
            <p:cNvPr id="5" name="object 5"/>
            <p:cNvSpPr/>
            <p:nvPr/>
          </p:nvSpPr>
          <p:spPr>
            <a:xfrm>
              <a:off x="2351532" y="1700783"/>
              <a:ext cx="2584450" cy="2537460"/>
            </a:xfrm>
            <a:custGeom>
              <a:avLst/>
              <a:gdLst/>
              <a:ahLst/>
              <a:cxnLst/>
              <a:rect l="l" t="t" r="r" b="b"/>
              <a:pathLst>
                <a:path w="2584450" h="2537460">
                  <a:moveTo>
                    <a:pt x="2584322" y="0"/>
                  </a:moveTo>
                  <a:lnTo>
                    <a:pt x="0" y="0"/>
                  </a:lnTo>
                  <a:lnTo>
                    <a:pt x="0" y="2537460"/>
                  </a:lnTo>
                  <a:lnTo>
                    <a:pt x="2584322" y="2537460"/>
                  </a:lnTo>
                  <a:lnTo>
                    <a:pt x="258432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0988" y="1808987"/>
              <a:ext cx="2098548" cy="6324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8232" y="1836419"/>
              <a:ext cx="2008632" cy="54254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618232" y="1836419"/>
              <a:ext cx="2008505" cy="542290"/>
            </a:xfrm>
            <a:custGeom>
              <a:avLst/>
              <a:gdLst/>
              <a:ahLst/>
              <a:cxnLst/>
              <a:rect l="l" t="t" r="r" b="b"/>
              <a:pathLst>
                <a:path w="2008504" h="542289">
                  <a:moveTo>
                    <a:pt x="0" y="90296"/>
                  </a:moveTo>
                  <a:lnTo>
                    <a:pt x="7112" y="55244"/>
                  </a:lnTo>
                  <a:lnTo>
                    <a:pt x="26543" y="26415"/>
                  </a:lnTo>
                  <a:lnTo>
                    <a:pt x="55244" y="7112"/>
                  </a:lnTo>
                  <a:lnTo>
                    <a:pt x="90424" y="0"/>
                  </a:lnTo>
                  <a:lnTo>
                    <a:pt x="1917700" y="0"/>
                  </a:lnTo>
                  <a:lnTo>
                    <a:pt x="1952879" y="7112"/>
                  </a:lnTo>
                  <a:lnTo>
                    <a:pt x="1981581" y="26415"/>
                  </a:lnTo>
                  <a:lnTo>
                    <a:pt x="2001012" y="55244"/>
                  </a:lnTo>
                  <a:lnTo>
                    <a:pt x="2008123" y="90296"/>
                  </a:lnTo>
                  <a:lnTo>
                    <a:pt x="2008123" y="451738"/>
                  </a:lnTo>
                  <a:lnTo>
                    <a:pt x="2001012" y="486917"/>
                  </a:lnTo>
                  <a:lnTo>
                    <a:pt x="1981581" y="515746"/>
                  </a:lnTo>
                  <a:lnTo>
                    <a:pt x="1952879" y="535050"/>
                  </a:lnTo>
                  <a:lnTo>
                    <a:pt x="1917700" y="542162"/>
                  </a:lnTo>
                  <a:lnTo>
                    <a:pt x="90424" y="542162"/>
                  </a:lnTo>
                  <a:lnTo>
                    <a:pt x="55244" y="535050"/>
                  </a:lnTo>
                  <a:lnTo>
                    <a:pt x="26543" y="515746"/>
                  </a:lnTo>
                  <a:lnTo>
                    <a:pt x="7112" y="486917"/>
                  </a:lnTo>
                  <a:lnTo>
                    <a:pt x="0" y="451738"/>
                  </a:lnTo>
                  <a:lnTo>
                    <a:pt x="0" y="90296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1656" y="2676144"/>
              <a:ext cx="2098547" cy="6324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8900" y="2703575"/>
              <a:ext cx="2008631" cy="5425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628900" y="2703575"/>
              <a:ext cx="2008505" cy="542290"/>
            </a:xfrm>
            <a:custGeom>
              <a:avLst/>
              <a:gdLst/>
              <a:ahLst/>
              <a:cxnLst/>
              <a:rect l="l" t="t" r="r" b="b"/>
              <a:pathLst>
                <a:path w="2008504" h="542289">
                  <a:moveTo>
                    <a:pt x="0" y="90297"/>
                  </a:moveTo>
                  <a:lnTo>
                    <a:pt x="7112" y="55244"/>
                  </a:lnTo>
                  <a:lnTo>
                    <a:pt x="26543" y="26416"/>
                  </a:lnTo>
                  <a:lnTo>
                    <a:pt x="55244" y="7112"/>
                  </a:lnTo>
                  <a:lnTo>
                    <a:pt x="90424" y="0"/>
                  </a:lnTo>
                  <a:lnTo>
                    <a:pt x="1917700" y="0"/>
                  </a:lnTo>
                  <a:lnTo>
                    <a:pt x="1952878" y="7112"/>
                  </a:lnTo>
                  <a:lnTo>
                    <a:pt x="1981580" y="26416"/>
                  </a:lnTo>
                  <a:lnTo>
                    <a:pt x="2001012" y="55244"/>
                  </a:lnTo>
                  <a:lnTo>
                    <a:pt x="2008124" y="90297"/>
                  </a:lnTo>
                  <a:lnTo>
                    <a:pt x="2008124" y="451738"/>
                  </a:lnTo>
                  <a:lnTo>
                    <a:pt x="2001012" y="486918"/>
                  </a:lnTo>
                  <a:lnTo>
                    <a:pt x="1981580" y="515747"/>
                  </a:lnTo>
                  <a:lnTo>
                    <a:pt x="1952878" y="535051"/>
                  </a:lnTo>
                  <a:lnTo>
                    <a:pt x="1917700" y="542163"/>
                  </a:lnTo>
                  <a:lnTo>
                    <a:pt x="90424" y="542163"/>
                  </a:lnTo>
                  <a:lnTo>
                    <a:pt x="55244" y="535051"/>
                  </a:lnTo>
                  <a:lnTo>
                    <a:pt x="26543" y="515747"/>
                  </a:lnTo>
                  <a:lnTo>
                    <a:pt x="7112" y="486918"/>
                  </a:lnTo>
                  <a:lnTo>
                    <a:pt x="0" y="451738"/>
                  </a:lnTo>
                  <a:lnTo>
                    <a:pt x="0" y="90297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02992" y="3538727"/>
              <a:ext cx="2098548" cy="63093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0236" y="3566160"/>
              <a:ext cx="2008632" cy="54101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650236" y="3566160"/>
              <a:ext cx="2008505" cy="541020"/>
            </a:xfrm>
            <a:custGeom>
              <a:avLst/>
              <a:gdLst/>
              <a:ahLst/>
              <a:cxnLst/>
              <a:rect l="l" t="t" r="r" b="b"/>
              <a:pathLst>
                <a:path w="2008504" h="541020">
                  <a:moveTo>
                    <a:pt x="0" y="90169"/>
                  </a:moveTo>
                  <a:lnTo>
                    <a:pt x="7112" y="55117"/>
                  </a:lnTo>
                  <a:lnTo>
                    <a:pt x="26415" y="26415"/>
                  </a:lnTo>
                  <a:lnTo>
                    <a:pt x="55118" y="7111"/>
                  </a:lnTo>
                  <a:lnTo>
                    <a:pt x="90169" y="0"/>
                  </a:lnTo>
                  <a:lnTo>
                    <a:pt x="1917953" y="0"/>
                  </a:lnTo>
                  <a:lnTo>
                    <a:pt x="1953005" y="7111"/>
                  </a:lnTo>
                  <a:lnTo>
                    <a:pt x="1981708" y="26415"/>
                  </a:lnTo>
                  <a:lnTo>
                    <a:pt x="2001012" y="55117"/>
                  </a:lnTo>
                  <a:lnTo>
                    <a:pt x="2008124" y="90169"/>
                  </a:lnTo>
                  <a:lnTo>
                    <a:pt x="2008124" y="450849"/>
                  </a:lnTo>
                  <a:lnTo>
                    <a:pt x="2001012" y="485952"/>
                  </a:lnTo>
                  <a:lnTo>
                    <a:pt x="1981708" y="514603"/>
                  </a:lnTo>
                  <a:lnTo>
                    <a:pt x="1953005" y="533933"/>
                  </a:lnTo>
                  <a:lnTo>
                    <a:pt x="1917953" y="541019"/>
                  </a:lnTo>
                  <a:lnTo>
                    <a:pt x="90169" y="541019"/>
                  </a:lnTo>
                  <a:lnTo>
                    <a:pt x="55118" y="533933"/>
                  </a:lnTo>
                  <a:lnTo>
                    <a:pt x="26415" y="514603"/>
                  </a:lnTo>
                  <a:lnTo>
                    <a:pt x="7112" y="485952"/>
                  </a:lnTo>
                  <a:lnTo>
                    <a:pt x="0" y="450849"/>
                  </a:lnTo>
                  <a:lnTo>
                    <a:pt x="0" y="90169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908173" y="2742133"/>
            <a:ext cx="1439545" cy="4445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31750">
              <a:lnSpc>
                <a:spcPts val="1645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_jspService()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ts val="1645"/>
              </a:lnSpc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(Acc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pt</a:t>
            </a:r>
            <a:r>
              <a:rPr dirty="0" sz="1400" spc="-9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equ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st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88107" y="3609847"/>
            <a:ext cx="1543685" cy="443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1115">
              <a:lnSpc>
                <a:spcPts val="1645"/>
              </a:lnSpc>
              <a:spcBef>
                <a:spcPts val="10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jspDestroy()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ts val="1645"/>
              </a:lnSpc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(Unlo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dirty="0" sz="1400" spc="-1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so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rc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79804" y="2378963"/>
            <a:ext cx="2212975" cy="1196340"/>
          </a:xfrm>
          <a:custGeom>
            <a:avLst/>
            <a:gdLst/>
            <a:ahLst/>
            <a:cxnLst/>
            <a:rect l="l" t="t" r="r" b="b"/>
            <a:pathLst>
              <a:path w="2212975" h="1196339">
                <a:moveTo>
                  <a:pt x="1137920" y="717550"/>
                </a:moveTo>
                <a:lnTo>
                  <a:pt x="76200" y="717550"/>
                </a:lnTo>
                <a:lnTo>
                  <a:pt x="76200" y="660400"/>
                </a:lnTo>
                <a:lnTo>
                  <a:pt x="0" y="723900"/>
                </a:lnTo>
                <a:lnTo>
                  <a:pt x="76200" y="787400"/>
                </a:lnTo>
                <a:lnTo>
                  <a:pt x="76200" y="730250"/>
                </a:lnTo>
                <a:lnTo>
                  <a:pt x="1137920" y="730250"/>
                </a:lnTo>
                <a:lnTo>
                  <a:pt x="1137920" y="717550"/>
                </a:lnTo>
                <a:close/>
              </a:path>
              <a:path w="2212975" h="1196339">
                <a:moveTo>
                  <a:pt x="1148461" y="467868"/>
                </a:moveTo>
                <a:lnTo>
                  <a:pt x="1072261" y="404368"/>
                </a:lnTo>
                <a:lnTo>
                  <a:pt x="1072261" y="461518"/>
                </a:lnTo>
                <a:lnTo>
                  <a:pt x="0" y="461518"/>
                </a:lnTo>
                <a:lnTo>
                  <a:pt x="0" y="474218"/>
                </a:lnTo>
                <a:lnTo>
                  <a:pt x="1072261" y="474218"/>
                </a:lnTo>
                <a:lnTo>
                  <a:pt x="1072261" y="531368"/>
                </a:lnTo>
                <a:lnTo>
                  <a:pt x="1148461" y="467868"/>
                </a:lnTo>
                <a:close/>
              </a:path>
              <a:path w="2212975" h="1196339">
                <a:moveTo>
                  <a:pt x="2206752" y="248031"/>
                </a:moveTo>
                <a:lnTo>
                  <a:pt x="2149602" y="248031"/>
                </a:lnTo>
                <a:lnTo>
                  <a:pt x="2149602" y="0"/>
                </a:lnTo>
                <a:lnTo>
                  <a:pt x="2136902" y="0"/>
                </a:lnTo>
                <a:lnTo>
                  <a:pt x="2136902" y="248031"/>
                </a:lnTo>
                <a:lnTo>
                  <a:pt x="2079752" y="248031"/>
                </a:lnTo>
                <a:lnTo>
                  <a:pt x="2143252" y="324231"/>
                </a:lnTo>
                <a:lnTo>
                  <a:pt x="2206752" y="248031"/>
                </a:lnTo>
                <a:close/>
              </a:path>
              <a:path w="2212975" h="1196339">
                <a:moveTo>
                  <a:pt x="2212848" y="1119771"/>
                </a:moveTo>
                <a:lnTo>
                  <a:pt x="2155698" y="1119771"/>
                </a:lnTo>
                <a:lnTo>
                  <a:pt x="2155698" y="871728"/>
                </a:lnTo>
                <a:lnTo>
                  <a:pt x="2142998" y="871728"/>
                </a:lnTo>
                <a:lnTo>
                  <a:pt x="2142998" y="1119771"/>
                </a:lnTo>
                <a:lnTo>
                  <a:pt x="2085848" y="1119771"/>
                </a:lnTo>
                <a:lnTo>
                  <a:pt x="2149348" y="1195959"/>
                </a:lnTo>
                <a:lnTo>
                  <a:pt x="2212848" y="1119771"/>
                </a:lnTo>
                <a:close/>
              </a:path>
            </a:pathLst>
          </a:custGeom>
          <a:solidFill>
            <a:srgbClr val="4845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77062" y="2669247"/>
            <a:ext cx="775335" cy="52832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39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endParaRPr sz="1400">
              <a:latin typeface="Tahoma"/>
              <a:cs typeface="Tahoma"/>
            </a:endParaRPr>
          </a:p>
          <a:p>
            <a:pPr algn="r" marR="6985">
              <a:lnSpc>
                <a:spcPct val="100000"/>
              </a:lnSpc>
              <a:spcBef>
                <a:spcPts val="300"/>
              </a:spcBef>
            </a:pP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Response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33192" y="1386586"/>
            <a:ext cx="5427980" cy="1274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105"/>
              </a:spcBef>
            </a:pP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JavaServer</a:t>
            </a:r>
            <a:r>
              <a:rPr dirty="0" sz="1400" spc="-5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Page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ahoma"/>
              <a:cs typeface="Tahoma"/>
            </a:endParaRPr>
          </a:p>
          <a:p>
            <a:pPr marL="12700" marR="4046220" indent="377825">
              <a:lnSpc>
                <a:spcPct val="103600"/>
              </a:lnSpc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jsplnit() 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(Lo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Re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ur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ces)</a:t>
            </a:r>
            <a:endParaRPr sz="1400">
              <a:latin typeface="Tahoma"/>
              <a:cs typeface="Tahoma"/>
            </a:endParaRPr>
          </a:p>
          <a:p>
            <a:pPr marL="2199640">
              <a:lnSpc>
                <a:spcPts val="1385"/>
              </a:lnSpc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init(), service()</a:t>
            </a:r>
            <a:r>
              <a:rPr dirty="0" sz="1200" spc="-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and</a:t>
            </a:r>
            <a:r>
              <a:rPr dirty="0" sz="1200" spc="-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destroy(),</a:t>
            </a:r>
            <a:r>
              <a:rPr dirty="0" sz="1200" spc="2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endParaRPr sz="1200">
              <a:latin typeface="Tahoma"/>
              <a:cs typeface="Tahoma"/>
            </a:endParaRPr>
          </a:p>
          <a:p>
            <a:pPr marL="2199640">
              <a:lnSpc>
                <a:spcPts val="1425"/>
              </a:lnSpc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also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jspinit(),</a:t>
            </a:r>
            <a:r>
              <a:rPr dirty="0" sz="1200" spc="-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_jspService(),</a:t>
            </a:r>
            <a:r>
              <a:rPr dirty="0" sz="1200" spc="-3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jspdestroy().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21" name="object 2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679" y="153415"/>
            <a:ext cx="394652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JSP</a:t>
            </a:r>
            <a:r>
              <a:rPr dirty="0" spc="-40"/>
              <a:t> </a:t>
            </a:r>
            <a:r>
              <a:rPr dirty="0" spc="-5"/>
              <a:t>Files</a:t>
            </a:r>
            <a:r>
              <a:rPr dirty="0" spc="-60"/>
              <a:t> </a:t>
            </a:r>
            <a:r>
              <a:rPr dirty="0" spc="-15"/>
              <a:t>Execution</a:t>
            </a:r>
            <a:r>
              <a:rPr dirty="0" spc="-40"/>
              <a:t> </a:t>
            </a:r>
            <a:r>
              <a:rPr dirty="0" spc="-15"/>
              <a:t>Procedure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7347" y="1011174"/>
            <a:ext cx="7254240" cy="25685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written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under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WebContent</a:t>
            </a:r>
            <a:r>
              <a:rPr dirty="0" sz="1400" spc="-9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directory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Eclipse.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eclipse,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executing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jsp,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select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right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click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click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on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“Run</a:t>
            </a:r>
            <a:r>
              <a:rPr dirty="0" sz="14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As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006EC0"/>
                </a:solidFill>
                <a:latin typeface="Wingdings"/>
                <a:cs typeface="Wingdings"/>
              </a:rPr>
              <a:t></a:t>
            </a:r>
            <a:endParaRPr sz="1400">
              <a:latin typeface="Wingdings"/>
              <a:cs typeface="Wingdings"/>
            </a:endParaRPr>
          </a:p>
          <a:p>
            <a:pPr marL="299085">
              <a:lnSpc>
                <a:spcPct val="100000"/>
              </a:lnSpc>
              <a:spcBef>
                <a:spcPts val="40"/>
              </a:spcBef>
            </a:pP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Run</a:t>
            </a:r>
            <a:r>
              <a:rPr dirty="0" sz="14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on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006EC0"/>
                </a:solidFill>
                <a:latin typeface="Tahoma"/>
                <a:cs typeface="Tahoma"/>
              </a:rPr>
              <a:t>Server”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.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executed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opening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default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browser.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00">
              <a:latin typeface="Tahoma"/>
              <a:cs typeface="Tahoma"/>
            </a:endParaRPr>
          </a:p>
          <a:p>
            <a:pPr marL="299085" marR="5080" indent="-287020">
              <a:lnSpc>
                <a:spcPct val="1008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User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 select the internal browser for displaying the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jsp by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selecting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“window menu </a:t>
            </a:r>
            <a:r>
              <a:rPr dirty="0" sz="1400">
                <a:solidFill>
                  <a:srgbClr val="006EC0"/>
                </a:solidFill>
                <a:latin typeface="Wingdings"/>
                <a:cs typeface="Wingdings"/>
              </a:rPr>
              <a:t></a:t>
            </a:r>
            <a:r>
              <a:rPr dirty="0" sz="1400" spc="5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Web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Browser </a:t>
            </a:r>
            <a:r>
              <a:rPr dirty="0" sz="1400">
                <a:solidFill>
                  <a:srgbClr val="006EC0"/>
                </a:solidFill>
                <a:latin typeface="Wingdings"/>
                <a:cs typeface="Wingdings"/>
              </a:rPr>
              <a:t></a:t>
            </a:r>
            <a:r>
              <a:rPr dirty="0" sz="140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Internal </a:t>
            </a:r>
            <a:r>
              <a:rPr dirty="0" sz="1400" spc="-30">
                <a:solidFill>
                  <a:srgbClr val="006EC0"/>
                </a:solidFill>
                <a:latin typeface="Tahoma"/>
                <a:cs typeface="Tahoma"/>
              </a:rPr>
              <a:t>Browser”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.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advantage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selecting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internal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browser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is,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all the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time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we need not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shuffle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between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external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browser and the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program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if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there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 any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modifications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program.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ahoma"/>
              <a:cs typeface="Tahoma"/>
            </a:endParaRPr>
          </a:p>
          <a:p>
            <a:pPr marL="299085" marR="19685" indent="-287020">
              <a:lnSpc>
                <a:spcPct val="1014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Once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complete code is developed,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then for final testing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external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browser can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result.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497" y="153415"/>
            <a:ext cx="110172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JSP</a:t>
            </a:r>
            <a:r>
              <a:rPr dirty="0" spc="-110"/>
              <a:t> </a:t>
            </a:r>
            <a:r>
              <a:rPr dirty="0" spc="-50"/>
              <a:t>Tag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169" y="1029462"/>
            <a:ext cx="4295775" cy="1353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three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tags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jsp.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They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ahoma"/>
              <a:cs typeface="Tahoma"/>
            </a:endParaRPr>
          </a:p>
          <a:p>
            <a:pPr marL="218440" indent="-205740">
              <a:lnSpc>
                <a:spcPct val="100000"/>
              </a:lnSpc>
              <a:buClr>
                <a:srgbClr val="242424"/>
              </a:buClr>
              <a:buAutoNum type="arabicPeriod"/>
              <a:tabLst>
                <a:tab pos="218440" algn="l"/>
              </a:tabLst>
            </a:pP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Scriptlet</a:t>
            </a:r>
            <a:r>
              <a:rPr dirty="0" sz="1400" spc="-8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7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writing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code.</a:t>
            </a:r>
            <a:endParaRPr sz="1400">
              <a:latin typeface="Tahoma"/>
              <a:cs typeface="Tahoma"/>
            </a:endParaRPr>
          </a:p>
          <a:p>
            <a:pPr marL="218440" indent="-205740">
              <a:lnSpc>
                <a:spcPct val="100000"/>
              </a:lnSpc>
              <a:spcBef>
                <a:spcPts val="805"/>
              </a:spcBef>
              <a:buClr>
                <a:srgbClr val="242424"/>
              </a:buClr>
              <a:buAutoNum type="arabicPeriod"/>
              <a:tabLst>
                <a:tab pos="218440" algn="l"/>
              </a:tabLst>
            </a:pP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Declarative</a:t>
            </a:r>
            <a:r>
              <a:rPr dirty="0" sz="1400" spc="4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declaring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attributes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methods.</a:t>
            </a:r>
            <a:endParaRPr sz="1400">
              <a:latin typeface="Tahoma"/>
              <a:cs typeface="Tahoma"/>
            </a:endParaRPr>
          </a:p>
          <a:p>
            <a:pPr marL="218440" indent="-205740">
              <a:lnSpc>
                <a:spcPct val="100000"/>
              </a:lnSpc>
              <a:spcBef>
                <a:spcPts val="805"/>
              </a:spcBef>
              <a:buClr>
                <a:srgbClr val="242424"/>
              </a:buClr>
              <a:buAutoNum type="arabicPeriod"/>
              <a:tabLst>
                <a:tab pos="218440" algn="l"/>
              </a:tabLst>
            </a:pP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Expression</a:t>
            </a:r>
            <a:r>
              <a:rPr dirty="0" sz="1400" spc="-8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6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displaying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data.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117" y="153415"/>
            <a:ext cx="162941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Sc</a:t>
            </a:r>
            <a:r>
              <a:rPr dirty="0" spc="5"/>
              <a:t>r</a:t>
            </a:r>
            <a:r>
              <a:rPr dirty="0"/>
              <a:t>iptlet</a:t>
            </a:r>
            <a:r>
              <a:rPr dirty="0" spc="-110"/>
              <a:t> </a:t>
            </a:r>
            <a:r>
              <a:rPr dirty="0" spc="-10"/>
              <a:t>t</a:t>
            </a:r>
            <a:r>
              <a:rPr dirty="0" spc="-15"/>
              <a:t>a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9785" y="964438"/>
            <a:ext cx="4026535" cy="671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Scriptlet</a:t>
            </a:r>
            <a:r>
              <a:rPr dirty="0" sz="1400" spc="-10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tag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represented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by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&lt;%</a:t>
            </a:r>
            <a:r>
              <a:rPr dirty="0" sz="14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%&gt;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code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should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embedded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scriptlet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tag.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117" y="3874414"/>
            <a:ext cx="7515859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Here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Java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code is embedded inside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scriptlet tag.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When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code is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executed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50 is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displayed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browser.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74392" y="1886711"/>
            <a:ext cx="4145279" cy="1704339"/>
            <a:chOff x="2374392" y="1886711"/>
            <a:chExt cx="4145279" cy="170433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4392" y="1886711"/>
              <a:ext cx="4145279" cy="17038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9548" y="1967483"/>
              <a:ext cx="3939540" cy="154685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990" y="153415"/>
            <a:ext cx="208788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Declaration</a:t>
            </a:r>
            <a:r>
              <a:rPr dirty="0" spc="-135"/>
              <a:t> </a:t>
            </a:r>
            <a:r>
              <a:rPr dirty="0" spc="-50"/>
              <a:t>Tag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693" y="4056075"/>
            <a:ext cx="4723765" cy="580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Example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declaration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tag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is: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This</a:t>
            </a:r>
            <a:r>
              <a:rPr dirty="0" sz="1200" spc="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code</a:t>
            </a:r>
            <a:r>
              <a:rPr dirty="0" sz="12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will</a:t>
            </a:r>
            <a:r>
              <a:rPr dirty="0" sz="12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display</a:t>
            </a:r>
            <a:r>
              <a:rPr dirty="0" sz="1200" spc="-2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006EC0"/>
                </a:solidFill>
                <a:latin typeface="Tahoma"/>
                <a:cs typeface="Tahoma"/>
              </a:rPr>
              <a:t>value</a:t>
            </a:r>
            <a:r>
              <a:rPr dirty="0" sz="1200" spc="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of</a:t>
            </a:r>
            <a:r>
              <a:rPr dirty="0" sz="1200" spc="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x</a:t>
            </a:r>
            <a:r>
              <a:rPr dirty="0" sz="1200" spc="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is</a:t>
            </a:r>
            <a:r>
              <a:rPr dirty="0" sz="1200" spc="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20</a:t>
            </a:r>
            <a:r>
              <a:rPr dirty="0" sz="1200" spc="-3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and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after</a:t>
            </a:r>
            <a:r>
              <a:rPr dirty="0" sz="1200" spc="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adding:</a:t>
            </a:r>
            <a:r>
              <a:rPr dirty="0" sz="1200" spc="-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60</a:t>
            </a:r>
            <a:r>
              <a:rPr dirty="0" sz="1200" spc="-3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on</a:t>
            </a:r>
            <a:r>
              <a:rPr dirty="0" sz="1200" spc="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browser.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662" y="706881"/>
            <a:ext cx="4618355" cy="8839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Declaration</a:t>
            </a:r>
            <a:r>
              <a:rPr dirty="0" sz="12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tag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used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define</a:t>
            </a:r>
            <a:r>
              <a:rPr dirty="0" sz="12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attributes</a:t>
            </a:r>
            <a:r>
              <a:rPr dirty="0" sz="1200" spc="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methods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in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file.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Declaration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tag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represented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&lt;%!</a:t>
            </a:r>
            <a:r>
              <a:rPr dirty="0" sz="1200" spc="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%&gt;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200">
                <a:solidFill>
                  <a:srgbClr val="964607"/>
                </a:solidFill>
                <a:latin typeface="Tahoma"/>
                <a:cs typeface="Tahoma"/>
              </a:rPr>
              <a:t>One </a:t>
            </a:r>
            <a:r>
              <a:rPr dirty="0" sz="1200" spc="-10">
                <a:solidFill>
                  <a:srgbClr val="964607"/>
                </a:solidFill>
                <a:latin typeface="Tahoma"/>
                <a:cs typeface="Tahoma"/>
              </a:rPr>
              <a:t>exclamation </a:t>
            </a:r>
            <a:r>
              <a:rPr dirty="0" sz="1200" spc="-5">
                <a:solidFill>
                  <a:srgbClr val="964607"/>
                </a:solidFill>
                <a:latin typeface="Tahoma"/>
                <a:cs typeface="Tahoma"/>
              </a:rPr>
              <a:t>symbol</a:t>
            </a:r>
            <a:r>
              <a:rPr dirty="0" sz="1200" spc="-25">
                <a:solidFill>
                  <a:srgbClr val="964607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964607"/>
                </a:solidFill>
                <a:latin typeface="Tahoma"/>
                <a:cs typeface="Tahoma"/>
              </a:rPr>
              <a:t>has</a:t>
            </a:r>
            <a:r>
              <a:rPr dirty="0" sz="1200" spc="-10">
                <a:solidFill>
                  <a:srgbClr val="964607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964607"/>
                </a:solidFill>
                <a:latin typeface="Tahoma"/>
                <a:cs typeface="Tahoma"/>
              </a:rPr>
              <a:t>to</a:t>
            </a:r>
            <a:r>
              <a:rPr dirty="0" sz="1200" spc="-15">
                <a:solidFill>
                  <a:srgbClr val="964607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964607"/>
                </a:solidFill>
                <a:latin typeface="Tahoma"/>
                <a:cs typeface="Tahoma"/>
              </a:rPr>
              <a:t>be</a:t>
            </a:r>
            <a:r>
              <a:rPr dirty="0" sz="1200" spc="5">
                <a:solidFill>
                  <a:srgbClr val="964607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964607"/>
                </a:solidFill>
                <a:latin typeface="Tahoma"/>
                <a:cs typeface="Tahoma"/>
              </a:rPr>
              <a:t>added</a:t>
            </a:r>
            <a:r>
              <a:rPr dirty="0" sz="1200" spc="-30">
                <a:solidFill>
                  <a:srgbClr val="964607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964607"/>
                </a:solidFill>
                <a:latin typeface="Tahoma"/>
                <a:cs typeface="Tahoma"/>
              </a:rPr>
              <a:t>in</a:t>
            </a:r>
            <a:r>
              <a:rPr dirty="0" sz="1200" spc="15">
                <a:solidFill>
                  <a:srgbClr val="964607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964607"/>
                </a:solidFill>
                <a:latin typeface="Tahoma"/>
                <a:cs typeface="Tahoma"/>
              </a:rPr>
              <a:t>scriptlet</a:t>
            </a:r>
            <a:r>
              <a:rPr dirty="0" sz="1200" spc="-45">
                <a:solidFill>
                  <a:srgbClr val="964607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964607"/>
                </a:solidFill>
                <a:latin typeface="Tahoma"/>
                <a:cs typeface="Tahoma"/>
              </a:rPr>
              <a:t>tag.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17776" y="1757172"/>
            <a:ext cx="5046345" cy="2178050"/>
            <a:chOff x="2017776" y="1757172"/>
            <a:chExt cx="5046345" cy="21780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7776" y="1757172"/>
              <a:ext cx="5045964" cy="21777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2076" y="1842516"/>
              <a:ext cx="4821935" cy="201168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157" y="145795"/>
            <a:ext cx="184594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</a:t>
            </a:r>
            <a:r>
              <a:rPr dirty="0" spc="-20"/>
              <a:t>o</a:t>
            </a:r>
            <a:r>
              <a:rPr dirty="0" spc="-15"/>
              <a:t>u</a:t>
            </a:r>
            <a:r>
              <a:rPr dirty="0" spc="-10"/>
              <a:t>r</a:t>
            </a:r>
            <a:r>
              <a:rPr dirty="0" spc="-15"/>
              <a:t>s</a:t>
            </a:r>
            <a:r>
              <a:rPr dirty="0"/>
              <a:t>e</a:t>
            </a:r>
            <a:r>
              <a:rPr dirty="0" spc="-110"/>
              <a:t> </a:t>
            </a:r>
            <a:r>
              <a:rPr dirty="0" spc="-35"/>
              <a:t>T</a:t>
            </a:r>
            <a:r>
              <a:rPr dirty="0" spc="-40"/>
              <a:t>o</a:t>
            </a:r>
            <a:r>
              <a:rPr dirty="0" spc="-35"/>
              <a:t>pic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361" y="863600"/>
            <a:ext cx="198247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Introduction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361" y="1412189"/>
            <a:ext cx="2575560" cy="39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5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5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Handling</a:t>
            </a:r>
            <a:r>
              <a:rPr dirty="0" sz="12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Functions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361" y="1961514"/>
            <a:ext cx="315849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Oriented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Programming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361" y="2510408"/>
            <a:ext cx="2621915" cy="39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4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Packages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Multi-threading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361" y="3059429"/>
            <a:ext cx="136334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Collections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361" y="3608578"/>
            <a:ext cx="92583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6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361" y="4157268"/>
            <a:ext cx="99314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8529" y="863600"/>
            <a:ext cx="117665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Servlets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8529" y="1412189"/>
            <a:ext cx="916940" cy="39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5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5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 b="1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8529" y="1961514"/>
            <a:ext cx="129921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10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8529" y="2510408"/>
            <a:ext cx="1074420" cy="39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11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8529" y="3059429"/>
            <a:ext cx="283908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12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Spring,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Ajax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Design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Patterns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48529" y="3608578"/>
            <a:ext cx="93408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5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6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13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SOA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8529" y="4157268"/>
            <a:ext cx="234188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14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Services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Project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8" name="object 1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422" y="111378"/>
            <a:ext cx="197802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Expres</a:t>
            </a:r>
            <a:r>
              <a:rPr dirty="0" spc="-20"/>
              <a:t>s</a:t>
            </a:r>
            <a:r>
              <a:rPr dirty="0" spc="-10"/>
              <a:t>i</a:t>
            </a:r>
            <a:r>
              <a:rPr dirty="0" spc="-5"/>
              <a:t>o</a:t>
            </a:r>
            <a:r>
              <a:rPr dirty="0"/>
              <a:t>n</a:t>
            </a:r>
            <a:r>
              <a:rPr dirty="0" spc="-135"/>
              <a:t> </a:t>
            </a:r>
            <a:r>
              <a:rPr dirty="0" spc="-70"/>
              <a:t>T</a:t>
            </a:r>
            <a:r>
              <a:rPr dirty="0" spc="-75"/>
              <a:t>a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1063" y="2914269"/>
            <a:ext cx="35839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print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Value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x.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value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x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20.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2094" y="865062"/>
            <a:ext cx="3738879" cy="972819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5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Expression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tag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represented</a:t>
            </a:r>
            <a:r>
              <a:rPr dirty="0" sz="1400" spc="-9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by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&lt;%=</a:t>
            </a:r>
            <a:r>
              <a:rPr dirty="0" sz="1400" spc="-7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%&gt;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52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Expression</a:t>
            </a:r>
            <a:r>
              <a:rPr dirty="0" sz="1400" spc="-9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tag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display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values.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7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equivalent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&lt;%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out.println</a:t>
            </a:r>
            <a:r>
              <a:rPr dirty="0" sz="1400" spc="-10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(“”);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 %&gt;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451" y="2148839"/>
            <a:ext cx="3313429" cy="523240"/>
          </a:xfrm>
          <a:prstGeom prst="rect">
            <a:avLst/>
          </a:prstGeom>
          <a:solidFill>
            <a:srgbClr val="FFFFD9"/>
          </a:solidFill>
        </p:spPr>
        <p:txBody>
          <a:bodyPr wrap="square" lIns="0" tIns="44450" rIns="0" bIns="0" rtlCol="0" vert="horz">
            <a:spAutoFit/>
          </a:bodyPr>
          <a:lstStyle/>
          <a:p>
            <a:pPr algn="ctr" marR="1498600">
              <a:lnSpc>
                <a:spcPct val="100000"/>
              </a:lnSpc>
              <a:spcBef>
                <a:spcPts val="350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&lt;%!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x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=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20;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%&gt;</a:t>
            </a:r>
            <a:endParaRPr sz="1400">
              <a:latin typeface="Tahoma"/>
              <a:cs typeface="Tahoma"/>
            </a:endParaRPr>
          </a:p>
          <a:p>
            <a:pPr algn="ctr" marL="338455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&lt;%=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("Value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x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: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"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+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x)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%&gt;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162890"/>
            <a:ext cx="210502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Implicit</a:t>
            </a:r>
            <a:r>
              <a:rPr dirty="0" spc="-145"/>
              <a:t> </a:t>
            </a:r>
            <a:r>
              <a:rPr dirty="0" spc="-5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422" y="990726"/>
            <a:ext cx="7765415" cy="3163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Implicit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by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default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available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file.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9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implicit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objects:</a:t>
            </a:r>
            <a:endParaRPr sz="14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525"/>
              </a:spcBef>
            </a:pP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out</a:t>
            </a:r>
            <a:r>
              <a:rPr dirty="0" sz="1400" spc="-7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5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print.</a:t>
            </a:r>
            <a:endParaRPr sz="14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40"/>
              </a:spcBef>
            </a:pP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request</a:t>
            </a:r>
            <a:r>
              <a:rPr dirty="0" sz="1400" spc="-7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1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get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information.</a:t>
            </a:r>
            <a:endParaRPr sz="14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response</a:t>
            </a:r>
            <a:r>
              <a:rPr dirty="0" sz="1400" spc="-6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send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response.</a:t>
            </a:r>
            <a:endParaRPr sz="14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x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ce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p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i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n</a:t>
            </a:r>
            <a:r>
              <a:rPr dirty="0" sz="1400" spc="-9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8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f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x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ion</a:t>
            </a:r>
            <a:r>
              <a:rPr dirty="0" sz="1400" spc="-1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dli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g.</a:t>
            </a:r>
            <a:endParaRPr sz="14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105"/>
              </a:spcBef>
            </a:pP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config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read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configuration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param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web.xml</a:t>
            </a:r>
            <a:endParaRPr sz="14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application</a:t>
            </a:r>
            <a:r>
              <a:rPr dirty="0" sz="1400" spc="-5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read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configuration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param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for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whole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application.</a:t>
            </a:r>
            <a:endParaRPr sz="14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session</a:t>
            </a:r>
            <a:r>
              <a:rPr dirty="0" sz="1400" spc="-7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8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set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read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values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session.</a:t>
            </a:r>
            <a:endParaRPr sz="1400">
              <a:latin typeface="Tahoma"/>
              <a:cs typeface="Tahoma"/>
            </a:endParaRPr>
          </a:p>
          <a:p>
            <a:pPr marL="38100" marR="5080">
              <a:lnSpc>
                <a:spcPct val="150000"/>
              </a:lnSpc>
            </a:pP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pageContext</a:t>
            </a:r>
            <a:r>
              <a:rPr dirty="0" sz="1400" spc="-5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set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values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variable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 scope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page,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request,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application. </a:t>
            </a:r>
            <a:r>
              <a:rPr dirty="0" sz="1400" spc="-4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page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7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equivalent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just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replaced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856" y="153415"/>
            <a:ext cx="274447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Implicit</a:t>
            </a:r>
            <a:r>
              <a:rPr dirty="0" spc="-70"/>
              <a:t> </a:t>
            </a:r>
            <a:r>
              <a:rPr dirty="0" spc="-5"/>
              <a:t>Object</a:t>
            </a:r>
            <a:r>
              <a:rPr dirty="0" spc="-9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 spc="-5"/>
              <a:t>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998" y="1010793"/>
            <a:ext cx="538861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previous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examples,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out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print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data.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998" y="2050161"/>
            <a:ext cx="7329805" cy="1097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52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same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getting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PrintWriter</a:t>
            </a:r>
            <a:r>
              <a:rPr dirty="0" sz="1400" spc="-6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servlets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response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writing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 </a:t>
            </a:r>
            <a:r>
              <a:rPr dirty="0" sz="1400" spc="-4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client.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out object is implicitly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available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 all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jsp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files. So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we 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don’t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have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 write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response.getWriter() </a:t>
            </a:r>
            <a:r>
              <a:rPr dirty="0" sz="1400" spc="-42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case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351" y="1504188"/>
            <a:ext cx="2872740" cy="306705"/>
          </a:xfrm>
          <a:prstGeom prst="rect">
            <a:avLst/>
          </a:prstGeom>
          <a:solidFill>
            <a:srgbClr val="FFFFD9"/>
          </a:solidFill>
        </p:spPr>
        <p:txBody>
          <a:bodyPr wrap="square" lIns="0" tIns="438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out.println</a:t>
            </a:r>
            <a:r>
              <a:rPr dirty="0" sz="1400" spc="-9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(“Value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x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: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“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+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x);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048" y="142494"/>
            <a:ext cx="3310254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Implicit</a:t>
            </a:r>
            <a:r>
              <a:rPr dirty="0" spc="-65"/>
              <a:t> </a:t>
            </a:r>
            <a:r>
              <a:rPr dirty="0" spc="-5"/>
              <a:t>Object</a:t>
            </a:r>
            <a:r>
              <a:rPr dirty="0" spc="-80"/>
              <a:t> </a:t>
            </a:r>
            <a:r>
              <a:rPr dirty="0"/>
              <a:t>–</a:t>
            </a:r>
            <a:r>
              <a:rPr dirty="0" spc="-15"/>
              <a:t> request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748" y="1027557"/>
            <a:ext cx="37852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read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client's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input.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255" y="3202305"/>
            <a:ext cx="7377430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Above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code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retrieve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name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parameter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from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scope.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no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parameter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named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“name”</a:t>
            </a:r>
            <a:r>
              <a:rPr dirty="0" sz="1400" spc="-5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request</a:t>
            </a:r>
            <a:r>
              <a:rPr dirty="0" sz="1400" spc="-9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scope you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get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null.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41804" y="1591055"/>
            <a:ext cx="4425950" cy="1287780"/>
            <a:chOff x="2241804" y="1591055"/>
            <a:chExt cx="4425950" cy="12877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1804" y="1591055"/>
              <a:ext cx="4425696" cy="12877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0008" y="1667255"/>
              <a:ext cx="4213860" cy="1139952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695" y="142747"/>
            <a:ext cx="351091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Implicit</a:t>
            </a:r>
            <a:r>
              <a:rPr dirty="0" spc="-55"/>
              <a:t> </a:t>
            </a:r>
            <a:r>
              <a:rPr dirty="0" spc="-5"/>
              <a:t>Object</a:t>
            </a:r>
            <a:r>
              <a:rPr dirty="0" spc="-8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 spc="-5"/>
              <a:t>response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031" y="3606546"/>
            <a:ext cx="745998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redirect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response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google.com.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executing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above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code,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browser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 </a:t>
            </a:r>
            <a:r>
              <a:rPr dirty="0" sz="1400" spc="-4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display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google.com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page.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40407" y="1726692"/>
            <a:ext cx="5480685" cy="1584960"/>
            <a:chOff x="1740407" y="1726692"/>
            <a:chExt cx="5480685" cy="15849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0407" y="1726692"/>
              <a:ext cx="5480304" cy="15849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755" y="1805940"/>
              <a:ext cx="5250180" cy="143103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10031" y="977645"/>
            <a:ext cx="782002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same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request.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get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input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response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 to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send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response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back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client.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856" y="142443"/>
            <a:ext cx="3977004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Implicit</a:t>
            </a:r>
            <a:r>
              <a:rPr dirty="0" spc="-60"/>
              <a:t> </a:t>
            </a:r>
            <a:r>
              <a:rPr dirty="0" spc="-5"/>
              <a:t>Object</a:t>
            </a:r>
            <a:r>
              <a:rPr dirty="0" spc="-7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 spc="-15"/>
              <a:t>pageContext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223" y="1021841"/>
            <a:ext cx="5930900" cy="19640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web,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4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types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scope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variable.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They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7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page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Variable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only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available</a:t>
            </a:r>
            <a:r>
              <a:rPr dirty="0" sz="14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page.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7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request</a:t>
            </a:r>
            <a:r>
              <a:rPr dirty="0" sz="1400" spc="-8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Variable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available</a:t>
            </a:r>
            <a:r>
              <a:rPr dirty="0" sz="14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entire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request.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session</a:t>
            </a:r>
            <a:r>
              <a:rPr dirty="0" sz="1400" spc="-5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Variable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available</a:t>
            </a:r>
            <a:r>
              <a:rPr dirty="0" sz="1400" spc="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entire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session.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53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application</a:t>
            </a:r>
            <a:r>
              <a:rPr dirty="0" sz="14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dirty="0" sz="1400" spc="4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Application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variables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are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available</a:t>
            </a:r>
            <a:r>
              <a:rPr dirty="0" sz="1400" spc="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across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sessions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131775"/>
            <a:ext cx="3977004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Implicit</a:t>
            </a:r>
            <a:r>
              <a:rPr dirty="0" spc="-60"/>
              <a:t> </a:t>
            </a:r>
            <a:r>
              <a:rPr dirty="0" spc="-5"/>
              <a:t>Object</a:t>
            </a:r>
            <a:r>
              <a:rPr dirty="0" spc="-7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 spc="-15"/>
              <a:t>pageContext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1705" y="3025267"/>
            <a:ext cx="7280275" cy="15030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99085" marR="127000" indent="-287020">
              <a:lnSpc>
                <a:spcPct val="100800"/>
              </a:lnSpc>
              <a:spcBef>
                <a:spcPts val="85"/>
              </a:spcBef>
              <a:tabLst>
                <a:tab pos="299085" algn="l"/>
              </a:tabLst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 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first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section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retrieving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value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parameter</a:t>
            </a:r>
            <a:r>
              <a:rPr dirty="0" sz="1200" spc="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that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was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previously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set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request 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scope.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setting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value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scope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attribute</a:t>
            </a:r>
            <a:r>
              <a:rPr dirty="0" sz="1200" spc="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ID.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is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no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parameter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named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“name”</a:t>
            </a:r>
            <a:r>
              <a:rPr dirty="0" sz="1200" spc="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request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scope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you will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get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null.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99085" algn="l"/>
              </a:tabLst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next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section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retrieving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value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attribute</a:t>
            </a:r>
            <a:r>
              <a:rPr dirty="0" sz="1200" spc="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that we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set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first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section.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ahoma"/>
              <a:cs typeface="Tahoma"/>
            </a:endParaRPr>
          </a:p>
          <a:p>
            <a:pPr marL="299085" marR="5080" indent="-287020">
              <a:lnSpc>
                <a:spcPct val="101699"/>
              </a:lnSpc>
              <a:spcBef>
                <a:spcPts val="5"/>
              </a:spcBef>
              <a:tabLst>
                <a:tab pos="299085" algn="l"/>
              </a:tabLst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Since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ID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attribute</a:t>
            </a:r>
            <a:r>
              <a:rPr dirty="0" sz="1200" spc="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set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scope,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value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user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ID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attribute</a:t>
            </a:r>
            <a:r>
              <a:rPr dirty="0" sz="1200" spc="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obtained by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any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file/servlet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in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session.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3063" y="984503"/>
            <a:ext cx="7202805" cy="1824355"/>
            <a:chOff x="893063" y="984503"/>
            <a:chExt cx="7202805" cy="18243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3063" y="984503"/>
              <a:ext cx="7202423" cy="182422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1066800"/>
              <a:ext cx="6935723" cy="166420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131775"/>
            <a:ext cx="107124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Co</a:t>
            </a:r>
            <a:r>
              <a:rPr dirty="0" spc="-10"/>
              <a:t>o</a:t>
            </a:r>
            <a:r>
              <a:rPr dirty="0"/>
              <a:t>kies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87196" y="1472183"/>
            <a:ext cx="6604000" cy="2293620"/>
            <a:chOff x="1187196" y="1472183"/>
            <a:chExt cx="6604000" cy="22936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196" y="1472183"/>
              <a:ext cx="6603492" cy="22936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6736" y="1559051"/>
              <a:ext cx="6348984" cy="212445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2891" y="910590"/>
            <a:ext cx="7713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Cookies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track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information.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Small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piece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of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information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about 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written</a:t>
            </a:r>
            <a:r>
              <a:rPr dirty="0" sz="1200" spc="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client’s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browser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sent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to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subsequent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request.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2891" y="3965244"/>
            <a:ext cx="75876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above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code we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creating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two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cookies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first_name</a:t>
            </a:r>
            <a:r>
              <a:rPr dirty="0" sz="1200" spc="-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last_name</a:t>
            </a:r>
            <a:r>
              <a:rPr dirty="0" sz="1200" spc="-3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been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value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by 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request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parameters.</a:t>
            </a:r>
            <a:r>
              <a:rPr dirty="0" sz="1200" spc="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setting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time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limit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cookies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must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stored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client’s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machine and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last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two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lines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adding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cookies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client’s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machine.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131775"/>
            <a:ext cx="242887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Accessing</a:t>
            </a:r>
            <a:r>
              <a:rPr dirty="0" spc="-150"/>
              <a:t> </a:t>
            </a:r>
            <a:r>
              <a:rPr dirty="0" spc="-5"/>
              <a:t>Co</a:t>
            </a:r>
            <a:r>
              <a:rPr dirty="0" spc="-10"/>
              <a:t>o</a:t>
            </a:r>
            <a:r>
              <a:rPr dirty="0"/>
              <a:t>kies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81555" y="914400"/>
            <a:ext cx="5370830" cy="2941320"/>
            <a:chOff x="1781555" y="914400"/>
            <a:chExt cx="5370830" cy="29413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1555" y="914400"/>
              <a:ext cx="5370576" cy="2941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8903" y="1007364"/>
              <a:ext cx="5140452" cy="275996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78612" y="3950614"/>
            <a:ext cx="5772150" cy="57150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above</a:t>
            </a:r>
            <a:r>
              <a:rPr dirty="0" sz="12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code,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first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retrieving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cookies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saving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 in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60">
                <a:solidFill>
                  <a:srgbClr val="242424"/>
                </a:solidFill>
                <a:latin typeface="Tahoma"/>
                <a:cs typeface="Tahoma"/>
              </a:rPr>
              <a:t>array.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is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even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a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single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cookie,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iterate</a:t>
            </a:r>
            <a:r>
              <a:rPr dirty="0" sz="1200" spc="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over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 and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prints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its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value.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131775"/>
            <a:ext cx="240601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Handli</a:t>
            </a:r>
            <a:r>
              <a:rPr dirty="0" spc="-20"/>
              <a:t>n</a:t>
            </a:r>
            <a:r>
              <a:rPr dirty="0"/>
              <a:t>g</a:t>
            </a:r>
            <a:r>
              <a:rPr dirty="0" spc="-114"/>
              <a:t> </a:t>
            </a:r>
            <a:r>
              <a:rPr dirty="0" spc="-5"/>
              <a:t>Sess</a:t>
            </a:r>
            <a:r>
              <a:rPr dirty="0" spc="-10"/>
              <a:t>i</a:t>
            </a:r>
            <a:r>
              <a:rPr dirty="0" spc="-5"/>
              <a:t>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82239" y="2270760"/>
            <a:ext cx="3816350" cy="1757680"/>
            <a:chOff x="2682239" y="2270760"/>
            <a:chExt cx="3816350" cy="17576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2239" y="2270760"/>
              <a:ext cx="3816096" cy="17571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4347" y="2351532"/>
              <a:ext cx="3616452" cy="16002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56971" y="892555"/>
            <a:ext cx="7760334" cy="1313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Http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a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stateless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protocol,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means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does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not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any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way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figure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out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second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made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same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person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who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made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first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request.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So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how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do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do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that?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-15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2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wa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y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f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ndling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sessions: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15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Cookies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1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URL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Rewriting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1271" y="4328261"/>
            <a:ext cx="37299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first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page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where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asking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user’s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name.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9100" y="1129283"/>
            <a:ext cx="4457700" cy="36377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142875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Object</a:t>
            </a:r>
            <a:r>
              <a:rPr dirty="0" spc="-15"/>
              <a:t>i</a:t>
            </a:r>
            <a:r>
              <a:rPr dirty="0"/>
              <a:t>v</a:t>
            </a:r>
            <a:r>
              <a:rPr dirty="0" spc="-15"/>
              <a:t>e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4299" y="1045209"/>
            <a:ext cx="5131435" cy="1658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At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end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module,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you will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able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1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2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page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1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Learn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write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page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4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implicit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available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page and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JSP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page directives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3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Learn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about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cookies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handling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2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Learn about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standard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actions,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JSTL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custom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tags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131775"/>
            <a:ext cx="240601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Handli</a:t>
            </a:r>
            <a:r>
              <a:rPr dirty="0" spc="-20"/>
              <a:t>n</a:t>
            </a:r>
            <a:r>
              <a:rPr dirty="0"/>
              <a:t>g</a:t>
            </a:r>
            <a:r>
              <a:rPr dirty="0" spc="-114"/>
              <a:t> </a:t>
            </a:r>
            <a:r>
              <a:rPr dirty="0" spc="-5"/>
              <a:t>Sess</a:t>
            </a:r>
            <a:r>
              <a:rPr dirty="0" spc="-10"/>
              <a:t>i</a:t>
            </a:r>
            <a:r>
              <a:rPr dirty="0" spc="-5"/>
              <a:t>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0788" y="1051560"/>
            <a:ext cx="7280275" cy="2958465"/>
            <a:chOff x="970788" y="1051560"/>
            <a:chExt cx="7280275" cy="29584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788" y="1051560"/>
              <a:ext cx="7280148" cy="29580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6424" y="1144524"/>
              <a:ext cx="7013448" cy="277672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11530" y="4231335"/>
            <a:ext cx="63620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Here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retrieving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value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uname</a:t>
            </a:r>
            <a:r>
              <a:rPr dirty="0" sz="1200" spc="2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parameter</a:t>
            </a:r>
            <a:r>
              <a:rPr dirty="0" sz="1200" spc="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setting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a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attribute</a:t>
            </a:r>
            <a:r>
              <a:rPr dirty="0" sz="1200" spc="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60">
                <a:solidFill>
                  <a:srgbClr val="242424"/>
                </a:solidFill>
                <a:latin typeface="Tahoma"/>
                <a:cs typeface="Tahoma"/>
              </a:rPr>
              <a:t>user.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131775"/>
            <a:ext cx="240601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Handli</a:t>
            </a:r>
            <a:r>
              <a:rPr dirty="0" spc="-20"/>
              <a:t>n</a:t>
            </a:r>
            <a:r>
              <a:rPr dirty="0"/>
              <a:t>g</a:t>
            </a:r>
            <a:r>
              <a:rPr dirty="0" spc="-114"/>
              <a:t> </a:t>
            </a:r>
            <a:r>
              <a:rPr dirty="0" spc="-5"/>
              <a:t>Sess</a:t>
            </a:r>
            <a:r>
              <a:rPr dirty="0" spc="-10"/>
              <a:t>i</a:t>
            </a:r>
            <a:r>
              <a:rPr dirty="0" spc="-5"/>
              <a:t>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47344" y="1045463"/>
            <a:ext cx="7185659" cy="2612390"/>
            <a:chOff x="847344" y="1045463"/>
            <a:chExt cx="7185659" cy="26123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344" y="1045463"/>
              <a:ext cx="7185659" cy="26121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1456" y="1135379"/>
              <a:ext cx="6922008" cy="24368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84377" y="3968597"/>
            <a:ext cx="67062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Now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retrieving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value</a:t>
            </a:r>
            <a:r>
              <a:rPr dirty="0" sz="1200" spc="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attribute</a:t>
            </a:r>
            <a:r>
              <a:rPr dirty="0" sz="1200" spc="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showing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customized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hello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message.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151" y="153415"/>
            <a:ext cx="328549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Implicit</a:t>
            </a:r>
            <a:r>
              <a:rPr dirty="0" spc="-55"/>
              <a:t> </a:t>
            </a:r>
            <a:r>
              <a:rPr dirty="0" spc="-5"/>
              <a:t>Object</a:t>
            </a:r>
            <a:r>
              <a:rPr dirty="0" spc="-6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 spc="-5"/>
              <a:t>Session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967" y="2554605"/>
            <a:ext cx="7142480" cy="1103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above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example,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username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attribute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been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explicitly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set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edureka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session.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username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any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other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obtained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by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session.getAttribute(“username”);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967" y="958088"/>
            <a:ext cx="7407909" cy="659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be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directly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incase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dirty="0" sz="14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attribute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needs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set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scope.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as: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8420" y="1908048"/>
            <a:ext cx="3670300" cy="30797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4508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355"/>
              </a:spcBef>
            </a:pP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session.setAttribute("username","edureka");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952" y="142494"/>
            <a:ext cx="359664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Implicit</a:t>
            </a:r>
            <a:r>
              <a:rPr dirty="0" spc="-55"/>
              <a:t> </a:t>
            </a:r>
            <a:r>
              <a:rPr dirty="0" spc="-5"/>
              <a:t>Object</a:t>
            </a:r>
            <a:r>
              <a:rPr dirty="0" spc="-50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 spc="-15"/>
              <a:t>exception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748" y="952347"/>
            <a:ext cx="6878955" cy="972819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7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object,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exceptions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handled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jsp.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Java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try..catch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blocks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handle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exception.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54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Specify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 to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executed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exception</a:t>
            </a:r>
            <a:r>
              <a:rPr dirty="0" sz="1400" spc="-9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errorPage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748" y="3414471"/>
            <a:ext cx="592010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1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exception</a:t>
            </a:r>
            <a:r>
              <a:rPr dirty="0" sz="1400" spc="-9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implicit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print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stacktrace</a:t>
            </a:r>
            <a:r>
              <a:rPr dirty="0" sz="1400" spc="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errorPage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67483" y="2311907"/>
            <a:ext cx="5026660" cy="734695"/>
            <a:chOff x="1967483" y="2311907"/>
            <a:chExt cx="5026660" cy="7346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7483" y="2311907"/>
              <a:ext cx="5026152" cy="7345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1783" y="2383535"/>
              <a:ext cx="4802124" cy="595883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487" y="153415"/>
            <a:ext cx="201803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JSP</a:t>
            </a:r>
            <a:r>
              <a:rPr dirty="0" spc="-95"/>
              <a:t> </a:t>
            </a:r>
            <a:r>
              <a:rPr dirty="0"/>
              <a:t>-</a:t>
            </a:r>
            <a:r>
              <a:rPr dirty="0" spc="-80"/>
              <a:t> </a:t>
            </a:r>
            <a:r>
              <a:rPr dirty="0" spc="-5"/>
              <a:t>Directives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827" y="1063574"/>
            <a:ext cx="7170420" cy="17907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JSP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Directives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help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container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convert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directive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into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corresponding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3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types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directives: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ahoma"/>
              <a:cs typeface="Tahoma"/>
            </a:endParaRPr>
          </a:p>
          <a:p>
            <a:pPr marL="302260" indent="-289560">
              <a:lnSpc>
                <a:spcPct val="100000"/>
              </a:lnSpc>
              <a:buAutoNum type="arabicParenBoth"/>
              <a:tabLst>
                <a:tab pos="302260" algn="l"/>
              </a:tabLst>
            </a:pP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Page</a:t>
            </a:r>
            <a:r>
              <a:rPr dirty="0" sz="1400" spc="-9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directive</a:t>
            </a:r>
            <a:endParaRPr sz="1400">
              <a:latin typeface="Tahoma"/>
              <a:cs typeface="Tahoma"/>
            </a:endParaRPr>
          </a:p>
          <a:p>
            <a:pPr marL="302260" indent="-289560">
              <a:lnSpc>
                <a:spcPct val="100000"/>
              </a:lnSpc>
              <a:spcBef>
                <a:spcPts val="810"/>
              </a:spcBef>
              <a:buAutoNum type="arabicParenBoth"/>
              <a:tabLst>
                <a:tab pos="302260" algn="l"/>
              </a:tabLst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include</a:t>
            </a:r>
            <a:r>
              <a:rPr dirty="0" sz="1400" spc="-1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directive</a:t>
            </a:r>
            <a:endParaRPr sz="1400">
              <a:latin typeface="Tahoma"/>
              <a:cs typeface="Tahoma"/>
            </a:endParaRPr>
          </a:p>
          <a:p>
            <a:pPr marL="302260" indent="-289560">
              <a:lnSpc>
                <a:spcPct val="100000"/>
              </a:lnSpc>
              <a:spcBef>
                <a:spcPts val="800"/>
              </a:spcBef>
              <a:buAutoNum type="arabicParenBoth"/>
              <a:tabLst>
                <a:tab pos="302260" algn="l"/>
              </a:tabLst>
            </a:pPr>
            <a:r>
              <a:rPr dirty="0" sz="1400" spc="-225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g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lib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di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408" y="142747"/>
            <a:ext cx="1920239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Pa</a:t>
            </a:r>
            <a:r>
              <a:rPr dirty="0" spc="-30"/>
              <a:t>g</a:t>
            </a:r>
            <a:r>
              <a:rPr dirty="0"/>
              <a:t>e</a:t>
            </a:r>
            <a:r>
              <a:rPr dirty="0" spc="-85"/>
              <a:t> </a:t>
            </a:r>
            <a:r>
              <a:rPr dirty="0" spc="-5"/>
              <a:t>D</a:t>
            </a:r>
            <a:r>
              <a:rPr dirty="0" spc="-20"/>
              <a:t>i</a:t>
            </a:r>
            <a:r>
              <a:rPr dirty="0" spc="-10"/>
              <a:t>r</a:t>
            </a:r>
            <a:r>
              <a:rPr dirty="0" spc="-15"/>
              <a:t>e</a:t>
            </a:r>
            <a:r>
              <a:rPr dirty="0" spc="-10"/>
              <a:t>cti</a:t>
            </a:r>
            <a:r>
              <a:rPr dirty="0" spc="-15"/>
              <a:t>v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148" y="883236"/>
            <a:ext cx="7654925" cy="2644140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Page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directive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set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attributes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current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JSP page.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Page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directive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has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many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attributes.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They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follows: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ahoma"/>
              <a:cs typeface="Tahoma"/>
            </a:endParaRPr>
          </a:p>
          <a:p>
            <a:pPr marL="27940">
              <a:lnSpc>
                <a:spcPct val="100000"/>
              </a:lnSpc>
            </a:pP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buffer</a:t>
            </a:r>
            <a:r>
              <a:rPr dirty="0" sz="1400" spc="-6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set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buffer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size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page.</a:t>
            </a:r>
            <a:endParaRPr sz="1400">
              <a:latin typeface="Tahoma"/>
              <a:cs typeface="Tahoma"/>
            </a:endParaRPr>
          </a:p>
          <a:p>
            <a:pPr marL="27940">
              <a:lnSpc>
                <a:spcPct val="100000"/>
              </a:lnSpc>
              <a:spcBef>
                <a:spcPts val="530"/>
              </a:spcBef>
            </a:pP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import</a:t>
            </a:r>
            <a:r>
              <a:rPr dirty="0" sz="1400" spc="4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7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Imports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dirty="0" sz="14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package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file.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similar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import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statement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Java.</a:t>
            </a:r>
            <a:endParaRPr sz="1400">
              <a:latin typeface="Tahoma"/>
              <a:cs typeface="Tahoma"/>
            </a:endParaRPr>
          </a:p>
          <a:p>
            <a:pPr marL="27940" marR="1435100">
              <a:lnSpc>
                <a:spcPts val="2520"/>
              </a:lnSpc>
              <a:spcBef>
                <a:spcPts val="225"/>
              </a:spcBef>
            </a:pPr>
            <a:r>
              <a:rPr dirty="0" sz="1400" spc="-30">
                <a:solidFill>
                  <a:srgbClr val="006EC0"/>
                </a:solidFill>
                <a:latin typeface="Tahoma"/>
                <a:cs typeface="Tahoma"/>
              </a:rPr>
              <a:t>contentType</a:t>
            </a:r>
            <a:r>
              <a:rPr dirty="0" sz="1400" spc="-7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1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Set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response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content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Type.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could be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HTML/text/DOC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etc.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extends</a:t>
            </a:r>
            <a:r>
              <a:rPr dirty="0" sz="1400" spc="-8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Specifies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superclass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generated.</a:t>
            </a:r>
            <a:endParaRPr sz="1400">
              <a:latin typeface="Tahoma"/>
              <a:cs typeface="Tahoma"/>
            </a:endParaRPr>
          </a:p>
          <a:p>
            <a:pPr marL="27940" marR="5080">
              <a:lnSpc>
                <a:spcPts val="2520"/>
              </a:lnSpc>
            </a:pP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info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Used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 give the information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about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jsp page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 will be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written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into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getServletInfo() </a:t>
            </a:r>
            <a:r>
              <a:rPr dirty="0" sz="1400" spc="-42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converted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733" y="122046"/>
            <a:ext cx="290131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40">
                <a:solidFill>
                  <a:srgbClr val="242424"/>
                </a:solidFill>
                <a:latin typeface="Calibri"/>
                <a:cs typeface="Calibri"/>
              </a:rPr>
              <a:t>Page</a:t>
            </a:r>
            <a:r>
              <a:rPr dirty="0" sz="2600" spc="-9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import</a:t>
            </a:r>
            <a:r>
              <a:rPr dirty="0" sz="2600" spc="-45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42424"/>
                </a:solidFill>
                <a:latin typeface="Calibri"/>
                <a:cs typeface="Calibri"/>
              </a:rPr>
              <a:t>Directive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6737" y="1018743"/>
            <a:ext cx="479869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code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import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java.util.Date</a:t>
            </a:r>
            <a:r>
              <a:rPr dirty="0" sz="1400" spc="7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displays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today's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99944" y="1883664"/>
            <a:ext cx="3802379" cy="2066925"/>
            <a:chOff x="2599944" y="1883664"/>
            <a:chExt cx="3802379" cy="20669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9944" y="1883664"/>
              <a:ext cx="3802379" cy="2066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2052" y="1967484"/>
              <a:ext cx="3602736" cy="190347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836" y="153415"/>
            <a:ext cx="275844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JSP</a:t>
            </a:r>
            <a:r>
              <a:rPr dirty="0" spc="-85"/>
              <a:t> </a:t>
            </a:r>
            <a:r>
              <a:rPr dirty="0"/>
              <a:t>include</a:t>
            </a:r>
            <a:r>
              <a:rPr dirty="0" spc="-95"/>
              <a:t> </a:t>
            </a:r>
            <a:r>
              <a:rPr dirty="0" spc="-10"/>
              <a:t>Directive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967" y="1075766"/>
            <a:ext cx="5834380" cy="1058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include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directive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include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specified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resource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conversion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time.</a:t>
            </a:r>
            <a:endParaRPr sz="1400">
              <a:latin typeface="Tahoma"/>
              <a:cs typeface="Tahoma"/>
            </a:endParaRPr>
          </a:p>
          <a:p>
            <a:pPr marL="12700" marR="3526790">
              <a:lnSpc>
                <a:spcPts val="3410"/>
              </a:lnSpc>
            </a:pP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Html/jsp</a:t>
            </a:r>
            <a:r>
              <a:rPr dirty="0" sz="1400" spc="-6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included. </a:t>
            </a:r>
            <a:r>
              <a:rPr dirty="0" sz="1400" spc="-4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Syntax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2982849"/>
            <a:ext cx="56222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lines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file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006EC0"/>
                </a:solidFill>
                <a:latin typeface="Tahoma"/>
                <a:cs typeface="Tahoma"/>
              </a:rPr>
              <a:t>footer.html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included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where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@include</a:t>
            </a:r>
            <a:r>
              <a:rPr dirty="0" sz="1400" spc="-5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added.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" y="2423160"/>
            <a:ext cx="3045460" cy="30797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444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&lt;%@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include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file=”footer.html”</a:t>
            </a:r>
            <a:r>
              <a:rPr dirty="0" sz="1400" spc="-10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%&gt;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171690" cy="3732529"/>
            <a:chOff x="722376" y="897636"/>
            <a:chExt cx="7171690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49068" y="903731"/>
              <a:ext cx="5439410" cy="1372870"/>
            </a:xfrm>
            <a:custGeom>
              <a:avLst/>
              <a:gdLst/>
              <a:ahLst/>
              <a:cxnLst/>
              <a:rect l="l" t="t" r="r" b="b"/>
              <a:pathLst>
                <a:path w="5439409" h="1372870">
                  <a:moveTo>
                    <a:pt x="5438902" y="209296"/>
                  </a:moveTo>
                  <a:lnTo>
                    <a:pt x="5433314" y="161290"/>
                  </a:lnTo>
                  <a:lnTo>
                    <a:pt x="5417566" y="117221"/>
                  </a:lnTo>
                  <a:lnTo>
                    <a:pt x="5392928" y="78359"/>
                  </a:lnTo>
                  <a:lnTo>
                    <a:pt x="5360543" y="45974"/>
                  </a:lnTo>
                  <a:lnTo>
                    <a:pt x="5321681" y="21209"/>
                  </a:lnTo>
                  <a:lnTo>
                    <a:pt x="5277612" y="5588"/>
                  </a:lnTo>
                  <a:lnTo>
                    <a:pt x="5229606" y="0"/>
                  </a:lnTo>
                  <a:lnTo>
                    <a:pt x="724408" y="0"/>
                  </a:lnTo>
                  <a:lnTo>
                    <a:pt x="676402" y="5588"/>
                  </a:lnTo>
                  <a:lnTo>
                    <a:pt x="632333" y="21209"/>
                  </a:lnTo>
                  <a:lnTo>
                    <a:pt x="593471" y="45974"/>
                  </a:lnTo>
                  <a:lnTo>
                    <a:pt x="561086" y="78359"/>
                  </a:lnTo>
                  <a:lnTo>
                    <a:pt x="536321" y="117221"/>
                  </a:lnTo>
                  <a:lnTo>
                    <a:pt x="520573" y="161290"/>
                  </a:lnTo>
                  <a:lnTo>
                    <a:pt x="515112" y="209296"/>
                  </a:lnTo>
                  <a:lnTo>
                    <a:pt x="515112" y="732282"/>
                  </a:lnTo>
                  <a:lnTo>
                    <a:pt x="0" y="1372870"/>
                  </a:lnTo>
                  <a:lnTo>
                    <a:pt x="515112" y="1046226"/>
                  </a:lnTo>
                  <a:lnTo>
                    <a:pt x="520573" y="1094105"/>
                  </a:lnTo>
                  <a:lnTo>
                    <a:pt x="536321" y="1138174"/>
                  </a:lnTo>
                  <a:lnTo>
                    <a:pt x="561086" y="1177036"/>
                  </a:lnTo>
                  <a:lnTo>
                    <a:pt x="593471" y="1209421"/>
                  </a:lnTo>
                  <a:lnTo>
                    <a:pt x="632333" y="1234186"/>
                  </a:lnTo>
                  <a:lnTo>
                    <a:pt x="676402" y="1249934"/>
                  </a:lnTo>
                  <a:lnTo>
                    <a:pt x="724408" y="1255395"/>
                  </a:lnTo>
                  <a:lnTo>
                    <a:pt x="5229606" y="1255395"/>
                  </a:lnTo>
                  <a:lnTo>
                    <a:pt x="5277612" y="1249934"/>
                  </a:lnTo>
                  <a:lnTo>
                    <a:pt x="5321681" y="1234186"/>
                  </a:lnTo>
                  <a:lnTo>
                    <a:pt x="5360543" y="1209421"/>
                  </a:lnTo>
                  <a:lnTo>
                    <a:pt x="5392928" y="1177036"/>
                  </a:lnTo>
                  <a:lnTo>
                    <a:pt x="5417566" y="1138174"/>
                  </a:lnTo>
                  <a:lnTo>
                    <a:pt x="5433314" y="1094105"/>
                  </a:lnTo>
                  <a:lnTo>
                    <a:pt x="5438902" y="1046226"/>
                  </a:lnTo>
                  <a:lnTo>
                    <a:pt x="5438902" y="209296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49068" y="903732"/>
              <a:ext cx="5439410" cy="1372870"/>
            </a:xfrm>
            <a:custGeom>
              <a:avLst/>
              <a:gdLst/>
              <a:ahLst/>
              <a:cxnLst/>
              <a:rect l="l" t="t" r="r" b="b"/>
              <a:pathLst>
                <a:path w="5439409" h="1372870">
                  <a:moveTo>
                    <a:pt x="515112" y="209295"/>
                  </a:moveTo>
                  <a:lnTo>
                    <a:pt x="520573" y="161289"/>
                  </a:lnTo>
                  <a:lnTo>
                    <a:pt x="536320" y="117220"/>
                  </a:lnTo>
                  <a:lnTo>
                    <a:pt x="561086" y="78358"/>
                  </a:lnTo>
                  <a:lnTo>
                    <a:pt x="593470" y="45973"/>
                  </a:lnTo>
                  <a:lnTo>
                    <a:pt x="632332" y="21208"/>
                  </a:lnTo>
                  <a:lnTo>
                    <a:pt x="676401" y="5587"/>
                  </a:lnTo>
                  <a:lnTo>
                    <a:pt x="724407" y="0"/>
                  </a:lnTo>
                  <a:lnTo>
                    <a:pt x="1335785" y="0"/>
                  </a:lnTo>
                  <a:lnTo>
                    <a:pt x="2566670" y="0"/>
                  </a:lnTo>
                  <a:lnTo>
                    <a:pt x="5229606" y="0"/>
                  </a:lnTo>
                  <a:lnTo>
                    <a:pt x="5277611" y="5587"/>
                  </a:lnTo>
                  <a:lnTo>
                    <a:pt x="5321681" y="21208"/>
                  </a:lnTo>
                  <a:lnTo>
                    <a:pt x="5360542" y="45973"/>
                  </a:lnTo>
                  <a:lnTo>
                    <a:pt x="5392928" y="78358"/>
                  </a:lnTo>
                  <a:lnTo>
                    <a:pt x="5417565" y="117220"/>
                  </a:lnTo>
                  <a:lnTo>
                    <a:pt x="5433313" y="161289"/>
                  </a:lnTo>
                  <a:lnTo>
                    <a:pt x="5438902" y="209295"/>
                  </a:lnTo>
                  <a:lnTo>
                    <a:pt x="5438902" y="732281"/>
                  </a:lnTo>
                  <a:lnTo>
                    <a:pt x="5438902" y="1046225"/>
                  </a:lnTo>
                  <a:lnTo>
                    <a:pt x="5433313" y="1094104"/>
                  </a:lnTo>
                  <a:lnTo>
                    <a:pt x="5417565" y="1138173"/>
                  </a:lnTo>
                  <a:lnTo>
                    <a:pt x="5392928" y="1177035"/>
                  </a:lnTo>
                  <a:lnTo>
                    <a:pt x="5360542" y="1209420"/>
                  </a:lnTo>
                  <a:lnTo>
                    <a:pt x="5321681" y="1234185"/>
                  </a:lnTo>
                  <a:lnTo>
                    <a:pt x="5277611" y="1249933"/>
                  </a:lnTo>
                  <a:lnTo>
                    <a:pt x="5229606" y="1255394"/>
                  </a:lnTo>
                  <a:lnTo>
                    <a:pt x="2566670" y="1255394"/>
                  </a:lnTo>
                  <a:lnTo>
                    <a:pt x="1335785" y="1255394"/>
                  </a:lnTo>
                  <a:lnTo>
                    <a:pt x="724407" y="1255394"/>
                  </a:lnTo>
                  <a:lnTo>
                    <a:pt x="676401" y="1249933"/>
                  </a:lnTo>
                  <a:lnTo>
                    <a:pt x="632332" y="1234185"/>
                  </a:lnTo>
                  <a:lnTo>
                    <a:pt x="593470" y="1209420"/>
                  </a:lnTo>
                  <a:lnTo>
                    <a:pt x="561086" y="1177035"/>
                  </a:lnTo>
                  <a:lnTo>
                    <a:pt x="536320" y="1138173"/>
                  </a:lnTo>
                  <a:lnTo>
                    <a:pt x="520573" y="1094104"/>
                  </a:lnTo>
                  <a:lnTo>
                    <a:pt x="515112" y="1046225"/>
                  </a:lnTo>
                  <a:lnTo>
                    <a:pt x="0" y="1372869"/>
                  </a:lnTo>
                  <a:lnTo>
                    <a:pt x="515112" y="732281"/>
                  </a:lnTo>
                  <a:lnTo>
                    <a:pt x="515112" y="209295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27965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A</a:t>
            </a:r>
            <a:r>
              <a:rPr dirty="0" spc="-25"/>
              <a:t>nnie’</a:t>
            </a:r>
            <a:r>
              <a:rPr dirty="0"/>
              <a:t>s</a:t>
            </a:r>
            <a:r>
              <a:rPr dirty="0" spc="-140"/>
              <a:t> </a:t>
            </a:r>
            <a:r>
              <a:rPr dirty="0"/>
              <a:t>Questi</a:t>
            </a:r>
            <a:r>
              <a:rPr dirty="0" spc="-10"/>
              <a:t>o</a:t>
            </a:r>
            <a:r>
              <a:rPr dirty="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65094" y="1455801"/>
            <a:ext cx="2916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What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advantage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include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directive?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171690" cy="3732529"/>
            <a:chOff x="722376" y="897636"/>
            <a:chExt cx="7171690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49068" y="903731"/>
              <a:ext cx="5439410" cy="1372870"/>
            </a:xfrm>
            <a:custGeom>
              <a:avLst/>
              <a:gdLst/>
              <a:ahLst/>
              <a:cxnLst/>
              <a:rect l="l" t="t" r="r" b="b"/>
              <a:pathLst>
                <a:path w="5439409" h="1372870">
                  <a:moveTo>
                    <a:pt x="5438902" y="209296"/>
                  </a:moveTo>
                  <a:lnTo>
                    <a:pt x="5433314" y="161290"/>
                  </a:lnTo>
                  <a:lnTo>
                    <a:pt x="5417566" y="117221"/>
                  </a:lnTo>
                  <a:lnTo>
                    <a:pt x="5392928" y="78359"/>
                  </a:lnTo>
                  <a:lnTo>
                    <a:pt x="5360543" y="45974"/>
                  </a:lnTo>
                  <a:lnTo>
                    <a:pt x="5321681" y="21209"/>
                  </a:lnTo>
                  <a:lnTo>
                    <a:pt x="5277612" y="5588"/>
                  </a:lnTo>
                  <a:lnTo>
                    <a:pt x="5229606" y="0"/>
                  </a:lnTo>
                  <a:lnTo>
                    <a:pt x="724408" y="0"/>
                  </a:lnTo>
                  <a:lnTo>
                    <a:pt x="676402" y="5588"/>
                  </a:lnTo>
                  <a:lnTo>
                    <a:pt x="632333" y="21209"/>
                  </a:lnTo>
                  <a:lnTo>
                    <a:pt x="593471" y="45974"/>
                  </a:lnTo>
                  <a:lnTo>
                    <a:pt x="561086" y="78359"/>
                  </a:lnTo>
                  <a:lnTo>
                    <a:pt x="536321" y="117221"/>
                  </a:lnTo>
                  <a:lnTo>
                    <a:pt x="520573" y="161290"/>
                  </a:lnTo>
                  <a:lnTo>
                    <a:pt x="515112" y="209296"/>
                  </a:lnTo>
                  <a:lnTo>
                    <a:pt x="515112" y="732282"/>
                  </a:lnTo>
                  <a:lnTo>
                    <a:pt x="0" y="1372870"/>
                  </a:lnTo>
                  <a:lnTo>
                    <a:pt x="515112" y="1046226"/>
                  </a:lnTo>
                  <a:lnTo>
                    <a:pt x="520573" y="1094105"/>
                  </a:lnTo>
                  <a:lnTo>
                    <a:pt x="536321" y="1138174"/>
                  </a:lnTo>
                  <a:lnTo>
                    <a:pt x="561086" y="1177036"/>
                  </a:lnTo>
                  <a:lnTo>
                    <a:pt x="593471" y="1209421"/>
                  </a:lnTo>
                  <a:lnTo>
                    <a:pt x="632333" y="1234186"/>
                  </a:lnTo>
                  <a:lnTo>
                    <a:pt x="676402" y="1249934"/>
                  </a:lnTo>
                  <a:lnTo>
                    <a:pt x="724408" y="1255395"/>
                  </a:lnTo>
                  <a:lnTo>
                    <a:pt x="5229606" y="1255395"/>
                  </a:lnTo>
                  <a:lnTo>
                    <a:pt x="5277612" y="1249934"/>
                  </a:lnTo>
                  <a:lnTo>
                    <a:pt x="5321681" y="1234186"/>
                  </a:lnTo>
                  <a:lnTo>
                    <a:pt x="5360543" y="1209421"/>
                  </a:lnTo>
                  <a:lnTo>
                    <a:pt x="5392928" y="1177036"/>
                  </a:lnTo>
                  <a:lnTo>
                    <a:pt x="5417566" y="1138174"/>
                  </a:lnTo>
                  <a:lnTo>
                    <a:pt x="5433314" y="1094105"/>
                  </a:lnTo>
                  <a:lnTo>
                    <a:pt x="5438902" y="1046226"/>
                  </a:lnTo>
                  <a:lnTo>
                    <a:pt x="5438902" y="209296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49068" y="903732"/>
              <a:ext cx="5439410" cy="1372870"/>
            </a:xfrm>
            <a:custGeom>
              <a:avLst/>
              <a:gdLst/>
              <a:ahLst/>
              <a:cxnLst/>
              <a:rect l="l" t="t" r="r" b="b"/>
              <a:pathLst>
                <a:path w="5439409" h="1372870">
                  <a:moveTo>
                    <a:pt x="515112" y="209295"/>
                  </a:moveTo>
                  <a:lnTo>
                    <a:pt x="520573" y="161289"/>
                  </a:lnTo>
                  <a:lnTo>
                    <a:pt x="536320" y="117220"/>
                  </a:lnTo>
                  <a:lnTo>
                    <a:pt x="561086" y="78358"/>
                  </a:lnTo>
                  <a:lnTo>
                    <a:pt x="593470" y="45973"/>
                  </a:lnTo>
                  <a:lnTo>
                    <a:pt x="632332" y="21208"/>
                  </a:lnTo>
                  <a:lnTo>
                    <a:pt x="676401" y="5587"/>
                  </a:lnTo>
                  <a:lnTo>
                    <a:pt x="724407" y="0"/>
                  </a:lnTo>
                  <a:lnTo>
                    <a:pt x="1335785" y="0"/>
                  </a:lnTo>
                  <a:lnTo>
                    <a:pt x="2566670" y="0"/>
                  </a:lnTo>
                  <a:lnTo>
                    <a:pt x="5229606" y="0"/>
                  </a:lnTo>
                  <a:lnTo>
                    <a:pt x="5277611" y="5587"/>
                  </a:lnTo>
                  <a:lnTo>
                    <a:pt x="5321681" y="21208"/>
                  </a:lnTo>
                  <a:lnTo>
                    <a:pt x="5360542" y="45973"/>
                  </a:lnTo>
                  <a:lnTo>
                    <a:pt x="5392928" y="78358"/>
                  </a:lnTo>
                  <a:lnTo>
                    <a:pt x="5417565" y="117220"/>
                  </a:lnTo>
                  <a:lnTo>
                    <a:pt x="5433313" y="161289"/>
                  </a:lnTo>
                  <a:lnTo>
                    <a:pt x="5438902" y="209295"/>
                  </a:lnTo>
                  <a:lnTo>
                    <a:pt x="5438902" y="732281"/>
                  </a:lnTo>
                  <a:lnTo>
                    <a:pt x="5438902" y="1046225"/>
                  </a:lnTo>
                  <a:lnTo>
                    <a:pt x="5433313" y="1094104"/>
                  </a:lnTo>
                  <a:lnTo>
                    <a:pt x="5417565" y="1138173"/>
                  </a:lnTo>
                  <a:lnTo>
                    <a:pt x="5392928" y="1177035"/>
                  </a:lnTo>
                  <a:lnTo>
                    <a:pt x="5360542" y="1209420"/>
                  </a:lnTo>
                  <a:lnTo>
                    <a:pt x="5321681" y="1234185"/>
                  </a:lnTo>
                  <a:lnTo>
                    <a:pt x="5277611" y="1249933"/>
                  </a:lnTo>
                  <a:lnTo>
                    <a:pt x="5229606" y="1255394"/>
                  </a:lnTo>
                  <a:lnTo>
                    <a:pt x="2566670" y="1255394"/>
                  </a:lnTo>
                  <a:lnTo>
                    <a:pt x="1335785" y="1255394"/>
                  </a:lnTo>
                  <a:lnTo>
                    <a:pt x="724407" y="1255394"/>
                  </a:lnTo>
                  <a:lnTo>
                    <a:pt x="676401" y="1249933"/>
                  </a:lnTo>
                  <a:lnTo>
                    <a:pt x="632332" y="1234185"/>
                  </a:lnTo>
                  <a:lnTo>
                    <a:pt x="593470" y="1209420"/>
                  </a:lnTo>
                  <a:lnTo>
                    <a:pt x="561086" y="1177035"/>
                  </a:lnTo>
                  <a:lnTo>
                    <a:pt x="536320" y="1138173"/>
                  </a:lnTo>
                  <a:lnTo>
                    <a:pt x="520573" y="1094104"/>
                  </a:lnTo>
                  <a:lnTo>
                    <a:pt x="515112" y="1046225"/>
                  </a:lnTo>
                  <a:lnTo>
                    <a:pt x="0" y="1372869"/>
                  </a:lnTo>
                  <a:lnTo>
                    <a:pt x="515112" y="732281"/>
                  </a:lnTo>
                  <a:lnTo>
                    <a:pt x="515112" y="209295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063114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A</a:t>
            </a:r>
            <a:r>
              <a:rPr dirty="0" spc="-25"/>
              <a:t>nnie’</a:t>
            </a:r>
            <a:r>
              <a:rPr dirty="0"/>
              <a:t>s</a:t>
            </a:r>
            <a:r>
              <a:rPr dirty="0" spc="-130"/>
              <a:t> </a:t>
            </a:r>
            <a:r>
              <a:rPr dirty="0"/>
              <a:t>A</a:t>
            </a:r>
            <a:r>
              <a:rPr dirty="0" spc="-20"/>
              <a:t>n</a:t>
            </a:r>
            <a:r>
              <a:rPr dirty="0" spc="-15"/>
              <a:t>s</a:t>
            </a:r>
            <a:r>
              <a:rPr dirty="0"/>
              <a:t>w</a:t>
            </a:r>
            <a:r>
              <a:rPr dirty="0" spc="-20"/>
              <a:t>e</a:t>
            </a:r>
            <a:r>
              <a:rPr dirty="0"/>
              <a:t>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17342" y="1270761"/>
            <a:ext cx="442849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Instead of repeating the same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set of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code,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one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file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written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be included in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many places. This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called code re-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usability.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1203" y="1232916"/>
            <a:ext cx="6509384" cy="3350260"/>
            <a:chOff x="1251203" y="1232916"/>
            <a:chExt cx="6509384" cy="3350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3283" y="1232916"/>
              <a:ext cx="3727704" cy="334975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54251" y="1298448"/>
              <a:ext cx="6503034" cy="1566545"/>
            </a:xfrm>
            <a:custGeom>
              <a:avLst/>
              <a:gdLst/>
              <a:ahLst/>
              <a:cxnLst/>
              <a:rect l="l" t="t" r="r" b="b"/>
              <a:pathLst>
                <a:path w="6503034" h="1566545">
                  <a:moveTo>
                    <a:pt x="0" y="1044320"/>
                  </a:moveTo>
                  <a:lnTo>
                    <a:pt x="8204" y="1003681"/>
                  </a:lnTo>
                  <a:lnTo>
                    <a:pt x="30606" y="970533"/>
                  </a:lnTo>
                  <a:lnTo>
                    <a:pt x="63753" y="948182"/>
                  </a:lnTo>
                  <a:lnTo>
                    <a:pt x="104393" y="940053"/>
                  </a:lnTo>
                  <a:lnTo>
                    <a:pt x="720090" y="940053"/>
                  </a:lnTo>
                  <a:lnTo>
                    <a:pt x="1028699" y="940053"/>
                  </a:lnTo>
                  <a:lnTo>
                    <a:pt x="1130046" y="940053"/>
                  </a:lnTo>
                  <a:lnTo>
                    <a:pt x="1170686" y="948182"/>
                  </a:lnTo>
                  <a:lnTo>
                    <a:pt x="1203833" y="970533"/>
                  </a:lnTo>
                  <a:lnTo>
                    <a:pt x="1226185" y="1003681"/>
                  </a:lnTo>
                  <a:lnTo>
                    <a:pt x="1234440" y="1044320"/>
                  </a:lnTo>
                  <a:lnTo>
                    <a:pt x="2147824" y="983995"/>
                  </a:lnTo>
                  <a:lnTo>
                    <a:pt x="1234440" y="1200912"/>
                  </a:lnTo>
                  <a:lnTo>
                    <a:pt x="1234440" y="1461770"/>
                  </a:lnTo>
                  <a:lnTo>
                    <a:pt x="1226185" y="1502409"/>
                  </a:lnTo>
                  <a:lnTo>
                    <a:pt x="1203833" y="1535557"/>
                  </a:lnTo>
                  <a:lnTo>
                    <a:pt x="1170686" y="1557908"/>
                  </a:lnTo>
                  <a:lnTo>
                    <a:pt x="1130046" y="1566164"/>
                  </a:lnTo>
                  <a:lnTo>
                    <a:pt x="1028699" y="1566164"/>
                  </a:lnTo>
                  <a:lnTo>
                    <a:pt x="720090" y="1566164"/>
                  </a:lnTo>
                  <a:lnTo>
                    <a:pt x="104393" y="1566164"/>
                  </a:lnTo>
                  <a:lnTo>
                    <a:pt x="63753" y="1557908"/>
                  </a:lnTo>
                  <a:lnTo>
                    <a:pt x="30606" y="1535557"/>
                  </a:lnTo>
                  <a:lnTo>
                    <a:pt x="8204" y="1502409"/>
                  </a:lnTo>
                  <a:lnTo>
                    <a:pt x="0" y="1461770"/>
                  </a:lnTo>
                  <a:lnTo>
                    <a:pt x="0" y="1200912"/>
                  </a:lnTo>
                  <a:lnTo>
                    <a:pt x="0" y="1044320"/>
                  </a:lnTo>
                  <a:close/>
                </a:path>
                <a:path w="6503034" h="1566545">
                  <a:moveTo>
                    <a:pt x="5269865" y="104648"/>
                  </a:moveTo>
                  <a:lnTo>
                    <a:pt x="5278120" y="63880"/>
                  </a:lnTo>
                  <a:lnTo>
                    <a:pt x="5300599" y="30606"/>
                  </a:lnTo>
                  <a:lnTo>
                    <a:pt x="5333746" y="8254"/>
                  </a:lnTo>
                  <a:lnTo>
                    <a:pt x="5374513" y="0"/>
                  </a:lnTo>
                  <a:lnTo>
                    <a:pt x="5475351" y="0"/>
                  </a:lnTo>
                  <a:lnTo>
                    <a:pt x="5783580" y="0"/>
                  </a:lnTo>
                  <a:lnTo>
                    <a:pt x="6398133" y="0"/>
                  </a:lnTo>
                  <a:lnTo>
                    <a:pt x="6438900" y="8254"/>
                  </a:lnTo>
                  <a:lnTo>
                    <a:pt x="6472174" y="30606"/>
                  </a:lnTo>
                  <a:lnTo>
                    <a:pt x="6494526" y="63880"/>
                  </a:lnTo>
                  <a:lnTo>
                    <a:pt x="6502781" y="104648"/>
                  </a:lnTo>
                  <a:lnTo>
                    <a:pt x="6502781" y="366140"/>
                  </a:lnTo>
                  <a:lnTo>
                    <a:pt x="6502781" y="523113"/>
                  </a:lnTo>
                  <a:lnTo>
                    <a:pt x="6494526" y="563752"/>
                  </a:lnTo>
                  <a:lnTo>
                    <a:pt x="6472174" y="597026"/>
                  </a:lnTo>
                  <a:lnTo>
                    <a:pt x="6438900" y="619506"/>
                  </a:lnTo>
                  <a:lnTo>
                    <a:pt x="6398133" y="627633"/>
                  </a:lnTo>
                  <a:lnTo>
                    <a:pt x="5783580" y="627633"/>
                  </a:lnTo>
                  <a:lnTo>
                    <a:pt x="5475351" y="627633"/>
                  </a:lnTo>
                  <a:lnTo>
                    <a:pt x="5374513" y="627633"/>
                  </a:lnTo>
                  <a:lnTo>
                    <a:pt x="5333746" y="619506"/>
                  </a:lnTo>
                  <a:lnTo>
                    <a:pt x="5300599" y="597026"/>
                  </a:lnTo>
                  <a:lnTo>
                    <a:pt x="5278120" y="563752"/>
                  </a:lnTo>
                  <a:lnTo>
                    <a:pt x="5269865" y="523113"/>
                  </a:lnTo>
                  <a:lnTo>
                    <a:pt x="3695065" y="874013"/>
                  </a:lnTo>
                  <a:lnTo>
                    <a:pt x="5269865" y="366140"/>
                  </a:lnTo>
                  <a:lnTo>
                    <a:pt x="5269865" y="104648"/>
                  </a:lnTo>
                  <a:close/>
                </a:path>
              </a:pathLst>
            </a:custGeom>
            <a:ln w="6096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6823709" y="1504950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dirty="0" sz="1200" spc="-9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John!!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5250" y="2351989"/>
            <a:ext cx="10001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Hi</a:t>
            </a:r>
            <a:r>
              <a:rPr dirty="0" sz="12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rk….H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2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3209" y="153415"/>
            <a:ext cx="238442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</a:t>
            </a:r>
            <a:r>
              <a:rPr dirty="0" spc="5"/>
              <a:t>r</a:t>
            </a:r>
            <a:r>
              <a:rPr dirty="0"/>
              <a:t>k</a:t>
            </a:r>
            <a:r>
              <a:rPr dirty="0" spc="-30"/>
              <a:t> </a:t>
            </a:r>
            <a:r>
              <a:rPr dirty="0"/>
              <a:t>Gre</a:t>
            </a:r>
            <a:r>
              <a:rPr dirty="0" spc="-10"/>
              <a:t>e</a:t>
            </a:r>
            <a:r>
              <a:rPr dirty="0"/>
              <a:t>ts</a:t>
            </a:r>
            <a:r>
              <a:rPr dirty="0" spc="-114"/>
              <a:t> </a:t>
            </a:r>
            <a:r>
              <a:rPr dirty="0"/>
              <a:t>John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155" y="131775"/>
            <a:ext cx="252031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JSP</a:t>
            </a:r>
            <a:r>
              <a:rPr dirty="0" sz="2600" spc="-75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242424"/>
                </a:solidFill>
                <a:latin typeface="Calibri"/>
                <a:cs typeface="Calibri"/>
              </a:rPr>
              <a:t>taglib</a:t>
            </a:r>
            <a:r>
              <a:rPr dirty="0" sz="2600" spc="-7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242424"/>
                </a:solidFill>
                <a:latin typeface="Calibri"/>
                <a:cs typeface="Calibri"/>
              </a:rPr>
              <a:t>Directive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155" y="1058367"/>
            <a:ext cx="733933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taglib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directive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discussed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during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JSTL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(JSP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Standard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95">
                <a:solidFill>
                  <a:srgbClr val="242424"/>
                </a:solidFill>
                <a:latin typeface="Tahoma"/>
                <a:cs typeface="Tahoma"/>
              </a:rPr>
              <a:t>Tag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Library)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coming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slides.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155" y="131775"/>
            <a:ext cx="336486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Expression</a:t>
            </a:r>
            <a:r>
              <a:rPr dirty="0" spc="-110"/>
              <a:t> </a:t>
            </a:r>
            <a:r>
              <a:rPr dirty="0" spc="-15"/>
              <a:t>Language</a:t>
            </a:r>
            <a:r>
              <a:rPr dirty="0" spc="-70"/>
              <a:t> </a:t>
            </a:r>
            <a:r>
              <a:rPr dirty="0" spc="-5"/>
              <a:t>(EL)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24327" y="1621536"/>
            <a:ext cx="3898900" cy="1012190"/>
            <a:chOff x="2624327" y="1621536"/>
            <a:chExt cx="3898900" cy="10121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4327" y="1621536"/>
              <a:ext cx="3898391" cy="10119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6435" y="1696212"/>
              <a:ext cx="3698748" cy="86715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514600" y="3238500"/>
            <a:ext cx="1724025" cy="559435"/>
            <a:chOff x="2514600" y="3238500"/>
            <a:chExt cx="1724025" cy="5594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600" y="3238500"/>
              <a:ext cx="1723644" cy="5593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95372" y="3308603"/>
              <a:ext cx="1566672" cy="4191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85622" y="881253"/>
            <a:ext cx="7573009" cy="763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Expression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language(EL)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is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introduced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in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2.0.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main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purpose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EL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simplify the</a:t>
            </a:r>
            <a:r>
              <a:rPr dirty="0" sz="12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process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accessing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from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properties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from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implicit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Without</a:t>
            </a:r>
            <a:r>
              <a:rPr dirty="0" sz="12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2198" y="2837814"/>
            <a:ext cx="534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Wi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dirty="0" sz="12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2198" y="4071924"/>
            <a:ext cx="74593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Other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great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feature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El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provides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handles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null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gracefully.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So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above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code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no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parameter</a:t>
            </a:r>
            <a:r>
              <a:rPr dirty="0" sz="1200" spc="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named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“name”</a:t>
            </a:r>
            <a:r>
              <a:rPr dirty="0" sz="1200" spc="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been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set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first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code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snippet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show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null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while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El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shows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nothing.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3" name="object 13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162890"/>
            <a:ext cx="224599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JSP</a:t>
            </a:r>
            <a:r>
              <a:rPr dirty="0" spc="-75"/>
              <a:t> </a:t>
            </a:r>
            <a:r>
              <a:rPr dirty="0"/>
              <a:t>–</a:t>
            </a:r>
            <a:r>
              <a:rPr dirty="0" spc="-55"/>
              <a:t> </a:t>
            </a:r>
            <a:r>
              <a:rPr dirty="0"/>
              <a:t>Action</a:t>
            </a:r>
            <a:r>
              <a:rPr dirty="0" spc="-60"/>
              <a:t> </a:t>
            </a:r>
            <a:r>
              <a:rPr dirty="0" spc="-10"/>
              <a:t>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604" y="1035557"/>
            <a:ext cx="5840730" cy="2413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JSP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action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tags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performs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specific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tasks.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Some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tags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are: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ahoma"/>
              <a:cs typeface="Tahoma"/>
            </a:endParaRPr>
          </a:p>
          <a:p>
            <a:pPr marL="12700" marR="480695">
              <a:lnSpc>
                <a:spcPct val="132100"/>
              </a:lnSpc>
            </a:pP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jsp:include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Includes the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resource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at run time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not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at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compile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time.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jsp:forward</a:t>
            </a:r>
            <a:r>
              <a:rPr dirty="0" sz="1400" spc="-5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Forwards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control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another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page.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jsp:useBean</a:t>
            </a:r>
            <a:r>
              <a:rPr dirty="0" sz="1400" spc="-5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6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Uses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jsp:setProperty</a:t>
            </a:r>
            <a:r>
              <a:rPr dirty="0" sz="1400" spc="-5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Sets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property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class.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jsp:getProperty</a:t>
            </a:r>
            <a:r>
              <a:rPr dirty="0" sz="1400" spc="-6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9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Retrieves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value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property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871" y="122046"/>
            <a:ext cx="313944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JSP</a:t>
            </a:r>
            <a:r>
              <a:rPr dirty="0" spc="-55"/>
              <a:t> </a:t>
            </a:r>
            <a:r>
              <a:rPr dirty="0"/>
              <a:t>action</a:t>
            </a:r>
            <a:r>
              <a:rPr dirty="0" spc="-40"/>
              <a:t> </a:t>
            </a:r>
            <a:r>
              <a:rPr dirty="0" spc="-10"/>
              <a:t>tag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30"/>
              <a:t> </a:t>
            </a:r>
            <a:r>
              <a:rPr dirty="0"/>
              <a:t>include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539" y="972133"/>
            <a:ext cx="299593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Include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action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tag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included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as: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22576" y="1588008"/>
            <a:ext cx="4657725" cy="563880"/>
            <a:chOff x="2322576" y="1588008"/>
            <a:chExt cx="4657725" cy="5638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2576" y="1588008"/>
              <a:ext cx="4657344" cy="5638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304" y="1658112"/>
              <a:ext cx="4442460" cy="42824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42036" y="2522601"/>
            <a:ext cx="38296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include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dynamicContent.jsp</a:t>
            </a:r>
            <a:r>
              <a:rPr dirty="0" sz="1400" spc="-6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run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time.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171690" cy="3732529"/>
            <a:chOff x="722376" y="897636"/>
            <a:chExt cx="7171690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49068" y="903731"/>
              <a:ext cx="5439410" cy="1372870"/>
            </a:xfrm>
            <a:custGeom>
              <a:avLst/>
              <a:gdLst/>
              <a:ahLst/>
              <a:cxnLst/>
              <a:rect l="l" t="t" r="r" b="b"/>
              <a:pathLst>
                <a:path w="5439409" h="1372870">
                  <a:moveTo>
                    <a:pt x="5438902" y="209296"/>
                  </a:moveTo>
                  <a:lnTo>
                    <a:pt x="5433314" y="161290"/>
                  </a:lnTo>
                  <a:lnTo>
                    <a:pt x="5417566" y="117221"/>
                  </a:lnTo>
                  <a:lnTo>
                    <a:pt x="5392928" y="78359"/>
                  </a:lnTo>
                  <a:lnTo>
                    <a:pt x="5360543" y="45974"/>
                  </a:lnTo>
                  <a:lnTo>
                    <a:pt x="5321681" y="21209"/>
                  </a:lnTo>
                  <a:lnTo>
                    <a:pt x="5277612" y="5588"/>
                  </a:lnTo>
                  <a:lnTo>
                    <a:pt x="5229606" y="0"/>
                  </a:lnTo>
                  <a:lnTo>
                    <a:pt x="724408" y="0"/>
                  </a:lnTo>
                  <a:lnTo>
                    <a:pt x="676402" y="5588"/>
                  </a:lnTo>
                  <a:lnTo>
                    <a:pt x="632333" y="21209"/>
                  </a:lnTo>
                  <a:lnTo>
                    <a:pt x="593471" y="45974"/>
                  </a:lnTo>
                  <a:lnTo>
                    <a:pt x="561086" y="78359"/>
                  </a:lnTo>
                  <a:lnTo>
                    <a:pt x="536321" y="117221"/>
                  </a:lnTo>
                  <a:lnTo>
                    <a:pt x="520573" y="161290"/>
                  </a:lnTo>
                  <a:lnTo>
                    <a:pt x="515112" y="209296"/>
                  </a:lnTo>
                  <a:lnTo>
                    <a:pt x="515112" y="732282"/>
                  </a:lnTo>
                  <a:lnTo>
                    <a:pt x="0" y="1372870"/>
                  </a:lnTo>
                  <a:lnTo>
                    <a:pt x="515112" y="1046226"/>
                  </a:lnTo>
                  <a:lnTo>
                    <a:pt x="520573" y="1094105"/>
                  </a:lnTo>
                  <a:lnTo>
                    <a:pt x="536321" y="1138174"/>
                  </a:lnTo>
                  <a:lnTo>
                    <a:pt x="561086" y="1177036"/>
                  </a:lnTo>
                  <a:lnTo>
                    <a:pt x="593471" y="1209421"/>
                  </a:lnTo>
                  <a:lnTo>
                    <a:pt x="632333" y="1234186"/>
                  </a:lnTo>
                  <a:lnTo>
                    <a:pt x="676402" y="1249934"/>
                  </a:lnTo>
                  <a:lnTo>
                    <a:pt x="724408" y="1255395"/>
                  </a:lnTo>
                  <a:lnTo>
                    <a:pt x="5229606" y="1255395"/>
                  </a:lnTo>
                  <a:lnTo>
                    <a:pt x="5277612" y="1249934"/>
                  </a:lnTo>
                  <a:lnTo>
                    <a:pt x="5321681" y="1234186"/>
                  </a:lnTo>
                  <a:lnTo>
                    <a:pt x="5360543" y="1209421"/>
                  </a:lnTo>
                  <a:lnTo>
                    <a:pt x="5392928" y="1177036"/>
                  </a:lnTo>
                  <a:lnTo>
                    <a:pt x="5417566" y="1138174"/>
                  </a:lnTo>
                  <a:lnTo>
                    <a:pt x="5433314" y="1094105"/>
                  </a:lnTo>
                  <a:lnTo>
                    <a:pt x="5438902" y="1046226"/>
                  </a:lnTo>
                  <a:lnTo>
                    <a:pt x="5438902" y="209296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49068" y="903732"/>
              <a:ext cx="5439410" cy="1372870"/>
            </a:xfrm>
            <a:custGeom>
              <a:avLst/>
              <a:gdLst/>
              <a:ahLst/>
              <a:cxnLst/>
              <a:rect l="l" t="t" r="r" b="b"/>
              <a:pathLst>
                <a:path w="5439409" h="1372870">
                  <a:moveTo>
                    <a:pt x="515112" y="209295"/>
                  </a:moveTo>
                  <a:lnTo>
                    <a:pt x="520573" y="161289"/>
                  </a:lnTo>
                  <a:lnTo>
                    <a:pt x="536320" y="117220"/>
                  </a:lnTo>
                  <a:lnTo>
                    <a:pt x="561086" y="78358"/>
                  </a:lnTo>
                  <a:lnTo>
                    <a:pt x="593470" y="45973"/>
                  </a:lnTo>
                  <a:lnTo>
                    <a:pt x="632332" y="21208"/>
                  </a:lnTo>
                  <a:lnTo>
                    <a:pt x="676401" y="5587"/>
                  </a:lnTo>
                  <a:lnTo>
                    <a:pt x="724407" y="0"/>
                  </a:lnTo>
                  <a:lnTo>
                    <a:pt x="1335785" y="0"/>
                  </a:lnTo>
                  <a:lnTo>
                    <a:pt x="2566670" y="0"/>
                  </a:lnTo>
                  <a:lnTo>
                    <a:pt x="5229606" y="0"/>
                  </a:lnTo>
                  <a:lnTo>
                    <a:pt x="5277611" y="5587"/>
                  </a:lnTo>
                  <a:lnTo>
                    <a:pt x="5321681" y="21208"/>
                  </a:lnTo>
                  <a:lnTo>
                    <a:pt x="5360542" y="45973"/>
                  </a:lnTo>
                  <a:lnTo>
                    <a:pt x="5392928" y="78358"/>
                  </a:lnTo>
                  <a:lnTo>
                    <a:pt x="5417565" y="117220"/>
                  </a:lnTo>
                  <a:lnTo>
                    <a:pt x="5433313" y="161289"/>
                  </a:lnTo>
                  <a:lnTo>
                    <a:pt x="5438902" y="209295"/>
                  </a:lnTo>
                  <a:lnTo>
                    <a:pt x="5438902" y="732281"/>
                  </a:lnTo>
                  <a:lnTo>
                    <a:pt x="5438902" y="1046225"/>
                  </a:lnTo>
                  <a:lnTo>
                    <a:pt x="5433313" y="1094104"/>
                  </a:lnTo>
                  <a:lnTo>
                    <a:pt x="5417565" y="1138173"/>
                  </a:lnTo>
                  <a:lnTo>
                    <a:pt x="5392928" y="1177035"/>
                  </a:lnTo>
                  <a:lnTo>
                    <a:pt x="5360542" y="1209420"/>
                  </a:lnTo>
                  <a:lnTo>
                    <a:pt x="5321681" y="1234185"/>
                  </a:lnTo>
                  <a:lnTo>
                    <a:pt x="5277611" y="1249933"/>
                  </a:lnTo>
                  <a:lnTo>
                    <a:pt x="5229606" y="1255394"/>
                  </a:lnTo>
                  <a:lnTo>
                    <a:pt x="2566670" y="1255394"/>
                  </a:lnTo>
                  <a:lnTo>
                    <a:pt x="1335785" y="1255394"/>
                  </a:lnTo>
                  <a:lnTo>
                    <a:pt x="724407" y="1255394"/>
                  </a:lnTo>
                  <a:lnTo>
                    <a:pt x="676401" y="1249933"/>
                  </a:lnTo>
                  <a:lnTo>
                    <a:pt x="632332" y="1234185"/>
                  </a:lnTo>
                  <a:lnTo>
                    <a:pt x="593470" y="1209420"/>
                  </a:lnTo>
                  <a:lnTo>
                    <a:pt x="561086" y="1177035"/>
                  </a:lnTo>
                  <a:lnTo>
                    <a:pt x="536320" y="1138173"/>
                  </a:lnTo>
                  <a:lnTo>
                    <a:pt x="520573" y="1094104"/>
                  </a:lnTo>
                  <a:lnTo>
                    <a:pt x="515112" y="1046225"/>
                  </a:lnTo>
                  <a:lnTo>
                    <a:pt x="0" y="1372869"/>
                  </a:lnTo>
                  <a:lnTo>
                    <a:pt x="515112" y="732281"/>
                  </a:lnTo>
                  <a:lnTo>
                    <a:pt x="515112" y="209295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77418" y="136906"/>
            <a:ext cx="225552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2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dirty="0" sz="2600" spc="-25">
                <a:solidFill>
                  <a:srgbClr val="242424"/>
                </a:solidFill>
                <a:latin typeface="Calibri"/>
                <a:cs typeface="Calibri"/>
              </a:rPr>
              <a:t>nnie</a:t>
            </a:r>
            <a:r>
              <a:rPr dirty="0" sz="2600" spc="-185">
                <a:solidFill>
                  <a:srgbClr val="242424"/>
                </a:solidFill>
                <a:latin typeface="Calibri"/>
                <a:cs typeface="Calibri"/>
              </a:rPr>
              <a:t>’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r>
              <a:rPr dirty="0" sz="2600" spc="-14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Que</a:t>
            </a:r>
            <a:r>
              <a:rPr dirty="0" sz="2600" spc="-35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ti</a:t>
            </a:r>
            <a:r>
              <a:rPr dirty="0" sz="2600" spc="-15">
                <a:solidFill>
                  <a:srgbClr val="242424"/>
                </a:solidFill>
                <a:latin typeface="Calibri"/>
                <a:cs typeface="Calibri"/>
              </a:rPr>
              <a:t>o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44139" y="1260094"/>
            <a:ext cx="404241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What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difference between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jsp include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directive and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jsp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include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action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tag?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When do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directive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action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tag?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171690" cy="3732529"/>
            <a:chOff x="722376" y="897636"/>
            <a:chExt cx="7171690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49068" y="903731"/>
              <a:ext cx="5439410" cy="1372870"/>
            </a:xfrm>
            <a:custGeom>
              <a:avLst/>
              <a:gdLst/>
              <a:ahLst/>
              <a:cxnLst/>
              <a:rect l="l" t="t" r="r" b="b"/>
              <a:pathLst>
                <a:path w="5439409" h="1372870">
                  <a:moveTo>
                    <a:pt x="5438902" y="209296"/>
                  </a:moveTo>
                  <a:lnTo>
                    <a:pt x="5433314" y="161290"/>
                  </a:lnTo>
                  <a:lnTo>
                    <a:pt x="5417566" y="117221"/>
                  </a:lnTo>
                  <a:lnTo>
                    <a:pt x="5392928" y="78359"/>
                  </a:lnTo>
                  <a:lnTo>
                    <a:pt x="5360543" y="45974"/>
                  </a:lnTo>
                  <a:lnTo>
                    <a:pt x="5321681" y="21209"/>
                  </a:lnTo>
                  <a:lnTo>
                    <a:pt x="5277612" y="5588"/>
                  </a:lnTo>
                  <a:lnTo>
                    <a:pt x="5229606" y="0"/>
                  </a:lnTo>
                  <a:lnTo>
                    <a:pt x="724408" y="0"/>
                  </a:lnTo>
                  <a:lnTo>
                    <a:pt x="676402" y="5588"/>
                  </a:lnTo>
                  <a:lnTo>
                    <a:pt x="632333" y="21209"/>
                  </a:lnTo>
                  <a:lnTo>
                    <a:pt x="593471" y="45974"/>
                  </a:lnTo>
                  <a:lnTo>
                    <a:pt x="561086" y="78359"/>
                  </a:lnTo>
                  <a:lnTo>
                    <a:pt x="536321" y="117221"/>
                  </a:lnTo>
                  <a:lnTo>
                    <a:pt x="520573" y="161290"/>
                  </a:lnTo>
                  <a:lnTo>
                    <a:pt x="515112" y="209296"/>
                  </a:lnTo>
                  <a:lnTo>
                    <a:pt x="515112" y="732282"/>
                  </a:lnTo>
                  <a:lnTo>
                    <a:pt x="0" y="1372870"/>
                  </a:lnTo>
                  <a:lnTo>
                    <a:pt x="515112" y="1046226"/>
                  </a:lnTo>
                  <a:lnTo>
                    <a:pt x="520573" y="1094105"/>
                  </a:lnTo>
                  <a:lnTo>
                    <a:pt x="536321" y="1138174"/>
                  </a:lnTo>
                  <a:lnTo>
                    <a:pt x="561086" y="1177036"/>
                  </a:lnTo>
                  <a:lnTo>
                    <a:pt x="593471" y="1209421"/>
                  </a:lnTo>
                  <a:lnTo>
                    <a:pt x="632333" y="1234186"/>
                  </a:lnTo>
                  <a:lnTo>
                    <a:pt x="676402" y="1249934"/>
                  </a:lnTo>
                  <a:lnTo>
                    <a:pt x="724408" y="1255395"/>
                  </a:lnTo>
                  <a:lnTo>
                    <a:pt x="5229606" y="1255395"/>
                  </a:lnTo>
                  <a:lnTo>
                    <a:pt x="5277612" y="1249934"/>
                  </a:lnTo>
                  <a:lnTo>
                    <a:pt x="5321681" y="1234186"/>
                  </a:lnTo>
                  <a:lnTo>
                    <a:pt x="5360543" y="1209421"/>
                  </a:lnTo>
                  <a:lnTo>
                    <a:pt x="5392928" y="1177036"/>
                  </a:lnTo>
                  <a:lnTo>
                    <a:pt x="5417566" y="1138174"/>
                  </a:lnTo>
                  <a:lnTo>
                    <a:pt x="5433314" y="1094105"/>
                  </a:lnTo>
                  <a:lnTo>
                    <a:pt x="5438902" y="1046226"/>
                  </a:lnTo>
                  <a:lnTo>
                    <a:pt x="5438902" y="209296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49068" y="903732"/>
              <a:ext cx="5439410" cy="1372870"/>
            </a:xfrm>
            <a:custGeom>
              <a:avLst/>
              <a:gdLst/>
              <a:ahLst/>
              <a:cxnLst/>
              <a:rect l="l" t="t" r="r" b="b"/>
              <a:pathLst>
                <a:path w="5439409" h="1372870">
                  <a:moveTo>
                    <a:pt x="515112" y="209295"/>
                  </a:moveTo>
                  <a:lnTo>
                    <a:pt x="520573" y="161289"/>
                  </a:lnTo>
                  <a:lnTo>
                    <a:pt x="536320" y="117220"/>
                  </a:lnTo>
                  <a:lnTo>
                    <a:pt x="561086" y="78358"/>
                  </a:lnTo>
                  <a:lnTo>
                    <a:pt x="593470" y="45973"/>
                  </a:lnTo>
                  <a:lnTo>
                    <a:pt x="632332" y="21208"/>
                  </a:lnTo>
                  <a:lnTo>
                    <a:pt x="676401" y="5587"/>
                  </a:lnTo>
                  <a:lnTo>
                    <a:pt x="724407" y="0"/>
                  </a:lnTo>
                  <a:lnTo>
                    <a:pt x="1335785" y="0"/>
                  </a:lnTo>
                  <a:lnTo>
                    <a:pt x="2566670" y="0"/>
                  </a:lnTo>
                  <a:lnTo>
                    <a:pt x="5229606" y="0"/>
                  </a:lnTo>
                  <a:lnTo>
                    <a:pt x="5277611" y="5587"/>
                  </a:lnTo>
                  <a:lnTo>
                    <a:pt x="5321681" y="21208"/>
                  </a:lnTo>
                  <a:lnTo>
                    <a:pt x="5360542" y="45973"/>
                  </a:lnTo>
                  <a:lnTo>
                    <a:pt x="5392928" y="78358"/>
                  </a:lnTo>
                  <a:lnTo>
                    <a:pt x="5417565" y="117220"/>
                  </a:lnTo>
                  <a:lnTo>
                    <a:pt x="5433313" y="161289"/>
                  </a:lnTo>
                  <a:lnTo>
                    <a:pt x="5438902" y="209295"/>
                  </a:lnTo>
                  <a:lnTo>
                    <a:pt x="5438902" y="732281"/>
                  </a:lnTo>
                  <a:lnTo>
                    <a:pt x="5438902" y="1046225"/>
                  </a:lnTo>
                  <a:lnTo>
                    <a:pt x="5433313" y="1094104"/>
                  </a:lnTo>
                  <a:lnTo>
                    <a:pt x="5417565" y="1138173"/>
                  </a:lnTo>
                  <a:lnTo>
                    <a:pt x="5392928" y="1177035"/>
                  </a:lnTo>
                  <a:lnTo>
                    <a:pt x="5360542" y="1209420"/>
                  </a:lnTo>
                  <a:lnTo>
                    <a:pt x="5321681" y="1234185"/>
                  </a:lnTo>
                  <a:lnTo>
                    <a:pt x="5277611" y="1249933"/>
                  </a:lnTo>
                  <a:lnTo>
                    <a:pt x="5229606" y="1255394"/>
                  </a:lnTo>
                  <a:lnTo>
                    <a:pt x="2566670" y="1255394"/>
                  </a:lnTo>
                  <a:lnTo>
                    <a:pt x="1335785" y="1255394"/>
                  </a:lnTo>
                  <a:lnTo>
                    <a:pt x="724407" y="1255394"/>
                  </a:lnTo>
                  <a:lnTo>
                    <a:pt x="676401" y="1249933"/>
                  </a:lnTo>
                  <a:lnTo>
                    <a:pt x="632332" y="1234185"/>
                  </a:lnTo>
                  <a:lnTo>
                    <a:pt x="593470" y="1209420"/>
                  </a:lnTo>
                  <a:lnTo>
                    <a:pt x="561086" y="1177035"/>
                  </a:lnTo>
                  <a:lnTo>
                    <a:pt x="536320" y="1138173"/>
                  </a:lnTo>
                  <a:lnTo>
                    <a:pt x="520573" y="1094104"/>
                  </a:lnTo>
                  <a:lnTo>
                    <a:pt x="515112" y="1046225"/>
                  </a:lnTo>
                  <a:lnTo>
                    <a:pt x="0" y="1372869"/>
                  </a:lnTo>
                  <a:lnTo>
                    <a:pt x="515112" y="732281"/>
                  </a:lnTo>
                  <a:lnTo>
                    <a:pt x="515112" y="209295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063114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A</a:t>
            </a:r>
            <a:r>
              <a:rPr dirty="0" spc="-25"/>
              <a:t>nnie’</a:t>
            </a:r>
            <a:r>
              <a:rPr dirty="0"/>
              <a:t>s</a:t>
            </a:r>
            <a:r>
              <a:rPr dirty="0" spc="-130"/>
              <a:t> </a:t>
            </a:r>
            <a:r>
              <a:rPr dirty="0"/>
              <a:t>A</a:t>
            </a:r>
            <a:r>
              <a:rPr dirty="0" spc="-20"/>
              <a:t>n</a:t>
            </a:r>
            <a:r>
              <a:rPr dirty="0" spc="-15"/>
              <a:t>s</a:t>
            </a:r>
            <a:r>
              <a:rPr dirty="0"/>
              <a:t>w</a:t>
            </a:r>
            <a:r>
              <a:rPr dirty="0" spc="-20"/>
              <a:t>e</a:t>
            </a:r>
            <a:r>
              <a:rPr dirty="0"/>
              <a:t>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26994" y="1260475"/>
            <a:ext cx="44323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Directive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at compile time and action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tag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at run time.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When 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static code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required to be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included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like HTML,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directive and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en dyn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mic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de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qui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li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k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 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JS</a:t>
            </a:r>
            <a:r>
              <a:rPr dirty="0" sz="1200" spc="-22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,</a:t>
            </a:r>
            <a:r>
              <a:rPr dirty="0" sz="12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ion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ta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g.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925" y="142443"/>
            <a:ext cx="321945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JSP</a:t>
            </a:r>
            <a:r>
              <a:rPr dirty="0" spc="-55"/>
              <a:t> </a:t>
            </a:r>
            <a:r>
              <a:rPr dirty="0"/>
              <a:t>action</a:t>
            </a:r>
            <a:r>
              <a:rPr dirty="0" spc="-45"/>
              <a:t> </a:t>
            </a:r>
            <a:r>
              <a:rPr dirty="0" spc="-10"/>
              <a:t>tag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0"/>
              <a:t> </a:t>
            </a:r>
            <a:r>
              <a:rPr dirty="0" spc="-20"/>
              <a:t>forward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357" y="2046224"/>
            <a:ext cx="48094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tag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executed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control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moves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forwardAction.jsp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38983" y="1184147"/>
            <a:ext cx="4014470" cy="593090"/>
            <a:chOff x="2538983" y="1184147"/>
            <a:chExt cx="4014470" cy="5930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8983" y="1184147"/>
              <a:ext cx="4014216" cy="5928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2615" y="1254251"/>
              <a:ext cx="3811524" cy="4572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22046"/>
            <a:ext cx="330200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JSP</a:t>
            </a:r>
            <a:r>
              <a:rPr dirty="0" spc="-45"/>
              <a:t> </a:t>
            </a:r>
            <a:r>
              <a:rPr dirty="0"/>
              <a:t>action</a:t>
            </a:r>
            <a:r>
              <a:rPr dirty="0" spc="-40"/>
              <a:t> </a:t>
            </a:r>
            <a:r>
              <a:rPr dirty="0" spc="-10"/>
              <a:t>tag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 spc="-5"/>
              <a:t>useBean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16479" y="1232916"/>
            <a:ext cx="3423285" cy="1623060"/>
            <a:chOff x="2316479" y="1232916"/>
            <a:chExt cx="3423285" cy="16230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6479" y="1232916"/>
              <a:ext cx="3422904" cy="16230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4015" y="1313688"/>
              <a:ext cx="3232404" cy="146608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301239" y="3270503"/>
            <a:ext cx="4973320" cy="1290955"/>
            <a:chOff x="2301239" y="3270503"/>
            <a:chExt cx="4973320" cy="129095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1239" y="3270503"/>
              <a:ext cx="4972812" cy="12908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4015" y="3346703"/>
              <a:ext cx="4751832" cy="11430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7042" y="865377"/>
            <a:ext cx="8629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400" spc="-9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Cl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7755" y="3070606"/>
            <a:ext cx="7188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g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2" name="object 12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706" y="162890"/>
            <a:ext cx="120713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UseBean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100" y="1020902"/>
            <a:ext cx="7380605" cy="151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getter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setter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methods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retrieve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set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values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attributes.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example,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str</a:t>
            </a:r>
            <a:r>
              <a:rPr dirty="0" sz="14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string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attribute.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file,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useBean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tag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access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setProperty()</a:t>
            </a:r>
            <a:r>
              <a:rPr dirty="0" sz="1400" spc="-4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set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attribute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str</a:t>
            </a:r>
            <a:r>
              <a:rPr dirty="0" sz="1400" spc="-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getProperty</a:t>
            </a:r>
            <a:r>
              <a:rPr dirty="0" sz="1400" spc="-5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used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get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attribute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value.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192" y="122046"/>
            <a:ext cx="175958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JSP</a:t>
            </a:r>
            <a:r>
              <a:rPr dirty="0" spc="-105"/>
              <a:t> </a:t>
            </a:r>
            <a:r>
              <a:rPr dirty="0"/>
              <a:t>and</a:t>
            </a:r>
            <a:r>
              <a:rPr dirty="0" spc="-100"/>
              <a:t> </a:t>
            </a:r>
            <a:r>
              <a:rPr dirty="0"/>
              <a:t>JDBC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919" y="1025397"/>
            <a:ext cx="5477510" cy="32569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also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interact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Java.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67100"/>
              </a:lnSpc>
              <a:spcBef>
                <a:spcPts val="495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JSP needs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include jdbc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driver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from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corresponding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database 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vendor.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steps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 JSP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same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interact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database.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Steps</a:t>
            </a:r>
            <a:r>
              <a:rPr dirty="0" sz="1400" spc="-1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are: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4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Load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driver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6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Get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connection</a:t>
            </a:r>
            <a:r>
              <a:rPr dirty="0" sz="1400" spc="-1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3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statement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7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x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ut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9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em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5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Close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connection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67000" y="1232916"/>
            <a:ext cx="5036820" cy="3350260"/>
            <a:chOff x="2667000" y="1232916"/>
            <a:chExt cx="5036820" cy="3350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7000" y="1232916"/>
              <a:ext cx="3713988" cy="334975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30495" y="1394460"/>
              <a:ext cx="2969895" cy="880744"/>
            </a:xfrm>
            <a:custGeom>
              <a:avLst/>
              <a:gdLst/>
              <a:ahLst/>
              <a:cxnLst/>
              <a:rect l="l" t="t" r="r" b="b"/>
              <a:pathLst>
                <a:path w="2969895" h="880744">
                  <a:moveTo>
                    <a:pt x="1735836" y="146685"/>
                  </a:moveTo>
                  <a:lnTo>
                    <a:pt x="1743328" y="100329"/>
                  </a:lnTo>
                  <a:lnTo>
                    <a:pt x="1764156" y="60070"/>
                  </a:lnTo>
                  <a:lnTo>
                    <a:pt x="1795906" y="28320"/>
                  </a:lnTo>
                  <a:lnTo>
                    <a:pt x="1836165" y="7492"/>
                  </a:lnTo>
                  <a:lnTo>
                    <a:pt x="1882648" y="0"/>
                  </a:lnTo>
                  <a:lnTo>
                    <a:pt x="1941449" y="0"/>
                  </a:lnTo>
                  <a:lnTo>
                    <a:pt x="2250058" y="0"/>
                  </a:lnTo>
                  <a:lnTo>
                    <a:pt x="2823082" y="0"/>
                  </a:lnTo>
                  <a:lnTo>
                    <a:pt x="2869437" y="7492"/>
                  </a:lnTo>
                  <a:lnTo>
                    <a:pt x="2909824" y="28320"/>
                  </a:lnTo>
                  <a:lnTo>
                    <a:pt x="2941574" y="60070"/>
                  </a:lnTo>
                  <a:lnTo>
                    <a:pt x="2962402" y="100329"/>
                  </a:lnTo>
                  <a:lnTo>
                    <a:pt x="2969895" y="146685"/>
                  </a:lnTo>
                  <a:lnTo>
                    <a:pt x="2969895" y="513588"/>
                  </a:lnTo>
                  <a:lnTo>
                    <a:pt x="2969895" y="733678"/>
                  </a:lnTo>
                  <a:lnTo>
                    <a:pt x="2962402" y="780033"/>
                  </a:lnTo>
                  <a:lnTo>
                    <a:pt x="2941574" y="820292"/>
                  </a:lnTo>
                  <a:lnTo>
                    <a:pt x="2909824" y="852042"/>
                  </a:lnTo>
                  <a:lnTo>
                    <a:pt x="2869437" y="872870"/>
                  </a:lnTo>
                  <a:lnTo>
                    <a:pt x="2823082" y="880363"/>
                  </a:lnTo>
                  <a:lnTo>
                    <a:pt x="2250058" y="880363"/>
                  </a:lnTo>
                  <a:lnTo>
                    <a:pt x="1941449" y="880363"/>
                  </a:lnTo>
                  <a:lnTo>
                    <a:pt x="1882648" y="880363"/>
                  </a:lnTo>
                  <a:lnTo>
                    <a:pt x="1836165" y="872870"/>
                  </a:lnTo>
                  <a:lnTo>
                    <a:pt x="1795906" y="852042"/>
                  </a:lnTo>
                  <a:lnTo>
                    <a:pt x="1764156" y="820292"/>
                  </a:lnTo>
                  <a:lnTo>
                    <a:pt x="1743328" y="780033"/>
                  </a:lnTo>
                  <a:lnTo>
                    <a:pt x="1735836" y="733678"/>
                  </a:lnTo>
                  <a:lnTo>
                    <a:pt x="0" y="843152"/>
                  </a:lnTo>
                  <a:lnTo>
                    <a:pt x="1735836" y="513588"/>
                  </a:lnTo>
                  <a:lnTo>
                    <a:pt x="1735836" y="146685"/>
                  </a:lnTo>
                  <a:close/>
                </a:path>
              </a:pathLst>
            </a:custGeom>
            <a:ln w="6096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6577710" y="1457401"/>
            <a:ext cx="103251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 need some 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help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from you.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talk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for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while..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4545" y="153415"/>
            <a:ext cx="236664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Mark</a:t>
            </a:r>
            <a:r>
              <a:rPr dirty="0" spc="-40"/>
              <a:t> </a:t>
            </a:r>
            <a:r>
              <a:rPr dirty="0" spc="-5"/>
              <a:t>has</a:t>
            </a:r>
            <a:r>
              <a:rPr dirty="0" spc="-65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 spc="-15"/>
              <a:t>doubt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069" y="162890"/>
            <a:ext cx="176022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JSP</a:t>
            </a:r>
            <a:r>
              <a:rPr dirty="0" spc="-95"/>
              <a:t> </a:t>
            </a:r>
            <a:r>
              <a:rPr dirty="0" spc="-5"/>
              <a:t>and</a:t>
            </a:r>
            <a:r>
              <a:rPr dirty="0" spc="-95"/>
              <a:t> </a:t>
            </a:r>
            <a:r>
              <a:rPr dirty="0"/>
              <a:t>JDBC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1227" y="1028700"/>
            <a:ext cx="7499984" cy="3548379"/>
            <a:chOff x="681227" y="1028700"/>
            <a:chExt cx="7499984" cy="35483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1227" y="1028700"/>
              <a:ext cx="7499604" cy="35478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387" y="1127760"/>
              <a:ext cx="7229856" cy="335432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990" y="153415"/>
            <a:ext cx="58293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J</a:t>
            </a:r>
            <a:r>
              <a:rPr dirty="0" spc="-10"/>
              <a:t>S</a:t>
            </a:r>
            <a:r>
              <a:rPr dirty="0"/>
              <a:t>TL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4855" y="1804416"/>
            <a:ext cx="5660390" cy="1094740"/>
            <a:chOff x="1514855" y="1804416"/>
            <a:chExt cx="5660390" cy="10947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4855" y="1804416"/>
              <a:ext cx="5660136" cy="10942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5251" y="1879092"/>
              <a:ext cx="5423915" cy="94945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741932" y="3678935"/>
            <a:ext cx="5207635" cy="1005840"/>
            <a:chOff x="1741932" y="3678935"/>
            <a:chExt cx="5207635" cy="10058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1932" y="3678935"/>
              <a:ext cx="5207508" cy="10058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7756" y="3753611"/>
              <a:ext cx="4980432" cy="8610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72541" y="958976"/>
            <a:ext cx="3234690" cy="643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JSTL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nds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f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JSP</a:t>
            </a:r>
            <a:r>
              <a:rPr dirty="0" sz="1400" spc="-2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St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nd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r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d</a:t>
            </a:r>
            <a:r>
              <a:rPr dirty="0" sz="1400" spc="-6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225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dirty="0" sz="1400" spc="-65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g</a:t>
            </a:r>
            <a:r>
              <a:rPr dirty="0" sz="1400" spc="-5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006EC0"/>
                </a:solidFill>
                <a:latin typeface="Tahoma"/>
                <a:cs typeface="Tahoma"/>
              </a:rPr>
              <a:t>L</a:t>
            </a:r>
            <a:r>
              <a:rPr dirty="0" sz="1400" spc="-25">
                <a:solidFill>
                  <a:srgbClr val="006EC0"/>
                </a:solidFill>
                <a:latin typeface="Tahoma"/>
                <a:cs typeface="Tahoma"/>
              </a:rPr>
              <a:t>ib</a:t>
            </a:r>
            <a:r>
              <a:rPr dirty="0" sz="1400" spc="-50">
                <a:solidFill>
                  <a:srgbClr val="006EC0"/>
                </a:solidFill>
                <a:latin typeface="Tahoma"/>
                <a:cs typeface="Tahoma"/>
              </a:rPr>
              <a:t>r</a:t>
            </a:r>
            <a:r>
              <a:rPr dirty="0" sz="1400" spc="-30">
                <a:solidFill>
                  <a:srgbClr val="006EC0"/>
                </a:solidFill>
                <a:latin typeface="Tahoma"/>
                <a:cs typeface="Tahoma"/>
              </a:rPr>
              <a:t>ar</a:t>
            </a:r>
            <a:r>
              <a:rPr dirty="0" sz="1400" spc="-150">
                <a:solidFill>
                  <a:srgbClr val="006EC0"/>
                </a:solidFill>
                <a:latin typeface="Tahoma"/>
                <a:cs typeface="Tahoma"/>
              </a:rPr>
              <a:t>y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similar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209" y="3187954"/>
            <a:ext cx="61626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Instead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writing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scriptlet,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tags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get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same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functionality.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2" name="object 12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435" y="153415"/>
            <a:ext cx="165798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</a:t>
            </a:r>
            <a:r>
              <a:rPr dirty="0" spc="-15"/>
              <a:t>us</a:t>
            </a:r>
            <a:r>
              <a:rPr dirty="0" spc="-10"/>
              <a:t>t</a:t>
            </a:r>
            <a:r>
              <a:rPr dirty="0" spc="-20"/>
              <a:t>o</a:t>
            </a:r>
            <a:r>
              <a:rPr dirty="0"/>
              <a:t>m</a:t>
            </a:r>
            <a:r>
              <a:rPr dirty="0" spc="-114"/>
              <a:t> </a:t>
            </a:r>
            <a:r>
              <a:rPr dirty="0" spc="-10"/>
              <a:t>t</a:t>
            </a:r>
            <a:r>
              <a:rPr dirty="0" spc="-15"/>
              <a:t>ag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666" y="1043762"/>
            <a:ext cx="6825615" cy="23545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cases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JSTL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not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enough,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want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JSP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tag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do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specific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things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achieve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our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requirement.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custom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tags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006EC0"/>
                </a:solidFill>
                <a:latin typeface="Tahoma"/>
                <a:cs typeface="Tahoma"/>
              </a:rPr>
              <a:t>&lt;my:headerTag&gt;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Three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required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custom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tags.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Java</a:t>
            </a:r>
            <a:r>
              <a:rPr dirty="0" sz="1400" spc="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file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7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What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do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tag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called.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01400"/>
              </a:lnSpc>
            </a:pP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Tld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 file</a:t>
            </a:r>
            <a:r>
              <a:rPr dirty="0" sz="1400" spc="2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95">
                <a:solidFill>
                  <a:srgbClr val="242424"/>
                </a:solidFill>
                <a:latin typeface="Tahoma"/>
                <a:cs typeface="Tahoma"/>
              </a:rPr>
              <a:t>Tag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library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descriptor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file.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maps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tag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name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Java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executed.</a:t>
            </a:r>
            <a:r>
              <a:rPr dirty="0" sz="1400" spc="3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web.xml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maps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URL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pattern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Jsp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file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7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uses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tag.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408" y="142747"/>
            <a:ext cx="303911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Page</a:t>
            </a:r>
            <a:r>
              <a:rPr dirty="0" spc="-95"/>
              <a:t> </a:t>
            </a:r>
            <a:r>
              <a:rPr dirty="0" spc="-10"/>
              <a:t>Directive</a:t>
            </a:r>
            <a:r>
              <a:rPr dirty="0" spc="-85"/>
              <a:t> </a:t>
            </a:r>
            <a:r>
              <a:rPr dirty="0" spc="-1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2412" y="867108"/>
            <a:ext cx="5729605" cy="1939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0"/>
              </a:spcBef>
            </a:pP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language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language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jsp.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Java/Java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Script etc.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isELIgnored</a:t>
            </a:r>
            <a:r>
              <a:rPr dirty="0" sz="1400" spc="-5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Specifies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expression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language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ignored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not.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isThreadSafe</a:t>
            </a:r>
            <a:r>
              <a:rPr dirty="0" sz="1400" spc="-7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Specifies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page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thread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safe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not.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autoFlush</a:t>
            </a:r>
            <a:r>
              <a:rPr dirty="0" sz="1400" spc="-8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7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Automatically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output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buffer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flushed.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session</a:t>
            </a:r>
            <a:r>
              <a:rPr dirty="0" sz="1400" spc="-6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Specifies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whether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page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uses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HTTPSession</a:t>
            </a:r>
            <a:r>
              <a:rPr dirty="0" sz="1400" spc="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or not.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errorPage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and</a:t>
            </a:r>
            <a:r>
              <a:rPr dirty="0" sz="1400" spc="-2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isErrorPage</a:t>
            </a:r>
            <a:r>
              <a:rPr dirty="0" sz="1400" spc="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exception</a:t>
            </a:r>
            <a:r>
              <a:rPr dirty="0" sz="1400" spc="-9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handling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jsp.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0367" y="2577465"/>
            <a:ext cx="67246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006EC0"/>
                </a:solidFill>
                <a:latin typeface="Calibri"/>
                <a:cs typeface="Calibri"/>
              </a:rPr>
              <a:t>LAB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4" name="object 4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132332"/>
            <a:ext cx="4751832" cy="36682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2071" y="760856"/>
            <a:ext cx="198945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85" b="1">
                <a:solidFill>
                  <a:srgbClr val="001F5F"/>
                </a:solidFill>
                <a:latin typeface="Georgia"/>
                <a:cs typeface="Georgia"/>
              </a:rPr>
              <a:t>Q</a:t>
            </a:r>
            <a:r>
              <a:rPr dirty="0" sz="2500" spc="-95" b="1">
                <a:solidFill>
                  <a:srgbClr val="001F5F"/>
                </a:solidFill>
                <a:latin typeface="Georgia"/>
                <a:cs typeface="Georgia"/>
              </a:rPr>
              <a:t>UE</a:t>
            </a:r>
            <a:r>
              <a:rPr dirty="0" sz="2500" spc="-90" b="1">
                <a:solidFill>
                  <a:srgbClr val="001F5F"/>
                </a:solidFill>
                <a:latin typeface="Georgia"/>
                <a:cs typeface="Georgia"/>
              </a:rPr>
              <a:t>S</a:t>
            </a:r>
            <a:r>
              <a:rPr dirty="0" sz="2500" spc="-95" b="1">
                <a:solidFill>
                  <a:srgbClr val="001F5F"/>
                </a:solidFill>
                <a:latin typeface="Georgia"/>
                <a:cs typeface="Georgia"/>
              </a:rPr>
              <a:t>T</a:t>
            </a:r>
            <a:r>
              <a:rPr dirty="0" sz="2500" spc="-90" b="1">
                <a:solidFill>
                  <a:srgbClr val="001F5F"/>
                </a:solidFill>
                <a:latin typeface="Georgia"/>
                <a:cs typeface="Georgia"/>
              </a:rPr>
              <a:t>I</a:t>
            </a:r>
            <a:r>
              <a:rPr dirty="0" sz="2500" spc="-85" b="1">
                <a:solidFill>
                  <a:srgbClr val="001F5F"/>
                </a:solidFill>
                <a:latin typeface="Georgia"/>
                <a:cs typeface="Georgia"/>
              </a:rPr>
              <a:t>ON</a:t>
            </a:r>
            <a:r>
              <a:rPr dirty="0" sz="2500" spc="-5" b="1">
                <a:solidFill>
                  <a:srgbClr val="001F5F"/>
                </a:solidFill>
                <a:latin typeface="Georgia"/>
                <a:cs typeface="Georgia"/>
              </a:rPr>
              <a:t>S</a:t>
            </a:r>
            <a:endParaRPr sz="25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208" y="743712"/>
            <a:ext cx="6624828" cy="41605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990" y="153415"/>
            <a:ext cx="158813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Assig</a:t>
            </a:r>
            <a:r>
              <a:rPr dirty="0" spc="-15"/>
              <a:t>n</a:t>
            </a:r>
            <a:r>
              <a:rPr dirty="0" spc="-20"/>
              <a:t>m</a:t>
            </a:r>
            <a:r>
              <a:rPr dirty="0" spc="-15"/>
              <a:t>en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7639" y="1079119"/>
            <a:ext cx="6935470" cy="1374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4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Develop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login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screen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id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password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fields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submit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button.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ahoma"/>
              <a:cs typeface="Tahoma"/>
            </a:endParaRPr>
          </a:p>
          <a:p>
            <a:pPr marL="12700" marR="5080">
              <a:lnSpc>
                <a:spcPct val="107200"/>
              </a:lnSpc>
              <a:spcBef>
                <a:spcPts val="5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clicking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submit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button,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user’s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information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should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sent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authenticate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user’s credentials by checking with the database table user_pass. If the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valid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user id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password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display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message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“valid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user”</a:t>
            </a:r>
            <a:r>
              <a:rPr dirty="0" sz="1200" spc="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else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display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invalid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id/password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include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login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screen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again.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5784" y="699516"/>
            <a:ext cx="5423916" cy="40675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5998" y="945641"/>
            <a:ext cx="4921250" cy="1421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next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class,</a:t>
            </a:r>
            <a:r>
              <a:rPr dirty="0" sz="12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 able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to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4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how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in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eclipse.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2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Create an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application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using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1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Map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tables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4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inheritance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cache mechanism.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1990" y="153415"/>
            <a:ext cx="333629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Agenda</a:t>
            </a:r>
            <a:r>
              <a:rPr dirty="0" spc="-90"/>
              <a:t> </a:t>
            </a:r>
            <a:r>
              <a:rPr dirty="0" spc="-5"/>
              <a:t>of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 spc="-10"/>
              <a:t>Next</a:t>
            </a:r>
            <a:r>
              <a:rPr dirty="0" spc="-65"/>
              <a:t> </a:t>
            </a:r>
            <a:r>
              <a:rPr dirty="0" spc="-5"/>
              <a:t>Class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9944" y="923544"/>
            <a:ext cx="3744467" cy="366826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1990" y="153415"/>
            <a:ext cx="123634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>
                <a:solidFill>
                  <a:srgbClr val="242424"/>
                </a:solidFill>
                <a:latin typeface="Calibri"/>
                <a:cs typeface="Calibri"/>
              </a:rPr>
              <a:t>P</a:t>
            </a:r>
            <a:r>
              <a:rPr dirty="0" sz="2600" spc="-7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dirty="0" sz="2600" spc="-20">
                <a:solidFill>
                  <a:srgbClr val="242424"/>
                </a:solidFill>
                <a:latin typeface="Calibri"/>
                <a:cs typeface="Calibri"/>
              </a:rPr>
              <a:t>-</a:t>
            </a:r>
            <a:r>
              <a:rPr dirty="0" sz="2600" spc="-50">
                <a:solidFill>
                  <a:srgbClr val="242424"/>
                </a:solidFill>
                <a:latin typeface="Calibri"/>
                <a:cs typeface="Calibri"/>
              </a:rPr>
              <a:t>w</a:t>
            </a:r>
            <a:r>
              <a:rPr dirty="0" sz="2600" spc="-5">
                <a:solidFill>
                  <a:srgbClr val="242424"/>
                </a:solidFill>
                <a:latin typeface="Calibri"/>
                <a:cs typeface="Calibri"/>
              </a:rPr>
              <a:t>ork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662" y="1028827"/>
            <a:ext cx="7583805" cy="895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Practice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following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dirty="0" sz="1200" spc="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concepts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better</a:t>
            </a:r>
            <a:r>
              <a:rPr dirty="0" sz="1200" spc="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next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class: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4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Practice</a:t>
            </a:r>
            <a:r>
              <a:rPr dirty="0" sz="12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programs</a:t>
            </a:r>
            <a:r>
              <a:rPr dirty="0" sz="1200" spc="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given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in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earlier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modules.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4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Repeat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revise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concepts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Inheritance,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Collections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covered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earlier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classes.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835" y="850519"/>
            <a:ext cx="8013700" cy="8724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Your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feedback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important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us,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 compliment,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suggestion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 complaint.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helps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make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course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better!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Please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spare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few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minutes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take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survey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after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webinar.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990" y="153415"/>
            <a:ext cx="92964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</a:t>
            </a:r>
            <a:r>
              <a:rPr dirty="0" spc="-5"/>
              <a:t>u</a:t>
            </a:r>
            <a:r>
              <a:rPr dirty="0" spc="40"/>
              <a:t>r</a:t>
            </a:r>
            <a:r>
              <a:rPr dirty="0" spc="-40"/>
              <a:t>v</a:t>
            </a:r>
            <a:r>
              <a:rPr dirty="0" spc="-15"/>
              <a:t>e</a:t>
            </a:r>
            <a:r>
              <a:rPr dirty="0"/>
              <a:t>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59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7224521" y="4827449"/>
            <a:ext cx="1663064" cy="210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2"/>
              </a:rPr>
              <a:t>www.edureka.in/hadoop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8239" y="1232916"/>
            <a:ext cx="5222875" cy="3350260"/>
            <a:chOff x="1158239" y="1232916"/>
            <a:chExt cx="5222875" cy="3350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7000" y="1232916"/>
              <a:ext cx="3713988" cy="334975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61287" y="1668780"/>
              <a:ext cx="2346960" cy="692150"/>
            </a:xfrm>
            <a:custGeom>
              <a:avLst/>
              <a:gdLst/>
              <a:ahLst/>
              <a:cxnLst/>
              <a:rect l="l" t="t" r="r" b="b"/>
              <a:pathLst>
                <a:path w="2346960" h="692150">
                  <a:moveTo>
                    <a:pt x="0" y="115316"/>
                  </a:moveTo>
                  <a:lnTo>
                    <a:pt x="9055" y="70485"/>
                  </a:lnTo>
                  <a:lnTo>
                    <a:pt x="33769" y="33782"/>
                  </a:lnTo>
                  <a:lnTo>
                    <a:pt x="70408" y="9017"/>
                  </a:lnTo>
                  <a:lnTo>
                    <a:pt x="115315" y="0"/>
                  </a:lnTo>
                  <a:lnTo>
                    <a:pt x="718947" y="0"/>
                  </a:lnTo>
                  <a:lnTo>
                    <a:pt x="1027176" y="0"/>
                  </a:lnTo>
                  <a:lnTo>
                    <a:pt x="1117345" y="0"/>
                  </a:lnTo>
                  <a:lnTo>
                    <a:pt x="1162177" y="9017"/>
                  </a:lnTo>
                  <a:lnTo>
                    <a:pt x="1198753" y="33782"/>
                  </a:lnTo>
                  <a:lnTo>
                    <a:pt x="1223518" y="70485"/>
                  </a:lnTo>
                  <a:lnTo>
                    <a:pt x="1232535" y="115316"/>
                  </a:lnTo>
                  <a:lnTo>
                    <a:pt x="1232535" y="403479"/>
                  </a:lnTo>
                  <a:lnTo>
                    <a:pt x="2346452" y="638175"/>
                  </a:lnTo>
                  <a:lnTo>
                    <a:pt x="1232535" y="576326"/>
                  </a:lnTo>
                  <a:lnTo>
                    <a:pt x="1223518" y="621157"/>
                  </a:lnTo>
                  <a:lnTo>
                    <a:pt x="1198753" y="657860"/>
                  </a:lnTo>
                  <a:lnTo>
                    <a:pt x="1162177" y="682625"/>
                  </a:lnTo>
                  <a:lnTo>
                    <a:pt x="1117345" y="691642"/>
                  </a:lnTo>
                  <a:lnTo>
                    <a:pt x="1027176" y="691642"/>
                  </a:lnTo>
                  <a:lnTo>
                    <a:pt x="718947" y="691642"/>
                  </a:lnTo>
                  <a:lnTo>
                    <a:pt x="115315" y="691642"/>
                  </a:lnTo>
                  <a:lnTo>
                    <a:pt x="70408" y="682625"/>
                  </a:lnTo>
                  <a:lnTo>
                    <a:pt x="33769" y="657860"/>
                  </a:lnTo>
                  <a:lnTo>
                    <a:pt x="9055" y="621157"/>
                  </a:lnTo>
                  <a:lnTo>
                    <a:pt x="0" y="576326"/>
                  </a:lnTo>
                  <a:lnTo>
                    <a:pt x="0" y="403479"/>
                  </a:lnTo>
                  <a:lnTo>
                    <a:pt x="0" y="115316"/>
                  </a:lnTo>
                  <a:close/>
                </a:path>
              </a:pathLst>
            </a:custGeom>
            <a:ln w="6096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334769" y="1928876"/>
            <a:ext cx="84264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Sure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k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!!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!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4545" y="153415"/>
            <a:ext cx="220408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John</a:t>
            </a:r>
            <a:r>
              <a:rPr dirty="0" spc="-105"/>
              <a:t> </a:t>
            </a:r>
            <a:r>
              <a:rPr dirty="0" spc="-5"/>
              <a:t>helps</a:t>
            </a:r>
            <a:r>
              <a:rPr dirty="0" spc="-140"/>
              <a:t> </a:t>
            </a:r>
            <a:r>
              <a:rPr dirty="0"/>
              <a:t>Mark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3928" y="123444"/>
              <a:ext cx="1840992" cy="3307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040118" y="107442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40118" y="107442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53283" y="1232916"/>
            <a:ext cx="5354955" cy="3350260"/>
            <a:chOff x="2653283" y="1232916"/>
            <a:chExt cx="5354955" cy="3350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3283" y="1232916"/>
              <a:ext cx="3727704" cy="334975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77967" y="1371600"/>
              <a:ext cx="2927350" cy="690245"/>
            </a:xfrm>
            <a:custGeom>
              <a:avLst/>
              <a:gdLst/>
              <a:ahLst/>
              <a:cxnLst/>
              <a:rect l="l" t="t" r="r" b="b"/>
              <a:pathLst>
                <a:path w="2927350" h="690244">
                  <a:moveTo>
                    <a:pt x="1515745" y="114935"/>
                  </a:moveTo>
                  <a:lnTo>
                    <a:pt x="1524762" y="70230"/>
                  </a:lnTo>
                  <a:lnTo>
                    <a:pt x="1549527" y="33654"/>
                  </a:lnTo>
                  <a:lnTo>
                    <a:pt x="1586103" y="9016"/>
                  </a:lnTo>
                  <a:lnTo>
                    <a:pt x="1630807" y="0"/>
                  </a:lnTo>
                  <a:lnTo>
                    <a:pt x="1750949" y="0"/>
                  </a:lnTo>
                  <a:lnTo>
                    <a:pt x="2103755" y="0"/>
                  </a:lnTo>
                  <a:lnTo>
                    <a:pt x="2812034" y="0"/>
                  </a:lnTo>
                  <a:lnTo>
                    <a:pt x="2856738" y="9016"/>
                  </a:lnTo>
                  <a:lnTo>
                    <a:pt x="2893314" y="33654"/>
                  </a:lnTo>
                  <a:lnTo>
                    <a:pt x="2918079" y="70230"/>
                  </a:lnTo>
                  <a:lnTo>
                    <a:pt x="2927096" y="114935"/>
                  </a:lnTo>
                  <a:lnTo>
                    <a:pt x="2927096" y="402463"/>
                  </a:lnTo>
                  <a:lnTo>
                    <a:pt x="2927096" y="574929"/>
                  </a:lnTo>
                  <a:lnTo>
                    <a:pt x="2918079" y="619632"/>
                  </a:lnTo>
                  <a:lnTo>
                    <a:pt x="2893314" y="656208"/>
                  </a:lnTo>
                  <a:lnTo>
                    <a:pt x="2856738" y="680847"/>
                  </a:lnTo>
                  <a:lnTo>
                    <a:pt x="2812034" y="689863"/>
                  </a:lnTo>
                  <a:lnTo>
                    <a:pt x="2103755" y="689863"/>
                  </a:lnTo>
                  <a:lnTo>
                    <a:pt x="1750949" y="689863"/>
                  </a:lnTo>
                  <a:lnTo>
                    <a:pt x="1630807" y="689863"/>
                  </a:lnTo>
                  <a:lnTo>
                    <a:pt x="1586103" y="680847"/>
                  </a:lnTo>
                  <a:lnTo>
                    <a:pt x="1549527" y="656208"/>
                  </a:lnTo>
                  <a:lnTo>
                    <a:pt x="1524762" y="619632"/>
                  </a:lnTo>
                  <a:lnTo>
                    <a:pt x="1515745" y="574929"/>
                  </a:lnTo>
                  <a:lnTo>
                    <a:pt x="0" y="413638"/>
                  </a:lnTo>
                  <a:lnTo>
                    <a:pt x="1515745" y="402463"/>
                  </a:lnTo>
                  <a:lnTo>
                    <a:pt x="1515745" y="114935"/>
                  </a:lnTo>
                  <a:close/>
                </a:path>
              </a:pathLst>
            </a:custGeom>
            <a:ln w="6096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6706869" y="1426209"/>
            <a:ext cx="11722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Can we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generate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dynamic content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through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HTML?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4545" y="153415"/>
            <a:ext cx="220408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John</a:t>
            </a:r>
            <a:r>
              <a:rPr dirty="0" spc="-105"/>
              <a:t> </a:t>
            </a:r>
            <a:r>
              <a:rPr dirty="0" spc="-5"/>
              <a:t>helps</a:t>
            </a:r>
            <a:r>
              <a:rPr dirty="0" spc="-140"/>
              <a:t> </a:t>
            </a:r>
            <a:r>
              <a:rPr dirty="0"/>
              <a:t>Mark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9932" y="1205483"/>
            <a:ext cx="5401310" cy="3377565"/>
            <a:chOff x="979932" y="1205483"/>
            <a:chExt cx="5401310" cy="33775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3283" y="1205483"/>
              <a:ext cx="3727704" cy="337718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82980" y="1985771"/>
              <a:ext cx="2921000" cy="1278890"/>
            </a:xfrm>
            <a:custGeom>
              <a:avLst/>
              <a:gdLst/>
              <a:ahLst/>
              <a:cxnLst/>
              <a:rect l="l" t="t" r="r" b="b"/>
              <a:pathLst>
                <a:path w="2921000" h="1278889">
                  <a:moveTo>
                    <a:pt x="0" y="269113"/>
                  </a:moveTo>
                  <a:lnTo>
                    <a:pt x="5333" y="222757"/>
                  </a:lnTo>
                  <a:lnTo>
                    <a:pt x="20523" y="180339"/>
                  </a:lnTo>
                  <a:lnTo>
                    <a:pt x="44361" y="142747"/>
                  </a:lnTo>
                  <a:lnTo>
                    <a:pt x="75628" y="111505"/>
                  </a:lnTo>
                  <a:lnTo>
                    <a:pt x="113118" y="87629"/>
                  </a:lnTo>
                  <a:lnTo>
                    <a:pt x="155625" y="72516"/>
                  </a:lnTo>
                  <a:lnTo>
                    <a:pt x="201917" y="67182"/>
                  </a:lnTo>
                  <a:lnTo>
                    <a:pt x="719201" y="67182"/>
                  </a:lnTo>
                  <a:lnTo>
                    <a:pt x="1027430" y="67182"/>
                  </a:lnTo>
                  <a:lnTo>
                    <a:pt x="1030986" y="67182"/>
                  </a:lnTo>
                  <a:lnTo>
                    <a:pt x="1077214" y="72516"/>
                  </a:lnTo>
                  <a:lnTo>
                    <a:pt x="1119758" y="87629"/>
                  </a:lnTo>
                  <a:lnTo>
                    <a:pt x="1157224" y="111505"/>
                  </a:lnTo>
                  <a:lnTo>
                    <a:pt x="1188465" y="142747"/>
                  </a:lnTo>
                  <a:lnTo>
                    <a:pt x="1212342" y="180339"/>
                  </a:lnTo>
                  <a:lnTo>
                    <a:pt x="1227582" y="222757"/>
                  </a:lnTo>
                  <a:lnTo>
                    <a:pt x="1232915" y="269113"/>
                  </a:lnTo>
                  <a:lnTo>
                    <a:pt x="2920999" y="0"/>
                  </a:lnTo>
                  <a:lnTo>
                    <a:pt x="1232915" y="571880"/>
                  </a:lnTo>
                  <a:lnTo>
                    <a:pt x="1232915" y="1076578"/>
                  </a:lnTo>
                  <a:lnTo>
                    <a:pt x="1227582" y="1122933"/>
                  </a:lnTo>
                  <a:lnTo>
                    <a:pt x="1212342" y="1165352"/>
                  </a:lnTo>
                  <a:lnTo>
                    <a:pt x="1188465" y="1202944"/>
                  </a:lnTo>
                  <a:lnTo>
                    <a:pt x="1157224" y="1234185"/>
                  </a:lnTo>
                  <a:lnTo>
                    <a:pt x="1119758" y="1257934"/>
                  </a:lnTo>
                  <a:lnTo>
                    <a:pt x="1077214" y="1273175"/>
                  </a:lnTo>
                  <a:lnTo>
                    <a:pt x="1030986" y="1278508"/>
                  </a:lnTo>
                  <a:lnTo>
                    <a:pt x="1027430" y="1278508"/>
                  </a:lnTo>
                  <a:lnTo>
                    <a:pt x="719201" y="1278508"/>
                  </a:lnTo>
                  <a:lnTo>
                    <a:pt x="201917" y="1278508"/>
                  </a:lnTo>
                  <a:lnTo>
                    <a:pt x="155625" y="1273175"/>
                  </a:lnTo>
                  <a:lnTo>
                    <a:pt x="113118" y="1257934"/>
                  </a:lnTo>
                  <a:lnTo>
                    <a:pt x="75628" y="1234185"/>
                  </a:lnTo>
                  <a:lnTo>
                    <a:pt x="44361" y="1202944"/>
                  </a:lnTo>
                  <a:lnTo>
                    <a:pt x="20523" y="1165352"/>
                  </a:lnTo>
                  <a:lnTo>
                    <a:pt x="5333" y="1122933"/>
                  </a:lnTo>
                  <a:lnTo>
                    <a:pt x="0" y="1076578"/>
                  </a:lnTo>
                  <a:lnTo>
                    <a:pt x="0" y="571880"/>
                  </a:lnTo>
                  <a:lnTo>
                    <a:pt x="0" y="269113"/>
                  </a:lnTo>
                  <a:close/>
                </a:path>
              </a:pathLst>
            </a:custGeom>
            <a:ln w="6096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198575" y="2181605"/>
            <a:ext cx="78549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9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 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Java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with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H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ML.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he</a:t>
            </a:r>
            <a:endParaRPr sz="1200">
              <a:latin typeface="Tahoma"/>
              <a:cs typeface="Tahoma"/>
            </a:endParaRPr>
          </a:p>
          <a:p>
            <a:pPr algn="ctr" marL="67310" marR="49530" indent="-10160">
              <a:lnSpc>
                <a:spcPct val="100000"/>
              </a:lnSpc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page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ll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dirty="0" sz="1200" spc="-9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JS</a:t>
            </a:r>
            <a:r>
              <a:rPr dirty="0" sz="1200" spc="-22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4545" y="153415"/>
            <a:ext cx="220408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John</a:t>
            </a:r>
            <a:r>
              <a:rPr dirty="0" spc="-105"/>
              <a:t> </a:t>
            </a:r>
            <a:r>
              <a:rPr dirty="0" spc="-5"/>
              <a:t>helps</a:t>
            </a:r>
            <a:r>
              <a:rPr dirty="0" spc="-140"/>
              <a:t> </a:t>
            </a:r>
            <a:r>
              <a:rPr dirty="0"/>
              <a:t>Mark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71665" y="4371238"/>
            <a:ext cx="147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Lets</a:t>
            </a:r>
            <a:r>
              <a:rPr dirty="0" sz="1400" spc="-1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Learn</a:t>
            </a:r>
            <a:r>
              <a:rPr dirty="0" sz="1400" spc="-9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More….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545" y="153415"/>
            <a:ext cx="168338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dirty="0" spc="-125"/>
              <a:t> </a:t>
            </a:r>
            <a:r>
              <a:rPr dirty="0"/>
              <a:t>is</a:t>
            </a:r>
            <a:r>
              <a:rPr dirty="0" spc="-85"/>
              <a:t> </a:t>
            </a:r>
            <a:r>
              <a:rPr dirty="0"/>
              <a:t>JSP?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49" y="896691"/>
            <a:ext cx="6450330" cy="160147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6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Stands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Server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Pages.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5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extension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.jsp.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servlet,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has to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executed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app 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server.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53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HTML</a:t>
            </a:r>
            <a:r>
              <a:rPr dirty="0" sz="1400" spc="-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+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 Java</a:t>
            </a:r>
            <a:r>
              <a:rPr dirty="0" sz="1400" spc="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jsp. That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means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will</a:t>
            </a:r>
            <a:r>
              <a:rPr dirty="0" sz="14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both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HTML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code.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6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UI/front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end/display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purpose.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Puja</dc:creator>
  <dc:title>Copyright</dc:title>
  <dcterms:created xsi:type="dcterms:W3CDTF">2023-03-30T02:11:08Z</dcterms:created>
  <dcterms:modified xsi:type="dcterms:W3CDTF">2023-03-30T02:11:08Z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2023-03-30T00:00:00Z</vt:filetime>
  </property>
</Properties>
</file>