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4733" y="155575"/>
            <a:ext cx="8174532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E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24242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E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24242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E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24242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E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E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28827"/>
            <a:ext cx="9144000" cy="397916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598930"/>
            <a:ext cx="466090" cy="82550"/>
          </a:xfrm>
          <a:custGeom>
            <a:avLst/>
            <a:gdLst/>
            <a:ahLst/>
            <a:cxnLst/>
            <a:rect l="l" t="t" r="r" b="b"/>
            <a:pathLst>
              <a:path w="466090" h="82550">
                <a:moveTo>
                  <a:pt x="465963" y="0"/>
                </a:moveTo>
                <a:lnTo>
                  <a:pt x="0" y="0"/>
                </a:lnTo>
                <a:lnTo>
                  <a:pt x="0" y="82043"/>
                </a:lnTo>
                <a:lnTo>
                  <a:pt x="465963" y="82043"/>
                </a:lnTo>
                <a:lnTo>
                  <a:pt x="465963" y="0"/>
                </a:lnTo>
                <a:close/>
              </a:path>
            </a:pathLst>
          </a:custGeom>
          <a:solidFill>
            <a:srgbClr val="5C9B1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15200" y="210311"/>
            <a:ext cx="1714500" cy="3459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7840" y="135763"/>
            <a:ext cx="8148319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24242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5527" y="1644395"/>
            <a:ext cx="3901440" cy="13455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3182" y="4828059"/>
            <a:ext cx="631825" cy="210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6E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3" Type="http://schemas.openxmlformats.org/officeDocument/2006/relationships/image" Target="../media/image56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3" Type="http://schemas.openxmlformats.org/officeDocument/2006/relationships/image" Target="../media/image56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8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0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44.jp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70.png"/><Relationship Id="rId9" Type="http://schemas.openxmlformats.org/officeDocument/2006/relationships/image" Target="../media/image71.png"/><Relationship Id="rId10" Type="http://schemas.openxmlformats.org/officeDocument/2006/relationships/image" Target="../media/image72.png"/><Relationship Id="rId11" Type="http://schemas.openxmlformats.org/officeDocument/2006/relationships/image" Target="../media/image7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0.png"/><Relationship Id="rId3" Type="http://schemas.openxmlformats.org/officeDocument/2006/relationships/image" Target="../media/image81.jp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image" Target="../media/image93.png"/><Relationship Id="rId6" Type="http://schemas.openxmlformats.org/officeDocument/2006/relationships/image" Target="../media/image94.png"/><Relationship Id="rId7" Type="http://schemas.openxmlformats.org/officeDocument/2006/relationships/image" Target="../media/image95.png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Relationship Id="rId3" Type="http://schemas.openxmlformats.org/officeDocument/2006/relationships/image" Target="../media/image101.png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2.png"/><Relationship Id="rId3" Type="http://schemas.openxmlformats.org/officeDocument/2006/relationships/image" Target="../media/image103.png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4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5.png"/></Relationships>
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6.png"/></Relationships>
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7.jpg"/><Relationship Id="rId3" Type="http://schemas.openxmlformats.org/officeDocument/2006/relationships/image" Target="../media/image108.png"/></Relationships>
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9.jpg"/><Relationship Id="rId3" Type="http://schemas.openxmlformats.org/officeDocument/2006/relationships/image" Target="../media/image11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279391"/>
            <a:ext cx="9144000" cy="86410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87496" y="414527"/>
            <a:ext cx="1955292" cy="23789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03222" y="3187446"/>
            <a:ext cx="5329555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905">
              <a:lnSpc>
                <a:spcPct val="100000"/>
              </a:lnSpc>
              <a:spcBef>
                <a:spcPts val="100"/>
              </a:spcBef>
            </a:pPr>
            <a:r>
              <a:rPr dirty="0" sz="2000" spc="-20" b="1">
                <a:solidFill>
                  <a:srgbClr val="242424"/>
                </a:solidFill>
                <a:latin typeface="Georgia"/>
                <a:cs typeface="Georgia"/>
              </a:rPr>
              <a:t>MODULE-12</a:t>
            </a:r>
            <a:endParaRPr sz="20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</a:pPr>
            <a:r>
              <a:rPr dirty="0" sz="2000" spc="-85" b="1">
                <a:solidFill>
                  <a:srgbClr val="242424"/>
                </a:solidFill>
                <a:latin typeface="Georgia"/>
                <a:cs typeface="Georgia"/>
              </a:rPr>
              <a:t>SPRING,</a:t>
            </a:r>
            <a:r>
              <a:rPr dirty="0" sz="2000" spc="65" b="1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2000" spc="50" b="1">
                <a:solidFill>
                  <a:srgbClr val="242424"/>
                </a:solidFill>
                <a:latin typeface="Georgia"/>
                <a:cs typeface="Georgia"/>
              </a:rPr>
              <a:t>AJAX</a:t>
            </a:r>
            <a:r>
              <a:rPr dirty="0" sz="2000" spc="220" b="1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2000" spc="70" b="1">
                <a:solidFill>
                  <a:srgbClr val="242424"/>
                </a:solidFill>
                <a:latin typeface="Georgia"/>
                <a:cs typeface="Georgia"/>
              </a:rPr>
              <a:t>AND</a:t>
            </a:r>
            <a:r>
              <a:rPr dirty="0" sz="2000" spc="265" b="1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2000" spc="-75" b="1">
                <a:solidFill>
                  <a:srgbClr val="242424"/>
                </a:solidFill>
                <a:latin typeface="Georgia"/>
                <a:cs typeface="Georgia"/>
              </a:rPr>
              <a:t>DESIGN</a:t>
            </a:r>
            <a:r>
              <a:rPr dirty="0" sz="2000" spc="70" b="1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2000" spc="-65" b="1">
                <a:solidFill>
                  <a:srgbClr val="242424"/>
                </a:solidFill>
                <a:latin typeface="Georgia"/>
                <a:cs typeface="Georgia"/>
              </a:rPr>
              <a:t>PATTERNS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1802" y="120472"/>
            <a:ext cx="3873500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Spring</a:t>
            </a:r>
            <a:r>
              <a:rPr dirty="0" spc="-45"/>
              <a:t> </a:t>
            </a:r>
            <a:r>
              <a:rPr dirty="0" spc="-5"/>
              <a:t>AOP</a:t>
            </a:r>
            <a:r>
              <a:rPr dirty="0" spc="-90"/>
              <a:t> </a:t>
            </a:r>
            <a:r>
              <a:rPr dirty="0" spc="-10"/>
              <a:t>Example</a:t>
            </a:r>
            <a:r>
              <a:rPr dirty="0" spc="-45"/>
              <a:t> </a:t>
            </a:r>
            <a:r>
              <a:rPr dirty="0" spc="-15"/>
              <a:t>(Contd.)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74291" y="897636"/>
            <a:ext cx="5842000" cy="2205355"/>
            <a:chOff x="1574291" y="897636"/>
            <a:chExt cx="5842000" cy="22053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4291" y="897636"/>
              <a:ext cx="5841492" cy="220522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6211" y="982980"/>
              <a:ext cx="5597651" cy="203454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18845" y="3234054"/>
            <a:ext cx="7124700" cy="1268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40">
                <a:solidFill>
                  <a:srgbClr val="006EC0"/>
                </a:solidFill>
                <a:latin typeface="Tahoma"/>
                <a:cs typeface="Tahoma"/>
              </a:rPr>
              <a:t>TestClass</a:t>
            </a:r>
            <a:r>
              <a:rPr dirty="0" sz="1200" spc="5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only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calling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actulaLogicMethod</a:t>
            </a:r>
            <a:r>
              <a:rPr dirty="0" sz="1200" spc="-2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SampleBean class.</a:t>
            </a: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But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have</a:t>
            </a:r>
            <a:r>
              <a:rPr dirty="0" sz="1200" spc="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implemented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MethodBeforeAdvice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interface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before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method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called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first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then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actualLogicMethod.</a:t>
            </a:r>
            <a:endParaRPr sz="1200">
              <a:latin typeface="Tahoma"/>
              <a:cs typeface="Tahoma"/>
            </a:endParaRPr>
          </a:p>
          <a:p>
            <a:pPr marL="22860">
              <a:lnSpc>
                <a:spcPct val="100000"/>
              </a:lnSpc>
              <a:spcBef>
                <a:spcPts val="1175"/>
              </a:spcBef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 spc="23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When</a:t>
            </a:r>
            <a:r>
              <a:rPr dirty="0" sz="1200" spc="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you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run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TestClass</a:t>
            </a:r>
            <a:r>
              <a:rPr dirty="0" sz="1200" spc="409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you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get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below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output</a:t>
            </a:r>
            <a:endParaRPr sz="1200">
              <a:latin typeface="Tahoma"/>
              <a:cs typeface="Tahoma"/>
            </a:endParaRPr>
          </a:p>
          <a:p>
            <a:pPr marL="22860">
              <a:lnSpc>
                <a:spcPct val="100000"/>
              </a:lnSpc>
              <a:spcBef>
                <a:spcPts val="700"/>
              </a:spcBef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 spc="24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Here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you can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write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code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that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you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want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execute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before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method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execution</a:t>
            </a:r>
            <a:endParaRPr sz="1200">
              <a:latin typeface="Tahoma"/>
              <a:cs typeface="Tahoma"/>
            </a:endParaRPr>
          </a:p>
          <a:p>
            <a:pPr marL="22860">
              <a:lnSpc>
                <a:spcPct val="100000"/>
              </a:lnSpc>
              <a:spcBef>
                <a:spcPts val="705"/>
              </a:spcBef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 spc="23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method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actual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business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logic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written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664" y="120853"/>
            <a:ext cx="5629910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Spring</a:t>
            </a:r>
            <a:r>
              <a:rPr dirty="0" spc="-40"/>
              <a:t> </a:t>
            </a:r>
            <a:r>
              <a:rPr dirty="0"/>
              <a:t>–</a:t>
            </a:r>
            <a:r>
              <a:rPr dirty="0" spc="-10"/>
              <a:t> </a:t>
            </a:r>
            <a:r>
              <a:rPr dirty="0" spc="-20"/>
              <a:t>Transaction</a:t>
            </a:r>
            <a:r>
              <a:rPr dirty="0" spc="-45"/>
              <a:t> </a:t>
            </a:r>
            <a:r>
              <a:rPr dirty="0" spc="-5"/>
              <a:t>Management</a:t>
            </a:r>
            <a:r>
              <a:rPr dirty="0" spc="-50"/>
              <a:t> </a:t>
            </a:r>
            <a:r>
              <a:rPr dirty="0"/>
              <a:t>&amp;</a:t>
            </a:r>
            <a:r>
              <a:rPr dirty="0" spc="-40"/>
              <a:t> </a:t>
            </a:r>
            <a:r>
              <a:rPr dirty="0"/>
              <a:t>JDBC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5998" y="1088516"/>
            <a:ext cx="7066915" cy="25952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Spring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integrated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JDBC.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25">
                <a:solidFill>
                  <a:srgbClr val="006EC0"/>
                </a:solidFill>
                <a:latin typeface="Tahoma"/>
                <a:cs typeface="Tahoma"/>
              </a:rPr>
              <a:t>JDBCTemplate</a:t>
            </a:r>
            <a:r>
              <a:rPr dirty="0" sz="1400" spc="-5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class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 used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perform</a:t>
            </a:r>
            <a:r>
              <a:rPr dirty="0" sz="1400" spc="-8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JDBC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Operations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spring.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 marR="622300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Database related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information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like connection string, user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ID,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password 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etc.,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will be </a:t>
            </a:r>
            <a:r>
              <a:rPr dirty="0" sz="1400" spc="-4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specified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configuration</a:t>
            </a:r>
            <a:r>
              <a:rPr dirty="0" sz="1400" spc="-8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file.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Spring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container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read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source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set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class: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org.springframework.jdbc.datasource.DriverManagerDataSource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,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create an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instance of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dirty="0" sz="1400" spc="-4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class and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will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send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it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set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 datasource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as Dependency Injection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which uses this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data 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source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JDBC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Operation.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664" y="120853"/>
            <a:ext cx="3048000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Spring</a:t>
            </a:r>
            <a:r>
              <a:rPr dirty="0" spc="-60"/>
              <a:t> </a:t>
            </a:r>
            <a:r>
              <a:rPr dirty="0"/>
              <a:t>–</a:t>
            </a:r>
            <a:r>
              <a:rPr dirty="0" spc="-35"/>
              <a:t> </a:t>
            </a:r>
            <a:r>
              <a:rPr dirty="0"/>
              <a:t>JDBC</a:t>
            </a:r>
            <a:r>
              <a:rPr dirty="0" spc="-55"/>
              <a:t> </a:t>
            </a:r>
            <a:r>
              <a:rPr dirty="0" spc="-1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70075" y="912875"/>
            <a:ext cx="6411595" cy="2772410"/>
            <a:chOff x="1370075" y="912875"/>
            <a:chExt cx="6411595" cy="27724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0075" y="912875"/>
              <a:ext cx="6411468" cy="27721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6567" y="1004315"/>
              <a:ext cx="6158483" cy="258927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52678" y="4007611"/>
            <a:ext cx="599376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Create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table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“student”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your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database.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Student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table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have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three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columns </a:t>
            </a:r>
            <a:r>
              <a:rPr dirty="0" sz="1400" spc="-4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student_id,student_name</a:t>
            </a:r>
            <a:r>
              <a:rPr dirty="0" sz="1400" spc="-8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student_department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62911" y="874775"/>
            <a:ext cx="5260975" cy="3891279"/>
            <a:chOff x="1962911" y="874775"/>
            <a:chExt cx="5260975" cy="389127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2911" y="874775"/>
              <a:ext cx="5260847" cy="389077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8735" y="976883"/>
              <a:ext cx="5029200" cy="368655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20674" y="941070"/>
            <a:ext cx="105473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St</a:t>
            </a: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u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d</a:t>
            </a:r>
            <a:r>
              <a:rPr dirty="0" sz="1400" spc="5">
                <a:solidFill>
                  <a:srgbClr val="006EC0"/>
                </a:solidFill>
                <a:latin typeface="Tahoma"/>
                <a:cs typeface="Tahoma"/>
              </a:rPr>
              <a:t>e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n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t</a:t>
            </a:r>
            <a:r>
              <a:rPr dirty="0" sz="1400" spc="-9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cla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s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7535" y="131775"/>
            <a:ext cx="3950970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5">
                <a:solidFill>
                  <a:srgbClr val="242424"/>
                </a:solidFill>
                <a:latin typeface="Calibri"/>
                <a:cs typeface="Calibri"/>
              </a:rPr>
              <a:t>Spring</a:t>
            </a:r>
            <a:r>
              <a:rPr dirty="0" sz="2600" spc="-35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42424"/>
                </a:solidFill>
                <a:latin typeface="Calibri"/>
                <a:cs typeface="Calibri"/>
              </a:rPr>
              <a:t>JDBC</a:t>
            </a:r>
            <a:r>
              <a:rPr dirty="0" sz="2600" spc="-45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242424"/>
                </a:solidFill>
                <a:latin typeface="Calibri"/>
                <a:cs typeface="Calibri"/>
              </a:rPr>
              <a:t>Example</a:t>
            </a:r>
            <a:r>
              <a:rPr dirty="0" sz="2600" spc="-55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242424"/>
                </a:solidFill>
                <a:latin typeface="Calibri"/>
                <a:cs typeface="Calibri"/>
              </a:rPr>
              <a:t>(Contd.)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535" y="131775"/>
            <a:ext cx="3963035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Spring</a:t>
            </a:r>
            <a:r>
              <a:rPr dirty="0" spc="-40"/>
              <a:t> </a:t>
            </a:r>
            <a:r>
              <a:rPr dirty="0"/>
              <a:t>JDBC</a:t>
            </a:r>
            <a:r>
              <a:rPr dirty="0" spc="-50"/>
              <a:t> </a:t>
            </a:r>
            <a:r>
              <a:rPr dirty="0" spc="-10"/>
              <a:t>Example</a:t>
            </a:r>
            <a:r>
              <a:rPr dirty="0" spc="-60"/>
              <a:t> </a:t>
            </a:r>
            <a:r>
              <a:rPr dirty="0" spc="-15"/>
              <a:t>(Contd.)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57300" y="865632"/>
            <a:ext cx="6594475" cy="3002280"/>
            <a:chOff x="1257300" y="865632"/>
            <a:chExt cx="6594475" cy="30022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7300" y="865632"/>
              <a:ext cx="6594348" cy="30022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6839" y="958596"/>
              <a:ext cx="6335268" cy="281635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96900" y="3972559"/>
            <a:ext cx="747014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set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30">
                <a:solidFill>
                  <a:srgbClr val="006EC0"/>
                </a:solidFill>
                <a:latin typeface="Tahoma"/>
                <a:cs typeface="Tahoma"/>
              </a:rPr>
              <a:t>JDBCTamplate</a:t>
            </a:r>
            <a:r>
              <a:rPr dirty="0" sz="1200" spc="2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property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006EC0"/>
                </a:solidFill>
                <a:latin typeface="Tahoma"/>
                <a:cs typeface="Tahoma"/>
              </a:rPr>
              <a:t>DriverManagerDataSource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bean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file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StudentDAO</a:t>
            </a:r>
            <a:r>
              <a:rPr dirty="0" sz="1200" spc="-1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class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which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have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methods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insert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or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delete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a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student. </a:t>
            </a: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You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make</a:t>
            </a:r>
            <a:r>
              <a:rPr dirty="0" sz="1200" spc="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many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methods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you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like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one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update,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one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compare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whether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two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students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have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same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name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or not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etc.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05000" y="1156716"/>
            <a:ext cx="5149850" cy="3590925"/>
            <a:chOff x="1905000" y="1156716"/>
            <a:chExt cx="5149850" cy="35909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5000" y="1156716"/>
              <a:ext cx="5149596" cy="35905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19300" y="1255776"/>
              <a:ext cx="4920996" cy="339242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49351" y="816609"/>
            <a:ext cx="179260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applicationContext.xml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7535" y="131775"/>
            <a:ext cx="3950970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5">
                <a:solidFill>
                  <a:srgbClr val="242424"/>
                </a:solidFill>
                <a:latin typeface="Calibri"/>
                <a:cs typeface="Calibri"/>
              </a:rPr>
              <a:t>Spring</a:t>
            </a:r>
            <a:r>
              <a:rPr dirty="0" sz="2600" spc="-35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42424"/>
                </a:solidFill>
                <a:latin typeface="Calibri"/>
                <a:cs typeface="Calibri"/>
              </a:rPr>
              <a:t>JDBC</a:t>
            </a:r>
            <a:r>
              <a:rPr dirty="0" sz="2600" spc="-45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242424"/>
                </a:solidFill>
                <a:latin typeface="Calibri"/>
                <a:cs typeface="Calibri"/>
              </a:rPr>
              <a:t>Example</a:t>
            </a:r>
            <a:r>
              <a:rPr dirty="0" sz="2600" spc="-55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242424"/>
                </a:solidFill>
                <a:latin typeface="Calibri"/>
                <a:cs typeface="Calibri"/>
              </a:rPr>
              <a:t>(Contd.)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53896" y="982980"/>
            <a:ext cx="6201410" cy="2834640"/>
            <a:chOff x="1453896" y="982980"/>
            <a:chExt cx="6201410" cy="28346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3896" y="982980"/>
              <a:ext cx="6201156" cy="283464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8864" y="1074420"/>
              <a:ext cx="5951220" cy="265176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16381" y="4007916"/>
            <a:ext cx="73520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40">
                <a:solidFill>
                  <a:srgbClr val="006EC0"/>
                </a:solidFill>
                <a:latin typeface="Tahoma"/>
                <a:cs typeface="Tahoma"/>
              </a:rPr>
              <a:t>TestClass</a:t>
            </a:r>
            <a:r>
              <a:rPr dirty="0" sz="1200" spc="3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getting the</a:t>
            </a:r>
            <a:r>
              <a:rPr dirty="0" sz="1200" spc="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studentDAO</a:t>
            </a:r>
            <a:r>
              <a:rPr dirty="0" sz="1200" spc="-1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bean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which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have</a:t>
            </a:r>
            <a:r>
              <a:rPr dirty="0" sz="1200" spc="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declared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file.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Then</a:t>
            </a:r>
            <a:r>
              <a:rPr dirty="0" sz="1200" spc="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create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Student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class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pass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that object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saveStudent</a:t>
            </a:r>
            <a:r>
              <a:rPr dirty="0" sz="1200" spc="-2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method.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So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after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executing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40">
                <a:solidFill>
                  <a:srgbClr val="006EC0"/>
                </a:solidFill>
                <a:latin typeface="Tahoma"/>
                <a:cs typeface="Tahoma"/>
              </a:rPr>
              <a:t>TestClass</a:t>
            </a:r>
            <a:r>
              <a:rPr dirty="0" sz="1200" spc="3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that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Student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added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database.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7535" y="131775"/>
            <a:ext cx="3963035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Spring</a:t>
            </a:r>
            <a:r>
              <a:rPr dirty="0" spc="-40"/>
              <a:t> </a:t>
            </a:r>
            <a:r>
              <a:rPr dirty="0"/>
              <a:t>JDBC</a:t>
            </a:r>
            <a:r>
              <a:rPr dirty="0" spc="-50"/>
              <a:t> </a:t>
            </a:r>
            <a:r>
              <a:rPr dirty="0" spc="-10"/>
              <a:t>Example</a:t>
            </a:r>
            <a:r>
              <a:rPr dirty="0" spc="-60"/>
              <a:t> </a:t>
            </a:r>
            <a:r>
              <a:rPr dirty="0" spc="-15"/>
              <a:t>(Contd.)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6199" y="131775"/>
            <a:ext cx="3837304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5">
                <a:solidFill>
                  <a:srgbClr val="242424"/>
                </a:solidFill>
                <a:latin typeface="Calibri"/>
                <a:cs typeface="Calibri"/>
              </a:rPr>
              <a:t>Spring</a:t>
            </a:r>
            <a:r>
              <a:rPr dirty="0" sz="2600" spc="-8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42424"/>
                </a:solidFill>
                <a:latin typeface="Calibri"/>
                <a:cs typeface="Calibri"/>
              </a:rPr>
              <a:t>JDBC</a:t>
            </a:r>
            <a:r>
              <a:rPr dirty="0" sz="2600" spc="-7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242424"/>
                </a:solidFill>
                <a:latin typeface="Calibri"/>
                <a:cs typeface="Calibri"/>
              </a:rPr>
              <a:t>Example(contd.)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80160" y="1385316"/>
            <a:ext cx="6621780" cy="3173095"/>
            <a:chOff x="1280160" y="1385316"/>
            <a:chExt cx="6621780" cy="31730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0160" y="1385316"/>
              <a:ext cx="6621780" cy="317296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9700" y="1481328"/>
              <a:ext cx="6362700" cy="298094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56971" y="907795"/>
            <a:ext cx="176847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Lets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check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output: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946784"/>
            <a:ext cx="7494270" cy="3277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Sequence</a:t>
            </a:r>
            <a:r>
              <a:rPr dirty="0" sz="1400" spc="-6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of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transactions</a:t>
            </a:r>
            <a:r>
              <a:rPr dirty="0" sz="1400" spc="-6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with</a:t>
            </a:r>
            <a:r>
              <a:rPr dirty="0" sz="1400" spc="-3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database</a:t>
            </a:r>
            <a:r>
              <a:rPr dirty="0" sz="1400" spc="-1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can</a:t>
            </a:r>
            <a:r>
              <a:rPr dirty="0" sz="1400" spc="-1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be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 treated</a:t>
            </a:r>
            <a:r>
              <a:rPr dirty="0" sz="1400" spc="-6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as single</a:t>
            </a:r>
            <a:r>
              <a:rPr dirty="0" sz="14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unit</a:t>
            </a:r>
            <a:r>
              <a:rPr dirty="0" sz="1400" spc="-3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of</a:t>
            </a:r>
            <a:r>
              <a:rPr dirty="0" sz="1400" spc="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work.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Transactions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should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follow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b="1">
                <a:solidFill>
                  <a:srgbClr val="006EC0"/>
                </a:solidFill>
                <a:latin typeface="Tahoma"/>
                <a:cs typeface="Tahoma"/>
              </a:rPr>
              <a:t>ACID</a:t>
            </a:r>
            <a:r>
              <a:rPr dirty="0" sz="1400" spc="30" b="1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properties: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 marR="113664">
              <a:lnSpc>
                <a:spcPct val="100000"/>
              </a:lnSpc>
            </a:pPr>
            <a:r>
              <a:rPr dirty="0" sz="1400" spc="-5" b="1">
                <a:solidFill>
                  <a:srgbClr val="006EC0"/>
                </a:solidFill>
                <a:latin typeface="Tahoma"/>
                <a:cs typeface="Tahoma"/>
              </a:rPr>
              <a:t>A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tomicity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– If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 set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transactions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successful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then all the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entries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should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 part of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 database.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If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there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failure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some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part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transactions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then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entire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set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should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reverted </a:t>
            </a:r>
            <a:r>
              <a:rPr dirty="0" sz="1400" spc="-4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back.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ahoma"/>
              <a:cs typeface="Tahoma"/>
            </a:endParaRPr>
          </a:p>
          <a:p>
            <a:pPr marL="12700" marR="56515">
              <a:lnSpc>
                <a:spcPct val="100000"/>
              </a:lnSpc>
            </a:pPr>
            <a:r>
              <a:rPr dirty="0" sz="1400" spc="-5" b="1">
                <a:solidFill>
                  <a:srgbClr val="006EC0"/>
                </a:solidFill>
                <a:latin typeface="Tahoma"/>
                <a:cs typeface="Tahoma"/>
              </a:rPr>
              <a:t>C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onsistency</a:t>
            </a:r>
            <a:r>
              <a:rPr dirty="0" sz="1400" spc="-6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–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Consistency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means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that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you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guarantee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that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your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consistent;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none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of </a:t>
            </a:r>
            <a:r>
              <a:rPr dirty="0" sz="1400" spc="-4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constraints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you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have</a:t>
            </a:r>
            <a:r>
              <a:rPr dirty="0" sz="14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related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4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ever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violated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like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primary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key,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foreign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key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etc.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006EC0"/>
                </a:solidFill>
                <a:latin typeface="Tahoma"/>
                <a:cs typeface="Tahoma"/>
              </a:rPr>
              <a:t>I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solation</a:t>
            </a:r>
            <a:r>
              <a:rPr dirty="0" sz="1400" spc="-5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–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Even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though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multiple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transactions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performed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at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same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time,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each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transaction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should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isolated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without</a:t>
            </a:r>
            <a:r>
              <a:rPr dirty="0" sz="1400" spc="-8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corrupting</a:t>
            </a:r>
            <a:r>
              <a:rPr dirty="0" sz="1400" spc="-8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data.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solidFill>
                  <a:srgbClr val="006EC0"/>
                </a:solidFill>
                <a:latin typeface="Tahoma"/>
                <a:cs typeface="Tahoma"/>
              </a:rPr>
              <a:t>D</a:t>
            </a: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urability</a:t>
            </a:r>
            <a:r>
              <a:rPr dirty="0" sz="14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–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Should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available</a:t>
            </a:r>
            <a:r>
              <a:rPr dirty="0" sz="14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long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term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even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if</a:t>
            </a:r>
            <a:r>
              <a:rPr dirty="0" sz="14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there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power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failure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etc.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1017" y="131521"/>
            <a:ext cx="4597400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Spring</a:t>
            </a:r>
            <a:r>
              <a:rPr dirty="0" spc="-50"/>
              <a:t> </a:t>
            </a:r>
            <a:r>
              <a:rPr dirty="0"/>
              <a:t>–</a:t>
            </a:r>
            <a:r>
              <a:rPr dirty="0" spc="-30"/>
              <a:t> </a:t>
            </a:r>
            <a:r>
              <a:rPr dirty="0" spc="-20"/>
              <a:t>Transaction</a:t>
            </a:r>
            <a:r>
              <a:rPr dirty="0" spc="-50"/>
              <a:t> </a:t>
            </a:r>
            <a:r>
              <a:rPr dirty="0" spc="-5"/>
              <a:t>Management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330" y="971169"/>
            <a:ext cx="7573645" cy="8451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solidFill>
                  <a:srgbClr val="006EC0"/>
                </a:solidFill>
                <a:latin typeface="Tahoma"/>
                <a:cs typeface="Tahoma"/>
              </a:rPr>
              <a:t>TransactionDefinition</a:t>
            </a:r>
            <a:r>
              <a:rPr dirty="0" sz="1400" spc="-6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class</a:t>
            </a:r>
            <a:r>
              <a:rPr dirty="0" sz="14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used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define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transaction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properties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like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 isolation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etc.</a:t>
            </a:r>
            <a:endParaRPr sz="1400">
              <a:latin typeface="Tahoma"/>
              <a:cs typeface="Tahoma"/>
            </a:endParaRPr>
          </a:p>
          <a:p>
            <a:pPr marL="26034" marR="5080">
              <a:lnSpc>
                <a:spcPct val="100000"/>
              </a:lnSpc>
              <a:spcBef>
                <a:spcPts val="1405"/>
              </a:spcBef>
            </a:pPr>
            <a:r>
              <a:rPr dirty="0" sz="1400" spc="-20">
                <a:solidFill>
                  <a:srgbClr val="006EC0"/>
                </a:solidFill>
                <a:latin typeface="Tahoma"/>
                <a:cs typeface="Tahoma"/>
              </a:rPr>
              <a:t>PlatformTransactionManager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class creates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transaction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object either new or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current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one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 </a:t>
            </a:r>
            <a:r>
              <a:rPr dirty="0" sz="1400" spc="-4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returns</a:t>
            </a:r>
            <a:r>
              <a:rPr dirty="0" sz="1400" spc="-8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Transaction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Status.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76955" y="3738371"/>
            <a:ext cx="2844165" cy="609600"/>
            <a:chOff x="3076955" y="3738371"/>
            <a:chExt cx="2844165" cy="609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6955" y="3738371"/>
              <a:ext cx="2843784" cy="609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68395" y="3808475"/>
              <a:ext cx="2660904" cy="469392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752600" y="2110739"/>
            <a:ext cx="5553710" cy="1582420"/>
            <a:chOff x="1752600" y="2110739"/>
            <a:chExt cx="5553710" cy="15824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76955" y="3080003"/>
              <a:ext cx="2843784" cy="61264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68396" y="3150107"/>
              <a:ext cx="2660904" cy="47244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52600" y="2110739"/>
              <a:ext cx="5553456" cy="92659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71471" y="2183891"/>
              <a:ext cx="5315712" cy="780288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71017" y="131521"/>
            <a:ext cx="5746750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Spring</a:t>
            </a:r>
            <a:r>
              <a:rPr dirty="0" spc="-40"/>
              <a:t> </a:t>
            </a:r>
            <a:r>
              <a:rPr dirty="0"/>
              <a:t>–</a:t>
            </a:r>
            <a:r>
              <a:rPr dirty="0" spc="-10"/>
              <a:t> </a:t>
            </a:r>
            <a:r>
              <a:rPr dirty="0" spc="-20"/>
              <a:t>Transaction</a:t>
            </a:r>
            <a:r>
              <a:rPr dirty="0" spc="-35"/>
              <a:t> </a:t>
            </a:r>
            <a:r>
              <a:rPr dirty="0" spc="-5"/>
              <a:t>Management</a:t>
            </a:r>
            <a:r>
              <a:rPr dirty="0" spc="-75"/>
              <a:t> </a:t>
            </a:r>
            <a:r>
              <a:rPr dirty="0" spc="-15"/>
              <a:t>(Contd.)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3" name="object 13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157" y="145795"/>
            <a:ext cx="184594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C</a:t>
            </a:r>
            <a:r>
              <a:rPr dirty="0" spc="-20"/>
              <a:t>o</a:t>
            </a:r>
            <a:r>
              <a:rPr dirty="0" spc="-15"/>
              <a:t>u</a:t>
            </a:r>
            <a:r>
              <a:rPr dirty="0" spc="-10"/>
              <a:t>r</a:t>
            </a:r>
            <a:r>
              <a:rPr dirty="0" spc="-15"/>
              <a:t>s</a:t>
            </a:r>
            <a:r>
              <a:rPr dirty="0"/>
              <a:t>e</a:t>
            </a:r>
            <a:r>
              <a:rPr dirty="0" spc="-110"/>
              <a:t> </a:t>
            </a:r>
            <a:r>
              <a:rPr dirty="0" spc="-35"/>
              <a:t>T</a:t>
            </a:r>
            <a:r>
              <a:rPr dirty="0" spc="-40"/>
              <a:t>o</a:t>
            </a:r>
            <a:r>
              <a:rPr dirty="0" spc="-35"/>
              <a:t>pic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6361" y="903223"/>
            <a:ext cx="1982470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dirty="0" sz="1200" spc="17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dirty="0" sz="12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1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2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Introduction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2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Java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6361" y="1452498"/>
            <a:ext cx="2575560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dirty="0" sz="1200" spc="17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dirty="0" sz="12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2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dirty="0" sz="12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Handling</a:t>
            </a:r>
            <a:r>
              <a:rPr dirty="0" sz="12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Functions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6361" y="2001139"/>
            <a:ext cx="3157220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dirty="0" sz="1200" spc="17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dirty="0" sz="12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3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2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Oriented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Programming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Java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6361" y="2549728"/>
            <a:ext cx="2621915" cy="394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dirty="0" sz="1200" spc="175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dirty="0" sz="1200" spc="-5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4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3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254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Packages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Multi-threading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6361" y="3099054"/>
            <a:ext cx="1363345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dirty="0" sz="1200" spc="17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dirty="0" sz="12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5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1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Collections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6361" y="3648202"/>
            <a:ext cx="925830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dirty="0" sz="1200" spc="17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dirty="0" sz="12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6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1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6361" y="4196588"/>
            <a:ext cx="993140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dirty="0" sz="1200" spc="17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dirty="0" sz="12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7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1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JDBC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48529" y="942213"/>
            <a:ext cx="1176655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dirty="0" sz="1200" spc="17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dirty="0" sz="12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8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1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Servlets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48529" y="1491234"/>
            <a:ext cx="878205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dirty="0" sz="1200" spc="17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dirty="0" sz="1200" spc="-5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9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1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JSP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48529" y="2040127"/>
            <a:ext cx="1300480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dirty="0" sz="1200" spc="17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dirty="0" sz="12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10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1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Hibernate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48529" y="2589022"/>
            <a:ext cx="1075690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dirty="0" sz="1200" spc="17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dirty="0" sz="12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11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1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Spring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48529" y="3138042"/>
            <a:ext cx="3155315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dirty="0" sz="1200" spc="17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dirty="0" sz="12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12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254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 b="1">
                <a:solidFill>
                  <a:srgbClr val="242424"/>
                </a:solidFill>
                <a:latin typeface="Tahoma"/>
                <a:cs typeface="Tahoma"/>
              </a:rPr>
              <a:t>Spring,</a:t>
            </a:r>
            <a:r>
              <a:rPr dirty="0" sz="1200" spc="-70" b="1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 b="1">
                <a:solidFill>
                  <a:srgbClr val="242424"/>
                </a:solidFill>
                <a:latin typeface="Tahoma"/>
                <a:cs typeface="Tahoma"/>
              </a:rPr>
              <a:t>Ajax</a:t>
            </a:r>
            <a:r>
              <a:rPr dirty="0" sz="1200" spc="-25" b="1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b="1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-60" b="1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 b="1">
                <a:solidFill>
                  <a:srgbClr val="242424"/>
                </a:solidFill>
                <a:latin typeface="Tahoma"/>
                <a:cs typeface="Tahoma"/>
              </a:rPr>
              <a:t>Design</a:t>
            </a:r>
            <a:r>
              <a:rPr dirty="0" sz="1200" spc="-70" b="1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 b="1">
                <a:solidFill>
                  <a:srgbClr val="242424"/>
                </a:solidFill>
                <a:latin typeface="Tahoma"/>
                <a:cs typeface="Tahoma"/>
              </a:rPr>
              <a:t>Patterns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48529" y="3686936"/>
            <a:ext cx="934085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dirty="0" sz="1200" spc="15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dirty="0" sz="1200" spc="-6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13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9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SOA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48529" y="4235907"/>
            <a:ext cx="2341245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dirty="0" sz="1200" spc="17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dirty="0" sz="12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14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2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Web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Services</a:t>
            </a:r>
            <a:r>
              <a:rPr dirty="0" sz="12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Project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8" name="object 1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017" y="131521"/>
            <a:ext cx="5387975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39005" algn="l"/>
              </a:tabLst>
            </a:pPr>
            <a:r>
              <a:rPr dirty="0" spc="-5"/>
              <a:t>Spri</a:t>
            </a:r>
            <a:r>
              <a:rPr dirty="0" spc="5"/>
              <a:t>n</a:t>
            </a:r>
            <a:r>
              <a:rPr dirty="0"/>
              <a:t>g</a:t>
            </a:r>
            <a:r>
              <a:rPr dirty="0" spc="-40"/>
              <a:t> </a:t>
            </a:r>
            <a:r>
              <a:rPr dirty="0"/>
              <a:t>–</a:t>
            </a:r>
            <a:r>
              <a:rPr dirty="0" spc="-5"/>
              <a:t> </a:t>
            </a:r>
            <a:r>
              <a:rPr dirty="0" spc="-155"/>
              <a:t>T</a:t>
            </a:r>
            <a:r>
              <a:rPr dirty="0" spc="-45"/>
              <a:t>r</a:t>
            </a:r>
            <a:r>
              <a:rPr dirty="0"/>
              <a:t>ansaction</a:t>
            </a:r>
            <a:r>
              <a:rPr dirty="0" spc="-50"/>
              <a:t> </a:t>
            </a:r>
            <a:r>
              <a:rPr dirty="0"/>
              <a:t>Mana</a:t>
            </a:r>
            <a:r>
              <a:rPr dirty="0" spc="-40"/>
              <a:t>g</a:t>
            </a:r>
            <a:r>
              <a:rPr dirty="0" spc="-5"/>
              <a:t>eme</a:t>
            </a:r>
            <a:r>
              <a:rPr dirty="0" spc="-30"/>
              <a:t>n</a:t>
            </a:r>
            <a:r>
              <a:rPr dirty="0"/>
              <a:t>t</a:t>
            </a:r>
            <a:r>
              <a:rPr dirty="0"/>
              <a:t>	</a:t>
            </a:r>
            <a:r>
              <a:rPr dirty="0"/>
              <a:t>Fl</a:t>
            </a:r>
            <a:r>
              <a:rPr dirty="0" spc="-35"/>
              <a:t>o</a:t>
            </a:r>
            <a:r>
              <a:rPr dirty="0"/>
              <a:t>w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168395" y="2621279"/>
            <a:ext cx="1530350" cy="704215"/>
            <a:chOff x="3168395" y="2621279"/>
            <a:chExt cx="1530350" cy="7042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68395" y="2621279"/>
              <a:ext cx="1530095" cy="7040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15639" y="2648711"/>
              <a:ext cx="1435608" cy="6096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215639" y="2648711"/>
              <a:ext cx="1435735" cy="609600"/>
            </a:xfrm>
            <a:custGeom>
              <a:avLst/>
              <a:gdLst/>
              <a:ahLst/>
              <a:cxnLst/>
              <a:rect l="l" t="t" r="r" b="b"/>
              <a:pathLst>
                <a:path w="1435735" h="609600">
                  <a:moveTo>
                    <a:pt x="0" y="101600"/>
                  </a:moveTo>
                  <a:lnTo>
                    <a:pt x="8001" y="62102"/>
                  </a:lnTo>
                  <a:lnTo>
                    <a:pt x="29718" y="29718"/>
                  </a:lnTo>
                  <a:lnTo>
                    <a:pt x="61975" y="8000"/>
                  </a:lnTo>
                  <a:lnTo>
                    <a:pt x="101600" y="0"/>
                  </a:lnTo>
                  <a:lnTo>
                    <a:pt x="1333881" y="0"/>
                  </a:lnTo>
                  <a:lnTo>
                    <a:pt x="1373505" y="8000"/>
                  </a:lnTo>
                  <a:lnTo>
                    <a:pt x="1405763" y="29718"/>
                  </a:lnTo>
                  <a:lnTo>
                    <a:pt x="1427480" y="62102"/>
                  </a:lnTo>
                  <a:lnTo>
                    <a:pt x="1435481" y="101600"/>
                  </a:lnTo>
                  <a:lnTo>
                    <a:pt x="1435481" y="508000"/>
                  </a:lnTo>
                  <a:lnTo>
                    <a:pt x="1427480" y="547496"/>
                  </a:lnTo>
                  <a:lnTo>
                    <a:pt x="1405763" y="579882"/>
                  </a:lnTo>
                  <a:lnTo>
                    <a:pt x="1373505" y="601599"/>
                  </a:lnTo>
                  <a:lnTo>
                    <a:pt x="1333881" y="609600"/>
                  </a:lnTo>
                  <a:lnTo>
                    <a:pt x="101600" y="609600"/>
                  </a:lnTo>
                  <a:lnTo>
                    <a:pt x="61975" y="601599"/>
                  </a:lnTo>
                  <a:lnTo>
                    <a:pt x="29718" y="579882"/>
                  </a:lnTo>
                  <a:lnTo>
                    <a:pt x="8001" y="547496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471164" y="2831338"/>
            <a:ext cx="887094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Transaction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648200" y="1505711"/>
            <a:ext cx="3331845" cy="2249805"/>
            <a:chOff x="4648200" y="1505711"/>
            <a:chExt cx="3331845" cy="2249805"/>
          </a:xfrm>
        </p:grpSpPr>
        <p:sp>
          <p:nvSpPr>
            <p:cNvPr id="9" name="object 9"/>
            <p:cNvSpPr/>
            <p:nvPr/>
          </p:nvSpPr>
          <p:spPr>
            <a:xfrm>
              <a:off x="4648200" y="1822703"/>
              <a:ext cx="1849755" cy="1932939"/>
            </a:xfrm>
            <a:custGeom>
              <a:avLst/>
              <a:gdLst/>
              <a:ahLst/>
              <a:cxnLst/>
              <a:rect l="l" t="t" r="r" b="b"/>
              <a:pathLst>
                <a:path w="1849754" h="1932939">
                  <a:moveTo>
                    <a:pt x="1751711" y="0"/>
                  </a:moveTo>
                  <a:lnTo>
                    <a:pt x="1781302" y="49022"/>
                  </a:lnTo>
                  <a:lnTo>
                    <a:pt x="0" y="1124839"/>
                  </a:lnTo>
                  <a:lnTo>
                    <a:pt x="3428" y="1130427"/>
                  </a:lnTo>
                  <a:lnTo>
                    <a:pt x="888" y="1136396"/>
                  </a:lnTo>
                  <a:lnTo>
                    <a:pt x="1777111" y="1879600"/>
                  </a:lnTo>
                  <a:lnTo>
                    <a:pt x="1755013" y="1932432"/>
                  </a:lnTo>
                  <a:lnTo>
                    <a:pt x="1849754" y="1903222"/>
                  </a:lnTo>
                  <a:lnTo>
                    <a:pt x="1804035" y="1815211"/>
                  </a:lnTo>
                  <a:lnTo>
                    <a:pt x="1781937" y="1867916"/>
                  </a:lnTo>
                  <a:lnTo>
                    <a:pt x="16890" y="1129411"/>
                  </a:lnTo>
                  <a:lnTo>
                    <a:pt x="1787778" y="59817"/>
                  </a:lnTo>
                  <a:lnTo>
                    <a:pt x="1817370" y="108712"/>
                  </a:lnTo>
                  <a:lnTo>
                    <a:pt x="1849754" y="14986"/>
                  </a:lnTo>
                  <a:lnTo>
                    <a:pt x="1751711" y="0"/>
                  </a:lnTo>
                  <a:close/>
                </a:path>
              </a:pathLst>
            </a:custGeom>
            <a:solidFill>
              <a:srgbClr val="2323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49567" y="1505711"/>
              <a:ext cx="1530095" cy="70408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96811" y="1533143"/>
              <a:ext cx="1435608" cy="6095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496811" y="1533143"/>
              <a:ext cx="1435735" cy="609600"/>
            </a:xfrm>
            <a:custGeom>
              <a:avLst/>
              <a:gdLst/>
              <a:ahLst/>
              <a:cxnLst/>
              <a:rect l="l" t="t" r="r" b="b"/>
              <a:pathLst>
                <a:path w="1435734" h="609600">
                  <a:moveTo>
                    <a:pt x="0" y="101600"/>
                  </a:moveTo>
                  <a:lnTo>
                    <a:pt x="8001" y="62102"/>
                  </a:lnTo>
                  <a:lnTo>
                    <a:pt x="29717" y="29717"/>
                  </a:lnTo>
                  <a:lnTo>
                    <a:pt x="61976" y="8000"/>
                  </a:lnTo>
                  <a:lnTo>
                    <a:pt x="101599" y="0"/>
                  </a:lnTo>
                  <a:lnTo>
                    <a:pt x="1333881" y="0"/>
                  </a:lnTo>
                  <a:lnTo>
                    <a:pt x="1373505" y="8000"/>
                  </a:lnTo>
                  <a:lnTo>
                    <a:pt x="1405763" y="29717"/>
                  </a:lnTo>
                  <a:lnTo>
                    <a:pt x="1427480" y="62102"/>
                  </a:lnTo>
                  <a:lnTo>
                    <a:pt x="1435481" y="101600"/>
                  </a:lnTo>
                  <a:lnTo>
                    <a:pt x="1435481" y="507999"/>
                  </a:lnTo>
                  <a:lnTo>
                    <a:pt x="1427480" y="547496"/>
                  </a:lnTo>
                  <a:lnTo>
                    <a:pt x="1405763" y="579881"/>
                  </a:lnTo>
                  <a:lnTo>
                    <a:pt x="1373505" y="601598"/>
                  </a:lnTo>
                  <a:lnTo>
                    <a:pt x="1333881" y="609599"/>
                  </a:lnTo>
                  <a:lnTo>
                    <a:pt x="101599" y="609599"/>
                  </a:lnTo>
                  <a:lnTo>
                    <a:pt x="61976" y="601598"/>
                  </a:lnTo>
                  <a:lnTo>
                    <a:pt x="29717" y="579881"/>
                  </a:lnTo>
                  <a:lnTo>
                    <a:pt x="8001" y="547496"/>
                  </a:lnTo>
                  <a:lnTo>
                    <a:pt x="0" y="507999"/>
                  </a:lnTo>
                  <a:lnTo>
                    <a:pt x="0" y="101600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6749922" y="1608201"/>
            <a:ext cx="890269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5720" marR="5080" indent="-33655">
              <a:lnSpc>
                <a:spcPct val="100000"/>
              </a:lnSpc>
              <a:spcBef>
                <a:spcPts val="105"/>
              </a:spcBef>
            </a:pPr>
            <a:r>
              <a:rPr dirty="0" sz="1400" spc="-28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ct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n 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u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cc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ed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449567" y="3393947"/>
            <a:ext cx="1530350" cy="704215"/>
            <a:chOff x="6449567" y="3393947"/>
            <a:chExt cx="1530350" cy="704215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49567" y="3393947"/>
              <a:ext cx="1530095" cy="70408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96811" y="3421379"/>
              <a:ext cx="1435608" cy="6096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496811" y="3421379"/>
              <a:ext cx="1435735" cy="609600"/>
            </a:xfrm>
            <a:custGeom>
              <a:avLst/>
              <a:gdLst/>
              <a:ahLst/>
              <a:cxnLst/>
              <a:rect l="l" t="t" r="r" b="b"/>
              <a:pathLst>
                <a:path w="1435734" h="609600">
                  <a:moveTo>
                    <a:pt x="0" y="101600"/>
                  </a:moveTo>
                  <a:lnTo>
                    <a:pt x="8001" y="62103"/>
                  </a:lnTo>
                  <a:lnTo>
                    <a:pt x="29717" y="29718"/>
                  </a:lnTo>
                  <a:lnTo>
                    <a:pt x="61976" y="8001"/>
                  </a:lnTo>
                  <a:lnTo>
                    <a:pt x="101599" y="0"/>
                  </a:lnTo>
                  <a:lnTo>
                    <a:pt x="1333881" y="0"/>
                  </a:lnTo>
                  <a:lnTo>
                    <a:pt x="1373505" y="8001"/>
                  </a:lnTo>
                  <a:lnTo>
                    <a:pt x="1405763" y="29718"/>
                  </a:lnTo>
                  <a:lnTo>
                    <a:pt x="1427480" y="62103"/>
                  </a:lnTo>
                  <a:lnTo>
                    <a:pt x="1435481" y="101600"/>
                  </a:lnTo>
                  <a:lnTo>
                    <a:pt x="1435481" y="508000"/>
                  </a:lnTo>
                  <a:lnTo>
                    <a:pt x="1427480" y="547547"/>
                  </a:lnTo>
                  <a:lnTo>
                    <a:pt x="1405763" y="579843"/>
                  </a:lnTo>
                  <a:lnTo>
                    <a:pt x="1373505" y="601611"/>
                  </a:lnTo>
                  <a:lnTo>
                    <a:pt x="1333881" y="609600"/>
                  </a:lnTo>
                  <a:lnTo>
                    <a:pt x="101599" y="609600"/>
                  </a:lnTo>
                  <a:lnTo>
                    <a:pt x="61976" y="601611"/>
                  </a:lnTo>
                  <a:lnTo>
                    <a:pt x="29717" y="579843"/>
                  </a:lnTo>
                  <a:lnTo>
                    <a:pt x="8001" y="547547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6729730" y="3528441"/>
            <a:ext cx="890269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5745" marR="5080" indent="-233679">
              <a:lnSpc>
                <a:spcPct val="100000"/>
              </a:lnSpc>
              <a:spcBef>
                <a:spcPts val="100"/>
              </a:spcBef>
            </a:pPr>
            <a:r>
              <a:rPr dirty="0" sz="1400" spc="-28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ct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n 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failed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29639" y="2621279"/>
            <a:ext cx="830580" cy="788035"/>
            <a:chOff x="929639" y="2621279"/>
            <a:chExt cx="830580" cy="788035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639" y="2621279"/>
              <a:ext cx="830580" cy="78790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6883" y="2648711"/>
              <a:ext cx="736091" cy="69341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976883" y="2648711"/>
              <a:ext cx="735965" cy="693420"/>
            </a:xfrm>
            <a:custGeom>
              <a:avLst/>
              <a:gdLst/>
              <a:ahLst/>
              <a:cxnLst/>
              <a:rect l="l" t="t" r="r" b="b"/>
              <a:pathLst>
                <a:path w="735964" h="693420">
                  <a:moveTo>
                    <a:pt x="0" y="346710"/>
                  </a:moveTo>
                  <a:lnTo>
                    <a:pt x="3352" y="299593"/>
                  </a:lnTo>
                  <a:lnTo>
                    <a:pt x="13131" y="254507"/>
                  </a:lnTo>
                  <a:lnTo>
                    <a:pt x="28905" y="211708"/>
                  </a:lnTo>
                  <a:lnTo>
                    <a:pt x="50215" y="171704"/>
                  </a:lnTo>
                  <a:lnTo>
                    <a:pt x="76631" y="134874"/>
                  </a:lnTo>
                  <a:lnTo>
                    <a:pt x="107721" y="101473"/>
                  </a:lnTo>
                  <a:lnTo>
                    <a:pt x="143040" y="72262"/>
                  </a:lnTo>
                  <a:lnTo>
                    <a:pt x="182156" y="47370"/>
                  </a:lnTo>
                  <a:lnTo>
                    <a:pt x="224637" y="27177"/>
                  </a:lnTo>
                  <a:lnTo>
                    <a:pt x="270014" y="12318"/>
                  </a:lnTo>
                  <a:lnTo>
                    <a:pt x="317881" y="3175"/>
                  </a:lnTo>
                  <a:lnTo>
                    <a:pt x="367791" y="0"/>
                  </a:lnTo>
                  <a:lnTo>
                    <a:pt x="417703" y="3175"/>
                  </a:lnTo>
                  <a:lnTo>
                    <a:pt x="465581" y="12318"/>
                  </a:lnTo>
                  <a:lnTo>
                    <a:pt x="510921" y="27177"/>
                  </a:lnTo>
                  <a:lnTo>
                    <a:pt x="553466" y="47370"/>
                  </a:lnTo>
                  <a:lnTo>
                    <a:pt x="592582" y="72262"/>
                  </a:lnTo>
                  <a:lnTo>
                    <a:pt x="627888" y="101473"/>
                  </a:lnTo>
                  <a:lnTo>
                    <a:pt x="659003" y="134874"/>
                  </a:lnTo>
                  <a:lnTo>
                    <a:pt x="685418" y="171704"/>
                  </a:lnTo>
                  <a:lnTo>
                    <a:pt x="706628" y="211708"/>
                  </a:lnTo>
                  <a:lnTo>
                    <a:pt x="722503" y="254507"/>
                  </a:lnTo>
                  <a:lnTo>
                    <a:pt x="732282" y="299593"/>
                  </a:lnTo>
                  <a:lnTo>
                    <a:pt x="735584" y="346710"/>
                  </a:lnTo>
                  <a:lnTo>
                    <a:pt x="732282" y="393700"/>
                  </a:lnTo>
                  <a:lnTo>
                    <a:pt x="722503" y="438912"/>
                  </a:lnTo>
                  <a:lnTo>
                    <a:pt x="706628" y="481711"/>
                  </a:lnTo>
                  <a:lnTo>
                    <a:pt x="685418" y="521715"/>
                  </a:lnTo>
                  <a:lnTo>
                    <a:pt x="659003" y="558545"/>
                  </a:lnTo>
                  <a:lnTo>
                    <a:pt x="627888" y="591819"/>
                  </a:lnTo>
                  <a:lnTo>
                    <a:pt x="592582" y="621157"/>
                  </a:lnTo>
                  <a:lnTo>
                    <a:pt x="553466" y="646049"/>
                  </a:lnTo>
                  <a:lnTo>
                    <a:pt x="510921" y="666114"/>
                  </a:lnTo>
                  <a:lnTo>
                    <a:pt x="465581" y="680974"/>
                  </a:lnTo>
                  <a:lnTo>
                    <a:pt x="417703" y="690244"/>
                  </a:lnTo>
                  <a:lnTo>
                    <a:pt x="367791" y="693419"/>
                  </a:lnTo>
                  <a:lnTo>
                    <a:pt x="317881" y="690244"/>
                  </a:lnTo>
                  <a:lnTo>
                    <a:pt x="270014" y="680974"/>
                  </a:lnTo>
                  <a:lnTo>
                    <a:pt x="224637" y="666114"/>
                  </a:lnTo>
                  <a:lnTo>
                    <a:pt x="182156" y="646049"/>
                  </a:lnTo>
                  <a:lnTo>
                    <a:pt x="143040" y="621157"/>
                  </a:lnTo>
                  <a:lnTo>
                    <a:pt x="107721" y="591819"/>
                  </a:lnTo>
                  <a:lnTo>
                    <a:pt x="76631" y="558545"/>
                  </a:lnTo>
                  <a:lnTo>
                    <a:pt x="50215" y="521715"/>
                  </a:lnTo>
                  <a:lnTo>
                    <a:pt x="28905" y="481711"/>
                  </a:lnTo>
                  <a:lnTo>
                    <a:pt x="13131" y="438912"/>
                  </a:lnTo>
                  <a:lnTo>
                    <a:pt x="3352" y="393700"/>
                  </a:lnTo>
                  <a:lnTo>
                    <a:pt x="0" y="346710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3" name="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29914" y="2932176"/>
            <a:ext cx="68580" cy="128016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1111402" y="2766822"/>
            <a:ext cx="215963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005" marR="5080" indent="-27940">
              <a:lnSpc>
                <a:spcPct val="100000"/>
              </a:lnSpc>
              <a:spcBef>
                <a:spcPts val="100"/>
              </a:spcBef>
              <a:tabLst>
                <a:tab pos="601345" algn="l"/>
                <a:tab pos="2146300" algn="l"/>
              </a:tabLst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Initial 	</a:t>
            </a:r>
            <a:r>
              <a:rPr dirty="0" u="heavy" sz="1400" spc="-5">
                <a:solidFill>
                  <a:srgbClr val="242424"/>
                </a:solidFill>
                <a:uFill>
                  <a:solidFill>
                    <a:srgbClr val="232323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1400" spc="-5">
                <a:solidFill>
                  <a:srgbClr val="242424"/>
                </a:solidFill>
                <a:uFill>
                  <a:solidFill>
                    <a:srgbClr val="232323"/>
                  </a:solidFill>
                </a:uFill>
                <a:latin typeface="Tahoma"/>
                <a:cs typeface="Tahoma"/>
              </a:rPr>
              <a:t>	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state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64684" y="2111121"/>
            <a:ext cx="6038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commit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50967" y="3397377"/>
            <a:ext cx="6311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rollback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28" name="object 2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2178" y="131775"/>
            <a:ext cx="4735195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Spring</a:t>
            </a:r>
            <a:r>
              <a:rPr dirty="0" spc="-35"/>
              <a:t> </a:t>
            </a:r>
            <a:r>
              <a:rPr dirty="0"/>
              <a:t>–</a:t>
            </a:r>
            <a:r>
              <a:rPr dirty="0" spc="-15"/>
              <a:t> Integration</a:t>
            </a:r>
            <a:r>
              <a:rPr dirty="0" spc="-50"/>
              <a:t> </a:t>
            </a:r>
            <a:r>
              <a:rPr dirty="0"/>
              <a:t>with</a:t>
            </a:r>
            <a:r>
              <a:rPr dirty="0" spc="-15"/>
              <a:t> </a:t>
            </a:r>
            <a:r>
              <a:rPr dirty="0" spc="-10"/>
              <a:t>Hibernate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5518" y="1055370"/>
            <a:ext cx="6789420" cy="2129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Hibernate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needs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following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files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perform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db</a:t>
            </a:r>
            <a:r>
              <a:rPr dirty="0" sz="14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operations: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»	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Bean</a:t>
            </a:r>
            <a:r>
              <a:rPr dirty="0" sz="1400" spc="-5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class </a:t>
            </a:r>
            <a:r>
              <a:rPr dirty="0" sz="1400" spc="5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400" spc="6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which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the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main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object.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99085" algn="l"/>
              </a:tabLst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»	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Hbm</a:t>
            </a:r>
            <a:r>
              <a:rPr dirty="0" sz="1400" spc="-3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file</a:t>
            </a:r>
            <a:r>
              <a:rPr dirty="0" sz="1400" spc="1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400" spc="9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Which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maps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between</a:t>
            </a:r>
            <a:r>
              <a:rPr dirty="0" sz="1400" spc="-8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bean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db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table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its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columns.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99085" algn="l"/>
              </a:tabLst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»	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Client</a:t>
            </a:r>
            <a:r>
              <a:rPr dirty="0" sz="1400" spc="-5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file</a:t>
            </a:r>
            <a:r>
              <a:rPr dirty="0" sz="1400" spc="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400" spc="10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Which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uses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bean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performs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db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transaction.</a:t>
            </a:r>
            <a:endParaRPr sz="1400">
              <a:latin typeface="Tahoma"/>
              <a:cs typeface="Tahoma"/>
            </a:endParaRPr>
          </a:p>
          <a:p>
            <a:pPr marL="299085" marR="5080" indent="-287020">
              <a:lnSpc>
                <a:spcPct val="101400"/>
              </a:lnSpc>
              <a:spcBef>
                <a:spcPts val="1500"/>
              </a:spcBef>
              <a:tabLst>
                <a:tab pos="299085" algn="l"/>
              </a:tabLst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»	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DAO file </a:t>
            </a:r>
            <a:r>
              <a:rPr dirty="0" sz="14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40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This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 optional. If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DAO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written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then client file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have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 access DAO to </a:t>
            </a:r>
            <a:r>
              <a:rPr dirty="0" sz="1400" spc="-4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perform</a:t>
            </a:r>
            <a:r>
              <a:rPr dirty="0" sz="1400" spc="-8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db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transactions.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35473" y="1679828"/>
            <a:ext cx="3094355" cy="2405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68275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Spring provides </a:t>
            </a:r>
            <a:r>
              <a:rPr dirty="0" sz="1200" spc="-30">
                <a:solidFill>
                  <a:srgbClr val="006EC0"/>
                </a:solidFill>
                <a:latin typeface="Tahoma"/>
                <a:cs typeface="Tahoma"/>
              </a:rPr>
              <a:t>HibernateTemplate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class for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hibernate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operations.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dirty="0" sz="1200" spc="-30">
                <a:solidFill>
                  <a:srgbClr val="006EC0"/>
                </a:solidFill>
                <a:latin typeface="Tahoma"/>
                <a:cs typeface="Tahoma"/>
              </a:rPr>
              <a:t>HibernateTemplate</a:t>
            </a:r>
            <a:r>
              <a:rPr dirty="0" sz="1200" spc="-1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provides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methods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for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inserting,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deleting,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updating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querying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data.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Some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methods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are: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Save()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99085" algn="l"/>
              </a:tabLst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Delete()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Find()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update()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855" y="1621536"/>
            <a:ext cx="1008888" cy="100888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0100" y="1648967"/>
            <a:ext cx="914400" cy="914399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95527" y="1644395"/>
          <a:ext cx="3901440" cy="13455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567055"/>
                <a:gridCol w="914400"/>
                <a:gridCol w="577850"/>
                <a:gridCol w="457199"/>
                <a:gridCol w="64135"/>
                <a:gridCol w="393064"/>
              </a:tblGrid>
              <a:tr h="467817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 marL="160020" marR="146050">
                        <a:lnSpc>
                          <a:spcPct val="97900"/>
                        </a:lnSpc>
                      </a:pPr>
                      <a:r>
                        <a:rPr dirty="0" sz="120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User </a:t>
                      </a:r>
                      <a:r>
                        <a:rPr dirty="0" sz="1200" spc="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dirty="0" sz="1200" spc="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200" spc="-2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dirty="0" sz="120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200" spc="-2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f</a:t>
                      </a:r>
                      <a:r>
                        <a:rPr dirty="0" sz="1200" spc="-2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ce  (Struts)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635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46AAC5"/>
                      </a:solidFill>
                      <a:prstDash val="solid"/>
                    </a:lnR>
                    <a:lnB w="19050">
                      <a:solidFill>
                        <a:srgbClr val="48452A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just" marL="204470" marR="215265" indent="1270">
                        <a:lnSpc>
                          <a:spcPct val="97900"/>
                        </a:lnSpc>
                      </a:pPr>
                      <a:r>
                        <a:rPr dirty="0" sz="120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Se</a:t>
                      </a: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20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dirty="0" sz="1200" spc="-1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ce  </a:t>
                      </a:r>
                      <a:r>
                        <a:rPr dirty="0" sz="120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(Spring  </a:t>
                      </a: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IOC)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6350">
                    <a:lnL w="9525">
                      <a:solidFill>
                        <a:srgbClr val="46AAC5"/>
                      </a:solidFill>
                      <a:prstDash val="solid"/>
                    </a:lnL>
                    <a:lnR w="9525">
                      <a:solidFill>
                        <a:srgbClr val="46AAC5"/>
                      </a:solidFill>
                      <a:prstDash val="solid"/>
                    </a:lnR>
                    <a:lnT w="9525">
                      <a:solidFill>
                        <a:srgbClr val="46AAC5"/>
                      </a:solidFill>
                      <a:prstDash val="solid"/>
                    </a:lnT>
                    <a:lnB w="9525">
                      <a:solidFill>
                        <a:srgbClr val="46AA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6AAC5"/>
                      </a:solidFill>
                      <a:prstDash val="solid"/>
                    </a:lnL>
                    <a:lnR w="9525">
                      <a:solidFill>
                        <a:srgbClr val="96B852"/>
                      </a:solidFill>
                      <a:prstDash val="solid"/>
                    </a:lnR>
                    <a:lnB w="19050">
                      <a:solidFill>
                        <a:srgbClr val="48452A"/>
                      </a:solidFill>
                      <a:prstDash val="solid"/>
                    </a:lnB>
                  </a:tcPr>
                </a:tc>
                <a:tc gridSpan="3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algn="ctr" marL="32384">
                        <a:lnSpc>
                          <a:spcPts val="1420"/>
                        </a:lnSpc>
                        <a:spcBef>
                          <a:spcPts val="5"/>
                        </a:spcBef>
                      </a:pP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DAO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algn="ctr" marL="36195">
                        <a:lnSpc>
                          <a:spcPts val="1420"/>
                        </a:lnSpc>
                      </a:pP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(Hibernate)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6350">
                    <a:lnL w="9525">
                      <a:solidFill>
                        <a:srgbClr val="96B852"/>
                      </a:solidFill>
                      <a:prstDash val="solid"/>
                    </a:lnL>
                    <a:lnR w="9525">
                      <a:solidFill>
                        <a:srgbClr val="96B852"/>
                      </a:solidFill>
                      <a:prstDash val="solid"/>
                    </a:lnR>
                    <a:lnT w="9525">
                      <a:solidFill>
                        <a:srgbClr val="96B852"/>
                      </a:solidFill>
                      <a:prstDash val="solid"/>
                    </a:lnT>
                    <a:lnB w="9525">
                      <a:solidFill>
                        <a:srgbClr val="96B852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4658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35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46AAC5"/>
                      </a:solidFill>
                      <a:prstDash val="solid"/>
                    </a:lnR>
                    <a:lnT w="19050">
                      <a:solidFill>
                        <a:srgbClr val="48452A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350">
                    <a:lnL w="9525">
                      <a:solidFill>
                        <a:srgbClr val="46AAC5"/>
                      </a:solidFill>
                      <a:prstDash val="solid"/>
                    </a:lnL>
                    <a:lnR w="9525">
                      <a:solidFill>
                        <a:srgbClr val="46AAC5"/>
                      </a:solidFill>
                      <a:prstDash val="solid"/>
                    </a:lnR>
                    <a:lnT w="9525">
                      <a:solidFill>
                        <a:srgbClr val="46AAC5"/>
                      </a:solidFill>
                      <a:prstDash val="solid"/>
                    </a:lnT>
                    <a:lnB w="9525">
                      <a:solidFill>
                        <a:srgbClr val="46AA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6AAC5"/>
                      </a:solidFill>
                      <a:prstDash val="solid"/>
                    </a:lnL>
                    <a:lnR w="9525">
                      <a:solidFill>
                        <a:srgbClr val="96B852"/>
                      </a:solidFill>
                      <a:prstDash val="solid"/>
                    </a:lnR>
                    <a:lnT w="19050">
                      <a:solidFill>
                        <a:srgbClr val="48452A"/>
                      </a:solidFill>
                      <a:prstDash val="solid"/>
                    </a:lnT>
                  </a:tcPr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350">
                    <a:lnL w="9525">
                      <a:solidFill>
                        <a:srgbClr val="96B852"/>
                      </a:solidFill>
                      <a:prstDash val="solid"/>
                    </a:lnL>
                    <a:lnR w="9525">
                      <a:solidFill>
                        <a:srgbClr val="96B852"/>
                      </a:solidFill>
                      <a:prstDash val="solid"/>
                    </a:lnR>
                    <a:lnT w="9525">
                      <a:solidFill>
                        <a:srgbClr val="96B852"/>
                      </a:solidFill>
                      <a:prstDash val="solid"/>
                    </a:lnT>
                    <a:lnB w="9525">
                      <a:solidFill>
                        <a:srgbClr val="96B852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9862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48452A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48452A"/>
                      </a:solidFill>
                      <a:prstDash val="solid"/>
                    </a:lnL>
                    <a:lnT w="9525">
                      <a:solidFill>
                        <a:srgbClr val="96B852"/>
                      </a:solidFill>
                      <a:prstDash val="solid"/>
                    </a:lnT>
                    <a:lnB w="12700">
                      <a:solidFill>
                        <a:srgbClr val="48452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96B852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2155698" y="1621536"/>
            <a:ext cx="1087755" cy="1009015"/>
            <a:chOff x="2155698" y="1621536"/>
            <a:chExt cx="1087755" cy="100901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55698" y="2052827"/>
              <a:ext cx="114426" cy="12801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34184" y="1621536"/>
              <a:ext cx="1008888" cy="100888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81428" y="1648968"/>
              <a:ext cx="914400" cy="914399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3635502" y="1621536"/>
            <a:ext cx="1099820" cy="1009015"/>
            <a:chOff x="3635502" y="1621536"/>
            <a:chExt cx="1099820" cy="100901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35502" y="2052827"/>
              <a:ext cx="114426" cy="12801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26180" y="1621536"/>
              <a:ext cx="1008888" cy="1008888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73423" y="1648967"/>
            <a:ext cx="914400" cy="914399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3799332" y="2976879"/>
            <a:ext cx="917575" cy="1246505"/>
            <a:chOff x="3799332" y="2976879"/>
            <a:chExt cx="917575" cy="1246505"/>
          </a:xfrm>
        </p:grpSpPr>
        <p:sp>
          <p:nvSpPr>
            <p:cNvPr id="15" name="object 15"/>
            <p:cNvSpPr/>
            <p:nvPr/>
          </p:nvSpPr>
          <p:spPr>
            <a:xfrm>
              <a:off x="4166616" y="2976879"/>
              <a:ext cx="121920" cy="127635"/>
            </a:xfrm>
            <a:custGeom>
              <a:avLst/>
              <a:gdLst/>
              <a:ahLst/>
              <a:cxnLst/>
              <a:rect l="l" t="t" r="r" b="b"/>
              <a:pathLst>
                <a:path w="121920" h="127635">
                  <a:moveTo>
                    <a:pt x="57658" y="0"/>
                  </a:moveTo>
                  <a:lnTo>
                    <a:pt x="0" y="0"/>
                  </a:lnTo>
                  <a:lnTo>
                    <a:pt x="64008" y="127126"/>
                  </a:lnTo>
                  <a:lnTo>
                    <a:pt x="121666" y="12700"/>
                  </a:lnTo>
                  <a:lnTo>
                    <a:pt x="57658" y="12700"/>
                  </a:lnTo>
                  <a:lnTo>
                    <a:pt x="57658" y="0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99332" y="3102863"/>
              <a:ext cx="917448" cy="1120140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79856" y="153415"/>
            <a:ext cx="290322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H</a:t>
            </a:r>
            <a:r>
              <a:rPr dirty="0" spc="-10"/>
              <a:t>i</a:t>
            </a:r>
            <a:r>
              <a:rPr dirty="0" spc="-15"/>
              <a:t>be</a:t>
            </a:r>
            <a:r>
              <a:rPr dirty="0" spc="-10"/>
              <a:t>r</a:t>
            </a:r>
            <a:r>
              <a:rPr dirty="0" spc="-15"/>
              <a:t>na</a:t>
            </a:r>
            <a:r>
              <a:rPr dirty="0" spc="-10"/>
              <a:t>t</a:t>
            </a:r>
            <a:r>
              <a:rPr dirty="0"/>
              <a:t>e</a:t>
            </a:r>
            <a:r>
              <a:rPr dirty="0" spc="-105"/>
              <a:t> </a:t>
            </a:r>
            <a:r>
              <a:rPr dirty="0" spc="-10"/>
              <a:t>I</a:t>
            </a:r>
            <a:r>
              <a:rPr dirty="0" spc="-15"/>
              <a:t>n</a:t>
            </a:r>
            <a:r>
              <a:rPr dirty="0" spc="-10"/>
              <a:t>t</a:t>
            </a:r>
            <a:r>
              <a:rPr dirty="0" spc="-15"/>
              <a:t>eg</a:t>
            </a:r>
            <a:r>
              <a:rPr dirty="0" spc="-10"/>
              <a:t>r</a:t>
            </a:r>
            <a:r>
              <a:rPr dirty="0" spc="-15"/>
              <a:t>a</a:t>
            </a:r>
            <a:r>
              <a:rPr dirty="0" spc="-10"/>
              <a:t>ti</a:t>
            </a:r>
            <a:r>
              <a:rPr dirty="0" spc="-20"/>
              <a:t>o</a:t>
            </a:r>
            <a:r>
              <a:rPr dirty="0"/>
              <a:t>n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9" name="object 1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856" y="153415"/>
            <a:ext cx="405701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Hibernate</a:t>
            </a:r>
            <a:r>
              <a:rPr dirty="0" spc="-90"/>
              <a:t> </a:t>
            </a:r>
            <a:r>
              <a:rPr dirty="0" spc="-15"/>
              <a:t>Integration</a:t>
            </a:r>
            <a:r>
              <a:rPr dirty="0" spc="-95"/>
              <a:t> </a:t>
            </a:r>
            <a:r>
              <a:rPr dirty="0" spc="-10"/>
              <a:t>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4299" y="1098626"/>
            <a:ext cx="6574155" cy="14611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5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19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Provide</a:t>
            </a:r>
            <a:r>
              <a:rPr dirty="0" sz="14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all</a:t>
            </a:r>
            <a:r>
              <a:rPr dirty="0" sz="1400" spc="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hibernate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integration</a:t>
            </a:r>
            <a:r>
              <a:rPr dirty="0" sz="1400" spc="-9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parameters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part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configuration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file.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Tahoma"/>
              <a:cs typeface="Tahoma"/>
            </a:endParaRPr>
          </a:p>
          <a:p>
            <a:pPr marL="299085" marR="231775" indent="-287020">
              <a:lnSpc>
                <a:spcPct val="101400"/>
              </a:lnSpc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8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passed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bean/dao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by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setter</a:t>
            </a:r>
            <a:r>
              <a:rPr dirty="0" sz="1400" spc="-8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based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dependency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injection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or </a:t>
            </a:r>
            <a:r>
              <a:rPr dirty="0" sz="1400" spc="-4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constructor</a:t>
            </a:r>
            <a:r>
              <a:rPr dirty="0" sz="1400" spc="-8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based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dependency</a:t>
            </a:r>
            <a:r>
              <a:rPr dirty="0" sz="1400" spc="-8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injection.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Tahoma"/>
              <a:cs typeface="Tahoma"/>
            </a:endParaRPr>
          </a:p>
          <a:p>
            <a:pPr marL="64135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Lets</a:t>
            </a:r>
            <a:r>
              <a:rPr dirty="0" sz="1400" spc="-4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understand</a:t>
            </a:r>
            <a:r>
              <a:rPr dirty="0" sz="1400" spc="-9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it</a:t>
            </a: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with</a:t>
            </a:r>
            <a:r>
              <a:rPr dirty="0" sz="14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an</a:t>
            </a:r>
            <a:r>
              <a:rPr dirty="0" sz="1400" spc="-1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example…..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0161" y="142747"/>
            <a:ext cx="4040504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>
                <a:solidFill>
                  <a:srgbClr val="242424"/>
                </a:solidFill>
                <a:latin typeface="Calibri"/>
                <a:cs typeface="Calibri"/>
              </a:rPr>
              <a:t>Spring</a:t>
            </a:r>
            <a:r>
              <a:rPr dirty="0" sz="2600" spc="-5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42424"/>
                </a:solidFill>
                <a:latin typeface="Calibri"/>
                <a:cs typeface="Calibri"/>
              </a:rPr>
              <a:t>and</a:t>
            </a:r>
            <a:r>
              <a:rPr dirty="0" sz="2600" spc="-35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242424"/>
                </a:solidFill>
                <a:latin typeface="Calibri"/>
                <a:cs typeface="Calibri"/>
              </a:rPr>
              <a:t>Hibernate</a:t>
            </a:r>
            <a:r>
              <a:rPr dirty="0" sz="2600" spc="-75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242424"/>
                </a:solidFill>
                <a:latin typeface="Calibri"/>
                <a:cs typeface="Calibri"/>
              </a:rPr>
              <a:t>Example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378964" y="1272539"/>
            <a:ext cx="4433570" cy="3256915"/>
            <a:chOff x="2378964" y="1272539"/>
            <a:chExt cx="4433570" cy="32569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78964" y="1272539"/>
              <a:ext cx="4433315" cy="32567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87168" y="1368551"/>
              <a:ext cx="4216908" cy="306476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27710" y="867282"/>
            <a:ext cx="98488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Cour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s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e</a:t>
            </a:r>
            <a:r>
              <a:rPr dirty="0" sz="1400" spc="-10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class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1051" y="1082040"/>
            <a:ext cx="4517390" cy="3611879"/>
            <a:chOff x="2321051" y="1082040"/>
            <a:chExt cx="4517390" cy="361187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21051" y="1082040"/>
              <a:ext cx="4517135" cy="361188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29255" y="1181099"/>
              <a:ext cx="4300728" cy="341376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56971" y="978534"/>
            <a:ext cx="13322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Cour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s</a:t>
            </a: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e</a:t>
            </a:r>
            <a:r>
              <a:rPr dirty="0" sz="1400" spc="-20">
                <a:solidFill>
                  <a:srgbClr val="006EC0"/>
                </a:solidFill>
                <a:latin typeface="Tahoma"/>
                <a:cs typeface="Tahoma"/>
              </a:rPr>
              <a:t>D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AO</a:t>
            </a:r>
            <a:r>
              <a:rPr dirty="0" sz="1400" spc="-13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class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9856" y="142747"/>
            <a:ext cx="5191760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>
                <a:solidFill>
                  <a:srgbClr val="242424"/>
                </a:solidFill>
                <a:latin typeface="Calibri"/>
                <a:cs typeface="Calibri"/>
              </a:rPr>
              <a:t>Spring</a:t>
            </a:r>
            <a:r>
              <a:rPr dirty="0" sz="2600" spc="-4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42424"/>
                </a:solidFill>
                <a:latin typeface="Calibri"/>
                <a:cs typeface="Calibri"/>
              </a:rPr>
              <a:t>and</a:t>
            </a:r>
            <a:r>
              <a:rPr dirty="0" sz="2600" spc="-25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242424"/>
                </a:solidFill>
                <a:latin typeface="Calibri"/>
                <a:cs typeface="Calibri"/>
              </a:rPr>
              <a:t>Hibernate</a:t>
            </a:r>
            <a:r>
              <a:rPr dirty="0" sz="2600" spc="-5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242424"/>
                </a:solidFill>
                <a:latin typeface="Calibri"/>
                <a:cs typeface="Calibri"/>
              </a:rPr>
              <a:t>Example</a:t>
            </a:r>
            <a:r>
              <a:rPr dirty="0" sz="2600" spc="-25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242424"/>
                </a:solidFill>
                <a:latin typeface="Calibri"/>
                <a:cs typeface="Calibri"/>
              </a:rPr>
              <a:t>(Contd.)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13788" y="1152144"/>
            <a:ext cx="4879975" cy="2769235"/>
            <a:chOff x="2113788" y="1152144"/>
            <a:chExt cx="4879975" cy="27692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13788" y="1152144"/>
              <a:ext cx="4879848" cy="276910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6564" y="1243584"/>
              <a:ext cx="4654295" cy="258622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79551" y="4191101"/>
            <a:ext cx="79654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mapping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file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which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take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care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mapping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between</a:t>
            </a:r>
            <a:r>
              <a:rPr dirty="0" sz="14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your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Courses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table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Course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class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1192" y="854709"/>
            <a:ext cx="126746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course.hbm.xml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9856" y="142747"/>
            <a:ext cx="520954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Spring</a:t>
            </a:r>
            <a:r>
              <a:rPr dirty="0" spc="-50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 spc="-10"/>
              <a:t>Hibernate</a:t>
            </a:r>
            <a:r>
              <a:rPr dirty="0" spc="-55"/>
              <a:t> </a:t>
            </a:r>
            <a:r>
              <a:rPr dirty="0" spc="-15"/>
              <a:t>Example</a:t>
            </a:r>
            <a:r>
              <a:rPr dirty="0" spc="-55"/>
              <a:t> </a:t>
            </a:r>
            <a:r>
              <a:rPr dirty="0" spc="-10"/>
              <a:t>(Contd.)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65732" y="1100327"/>
            <a:ext cx="5801995" cy="3717290"/>
            <a:chOff x="1665732" y="1100327"/>
            <a:chExt cx="5801995" cy="37172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5732" y="1100327"/>
              <a:ext cx="5801868" cy="37170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6128" y="1200911"/>
              <a:ext cx="5561076" cy="351586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01192" y="782573"/>
            <a:ext cx="237871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>
                <a:solidFill>
                  <a:srgbClr val="006EC0"/>
                </a:solidFill>
                <a:latin typeface="Tahoma"/>
                <a:cs typeface="Tahoma"/>
              </a:rPr>
              <a:t>applicationContext.xml</a:t>
            </a:r>
            <a:r>
              <a:rPr dirty="0" sz="1350" spc="-10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350" spc="-20">
                <a:solidFill>
                  <a:srgbClr val="006EC0"/>
                </a:solidFill>
                <a:latin typeface="Tahoma"/>
                <a:cs typeface="Tahoma"/>
              </a:rPr>
              <a:t>(contd.)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9856" y="142747"/>
            <a:ext cx="5191760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>
                <a:solidFill>
                  <a:srgbClr val="242424"/>
                </a:solidFill>
                <a:latin typeface="Calibri"/>
                <a:cs typeface="Calibri"/>
              </a:rPr>
              <a:t>Spring</a:t>
            </a:r>
            <a:r>
              <a:rPr dirty="0" sz="2600" spc="-4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42424"/>
                </a:solidFill>
                <a:latin typeface="Calibri"/>
                <a:cs typeface="Calibri"/>
              </a:rPr>
              <a:t>and</a:t>
            </a:r>
            <a:r>
              <a:rPr dirty="0" sz="2600" spc="-25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242424"/>
                </a:solidFill>
                <a:latin typeface="Calibri"/>
                <a:cs typeface="Calibri"/>
              </a:rPr>
              <a:t>Hibernate</a:t>
            </a:r>
            <a:r>
              <a:rPr dirty="0" sz="2600" spc="-5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242424"/>
                </a:solidFill>
                <a:latin typeface="Calibri"/>
                <a:cs typeface="Calibri"/>
              </a:rPr>
              <a:t>Example</a:t>
            </a:r>
            <a:r>
              <a:rPr dirty="0" sz="2600" spc="-25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242424"/>
                </a:solidFill>
                <a:latin typeface="Calibri"/>
                <a:cs typeface="Calibri"/>
              </a:rPr>
              <a:t>(Contd.)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23060" y="1065275"/>
            <a:ext cx="5770245" cy="1858010"/>
            <a:chOff x="1623060" y="1065275"/>
            <a:chExt cx="5770245" cy="18580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3060" y="1065275"/>
              <a:ext cx="5769864" cy="185775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3456" y="1147571"/>
              <a:ext cx="5529071" cy="169316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25855" y="3238880"/>
            <a:ext cx="6953250" cy="1129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In the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applicationContext.xml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file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declaring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lots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bean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definition.</a:t>
            </a:r>
            <a:endParaRPr sz="1200">
              <a:latin typeface="Tahoma"/>
              <a:cs typeface="Tahoma"/>
            </a:endParaRPr>
          </a:p>
          <a:p>
            <a:pPr marL="12700" marR="443230">
              <a:lnSpc>
                <a:spcPct val="100000"/>
              </a:lnSpc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One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DataSource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definition,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one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Hibernate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Session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Factory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mapping resource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course.hbm.xml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Then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are creating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30">
                <a:solidFill>
                  <a:srgbClr val="006EC0"/>
                </a:solidFill>
                <a:latin typeface="Tahoma"/>
                <a:cs typeface="Tahoma"/>
              </a:rPr>
              <a:t>HibernateTemplate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bean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setting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its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006EC0"/>
                </a:solidFill>
                <a:latin typeface="Tahoma"/>
                <a:cs typeface="Tahoma"/>
              </a:rPr>
              <a:t>sessionFactory</a:t>
            </a:r>
            <a:r>
              <a:rPr dirty="0" sz="1200" spc="5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property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5">
                <a:solidFill>
                  <a:srgbClr val="006EC0"/>
                </a:solidFill>
                <a:latin typeface="Tahoma"/>
                <a:cs typeface="Tahoma"/>
              </a:rPr>
              <a:t>mysessionfactory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.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Last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bean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definition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200" spc="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CourseDAO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class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setting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its</a:t>
            </a:r>
            <a:r>
              <a:rPr dirty="0" sz="1200" spc="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template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property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30">
                <a:solidFill>
                  <a:srgbClr val="006EC0"/>
                </a:solidFill>
                <a:latin typeface="Tahoma"/>
                <a:cs typeface="Tahoma"/>
              </a:rPr>
              <a:t>HibernateTemplate</a:t>
            </a:r>
            <a:r>
              <a:rPr dirty="0" sz="1200" spc="1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bean.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9856" y="142747"/>
            <a:ext cx="520954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Spring</a:t>
            </a:r>
            <a:r>
              <a:rPr dirty="0" spc="-50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 spc="-10"/>
              <a:t>Hibernate</a:t>
            </a:r>
            <a:r>
              <a:rPr dirty="0" spc="-55"/>
              <a:t> </a:t>
            </a:r>
            <a:r>
              <a:rPr dirty="0" spc="-15"/>
              <a:t>Example</a:t>
            </a:r>
            <a:r>
              <a:rPr dirty="0" spc="-55"/>
              <a:t> </a:t>
            </a:r>
            <a:r>
              <a:rPr dirty="0" spc="-10"/>
              <a:t>(Contd.)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856" y="142747"/>
            <a:ext cx="520954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Spring</a:t>
            </a:r>
            <a:r>
              <a:rPr dirty="0" spc="-50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 spc="-10"/>
              <a:t>Hibernate</a:t>
            </a:r>
            <a:r>
              <a:rPr dirty="0" spc="-55"/>
              <a:t> </a:t>
            </a:r>
            <a:r>
              <a:rPr dirty="0" spc="-15"/>
              <a:t>Example</a:t>
            </a:r>
            <a:r>
              <a:rPr dirty="0" spc="-55"/>
              <a:t> </a:t>
            </a:r>
            <a:r>
              <a:rPr dirty="0" spc="-10"/>
              <a:t>(Contd.)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00655" y="896111"/>
            <a:ext cx="4547870" cy="2788920"/>
            <a:chOff x="2200655" y="896111"/>
            <a:chExt cx="4547870" cy="27889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0655" y="896111"/>
              <a:ext cx="4547616" cy="27889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08859" y="987551"/>
              <a:ext cx="4331208" cy="260604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49935" y="3768953"/>
            <a:ext cx="7085965" cy="8540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>
                <a:solidFill>
                  <a:srgbClr val="242424"/>
                </a:solidFill>
                <a:latin typeface="Tahoma"/>
                <a:cs typeface="Tahoma"/>
              </a:rPr>
              <a:t>When</a:t>
            </a:r>
            <a:r>
              <a:rPr dirty="0" sz="135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350" spc="-5">
                <a:solidFill>
                  <a:srgbClr val="242424"/>
                </a:solidFill>
                <a:latin typeface="Tahoma"/>
                <a:cs typeface="Tahoma"/>
              </a:rPr>
              <a:t>you</a:t>
            </a:r>
            <a:r>
              <a:rPr dirty="0" sz="13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350" spc="-5">
                <a:solidFill>
                  <a:srgbClr val="242424"/>
                </a:solidFill>
                <a:latin typeface="Tahoma"/>
                <a:cs typeface="Tahoma"/>
              </a:rPr>
              <a:t>run</a:t>
            </a:r>
            <a:r>
              <a:rPr dirty="0" sz="135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35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35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350" spc="-30">
                <a:solidFill>
                  <a:srgbClr val="006EC0"/>
                </a:solidFill>
                <a:latin typeface="Tahoma"/>
                <a:cs typeface="Tahoma"/>
              </a:rPr>
              <a:t>TestClass</a:t>
            </a:r>
            <a:r>
              <a:rPr dirty="0" sz="1350" spc="-30">
                <a:solidFill>
                  <a:srgbClr val="242424"/>
                </a:solidFill>
                <a:latin typeface="Tahoma"/>
                <a:cs typeface="Tahoma"/>
              </a:rPr>
              <a:t>,</a:t>
            </a:r>
            <a:r>
              <a:rPr dirty="0" sz="135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350" spc="-5">
                <a:solidFill>
                  <a:srgbClr val="242424"/>
                </a:solidFill>
                <a:latin typeface="Tahoma"/>
                <a:cs typeface="Tahoma"/>
              </a:rPr>
              <a:t>you</a:t>
            </a:r>
            <a:r>
              <a:rPr dirty="0" sz="1350">
                <a:solidFill>
                  <a:srgbClr val="242424"/>
                </a:solidFill>
                <a:latin typeface="Tahoma"/>
                <a:cs typeface="Tahoma"/>
              </a:rPr>
              <a:t> will</a:t>
            </a:r>
            <a:r>
              <a:rPr dirty="0" sz="135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350" spc="-5">
                <a:solidFill>
                  <a:srgbClr val="242424"/>
                </a:solidFill>
                <a:latin typeface="Tahoma"/>
                <a:cs typeface="Tahoma"/>
              </a:rPr>
              <a:t>see</a:t>
            </a:r>
            <a:r>
              <a:rPr dirty="0" sz="1350">
                <a:solidFill>
                  <a:srgbClr val="242424"/>
                </a:solidFill>
                <a:latin typeface="Tahoma"/>
                <a:cs typeface="Tahoma"/>
              </a:rPr>
              <a:t> one</a:t>
            </a:r>
            <a:r>
              <a:rPr dirty="0" sz="1350" spc="-5">
                <a:solidFill>
                  <a:srgbClr val="242424"/>
                </a:solidFill>
                <a:latin typeface="Tahoma"/>
                <a:cs typeface="Tahoma"/>
              </a:rPr>
              <a:t> row</a:t>
            </a:r>
            <a:r>
              <a:rPr dirty="0" sz="135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242424"/>
                </a:solidFill>
                <a:latin typeface="Tahoma"/>
                <a:cs typeface="Tahoma"/>
              </a:rPr>
              <a:t>in courses</a:t>
            </a:r>
            <a:r>
              <a:rPr dirty="0" sz="135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350" spc="-5">
                <a:solidFill>
                  <a:srgbClr val="242424"/>
                </a:solidFill>
                <a:latin typeface="Tahoma"/>
                <a:cs typeface="Tahoma"/>
              </a:rPr>
              <a:t>table.</a:t>
            </a:r>
            <a:endParaRPr sz="13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350" spc="-5">
                <a:solidFill>
                  <a:srgbClr val="242424"/>
                </a:solidFill>
                <a:latin typeface="Tahoma"/>
                <a:cs typeface="Tahoma"/>
              </a:rPr>
              <a:t>Note </a:t>
            </a:r>
            <a:r>
              <a:rPr dirty="0" sz="1350">
                <a:solidFill>
                  <a:srgbClr val="242424"/>
                </a:solidFill>
                <a:latin typeface="Tahoma"/>
                <a:cs typeface="Tahoma"/>
              </a:rPr>
              <a:t>to </a:t>
            </a:r>
            <a:r>
              <a:rPr dirty="0" sz="1350" spc="-5">
                <a:solidFill>
                  <a:srgbClr val="242424"/>
                </a:solidFill>
                <a:latin typeface="Tahoma"/>
                <a:cs typeface="Tahoma"/>
              </a:rPr>
              <a:t>run</a:t>
            </a:r>
            <a:r>
              <a:rPr dirty="0" sz="13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35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3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Tahoma"/>
                <a:cs typeface="Tahoma"/>
              </a:rPr>
              <a:t>program</a:t>
            </a:r>
            <a:r>
              <a:rPr dirty="0" sz="13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350" spc="-5">
                <a:solidFill>
                  <a:srgbClr val="242424"/>
                </a:solidFill>
                <a:latin typeface="Tahoma"/>
                <a:cs typeface="Tahoma"/>
              </a:rPr>
              <a:t>make</a:t>
            </a:r>
            <a:r>
              <a:rPr dirty="0" sz="135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350" spc="-5">
                <a:solidFill>
                  <a:srgbClr val="242424"/>
                </a:solidFill>
                <a:latin typeface="Tahoma"/>
                <a:cs typeface="Tahoma"/>
              </a:rPr>
              <a:t>sure</a:t>
            </a:r>
            <a:r>
              <a:rPr dirty="0" sz="135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350" spc="-5">
                <a:solidFill>
                  <a:srgbClr val="242424"/>
                </a:solidFill>
                <a:latin typeface="Tahoma"/>
                <a:cs typeface="Tahoma"/>
              </a:rPr>
              <a:t>you</a:t>
            </a:r>
            <a:r>
              <a:rPr dirty="0" sz="135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Tahoma"/>
                <a:cs typeface="Tahoma"/>
              </a:rPr>
              <a:t>have</a:t>
            </a:r>
            <a:r>
              <a:rPr dirty="0" sz="13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350" spc="-5">
                <a:solidFill>
                  <a:srgbClr val="242424"/>
                </a:solidFill>
                <a:latin typeface="Tahoma"/>
                <a:cs typeface="Tahoma"/>
              </a:rPr>
              <a:t>required</a:t>
            </a:r>
            <a:r>
              <a:rPr dirty="0" sz="135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242424"/>
                </a:solidFill>
                <a:latin typeface="Tahoma"/>
                <a:cs typeface="Tahoma"/>
              </a:rPr>
              <a:t>jars,</a:t>
            </a:r>
            <a:r>
              <a:rPr dirty="0" sz="135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242424"/>
                </a:solidFill>
                <a:latin typeface="Tahoma"/>
                <a:cs typeface="Tahoma"/>
              </a:rPr>
              <a:t>if</a:t>
            </a:r>
            <a:r>
              <a:rPr dirty="0" sz="135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242424"/>
                </a:solidFill>
                <a:latin typeface="Tahoma"/>
                <a:cs typeface="Tahoma"/>
              </a:rPr>
              <a:t>not</a:t>
            </a:r>
            <a:r>
              <a:rPr dirty="0" sz="135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350" spc="-5">
                <a:solidFill>
                  <a:srgbClr val="242424"/>
                </a:solidFill>
                <a:latin typeface="Tahoma"/>
                <a:cs typeface="Tahoma"/>
              </a:rPr>
              <a:t>download</a:t>
            </a:r>
            <a:r>
              <a:rPr dirty="0" sz="1350" spc="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350" spc="-5">
                <a:solidFill>
                  <a:srgbClr val="242424"/>
                </a:solidFill>
                <a:latin typeface="Tahoma"/>
                <a:cs typeface="Tahoma"/>
              </a:rPr>
              <a:t>them</a:t>
            </a:r>
            <a:r>
              <a:rPr dirty="0" sz="1350">
                <a:solidFill>
                  <a:srgbClr val="242424"/>
                </a:solidFill>
                <a:latin typeface="Tahoma"/>
                <a:cs typeface="Tahoma"/>
              </a:rPr>
              <a:t> and</a:t>
            </a:r>
            <a:r>
              <a:rPr dirty="0" sz="135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350" spc="-5">
                <a:solidFill>
                  <a:srgbClr val="242424"/>
                </a:solidFill>
                <a:latin typeface="Tahoma"/>
                <a:cs typeface="Tahoma"/>
              </a:rPr>
              <a:t>add</a:t>
            </a:r>
            <a:r>
              <a:rPr dirty="0" sz="1350" spc="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endParaRPr sz="1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350" spc="-5">
                <a:solidFill>
                  <a:srgbClr val="242424"/>
                </a:solidFill>
                <a:latin typeface="Tahoma"/>
                <a:cs typeface="Tahoma"/>
              </a:rPr>
              <a:t>your</a:t>
            </a:r>
            <a:r>
              <a:rPr dirty="0" sz="135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Tahoma"/>
                <a:cs typeface="Tahoma"/>
              </a:rPr>
              <a:t>project’s</a:t>
            </a:r>
            <a:r>
              <a:rPr dirty="0" sz="135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242424"/>
                </a:solidFill>
                <a:latin typeface="Tahoma"/>
                <a:cs typeface="Tahoma"/>
              </a:rPr>
              <a:t>build</a:t>
            </a:r>
            <a:r>
              <a:rPr dirty="0" sz="135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350" spc="-5">
                <a:solidFill>
                  <a:srgbClr val="242424"/>
                </a:solidFill>
                <a:latin typeface="Tahoma"/>
                <a:cs typeface="Tahoma"/>
              </a:rPr>
              <a:t>path.</a:t>
            </a:r>
            <a:endParaRPr sz="135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29100" y="1129283"/>
            <a:ext cx="4457700" cy="36377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142875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Object</a:t>
            </a:r>
            <a:r>
              <a:rPr dirty="0" spc="-15"/>
              <a:t>i</a:t>
            </a:r>
            <a:r>
              <a:rPr dirty="0"/>
              <a:t>v</a:t>
            </a:r>
            <a:r>
              <a:rPr dirty="0" spc="-15"/>
              <a:t>e</a:t>
            </a:r>
            <a:r>
              <a:rPr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5998" y="986154"/>
            <a:ext cx="4502785" cy="1665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At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end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module,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you will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able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 spc="23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Understand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what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 AOP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how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integrate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AOP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Spring.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 spc="22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Understand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how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use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JDBC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Spring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 spc="23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Learn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how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integrate</a:t>
            </a:r>
            <a:r>
              <a:rPr dirty="0" sz="1200" spc="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hibernate with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Spring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 spc="22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Understand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Ajax and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its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usage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 spc="229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Understand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core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J2EE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design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patterns.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856" y="142747"/>
            <a:ext cx="520954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Spring</a:t>
            </a:r>
            <a:r>
              <a:rPr dirty="0" spc="-50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 spc="-10"/>
              <a:t>Hibernate</a:t>
            </a:r>
            <a:r>
              <a:rPr dirty="0" spc="-55"/>
              <a:t> </a:t>
            </a:r>
            <a:r>
              <a:rPr dirty="0" spc="-15"/>
              <a:t>Example</a:t>
            </a:r>
            <a:r>
              <a:rPr dirty="0" spc="-55"/>
              <a:t> </a:t>
            </a:r>
            <a:r>
              <a:rPr dirty="0" spc="-10"/>
              <a:t>(Contd.)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15667" y="931163"/>
            <a:ext cx="5099685" cy="2979420"/>
            <a:chOff x="1915667" y="931163"/>
            <a:chExt cx="5099685" cy="29794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5667" y="931163"/>
              <a:ext cx="5099304" cy="29794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29967" y="1024127"/>
              <a:ext cx="4870704" cy="279349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56666" y="4008526"/>
            <a:ext cx="7983855" cy="580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When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you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run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5">
                <a:solidFill>
                  <a:srgbClr val="006EC0"/>
                </a:solidFill>
                <a:latin typeface="Tahoma"/>
                <a:cs typeface="Tahoma"/>
              </a:rPr>
              <a:t>TestClass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,</a:t>
            </a:r>
            <a:r>
              <a:rPr dirty="0" sz="12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you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will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see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one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row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in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courses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table.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Note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run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program</a:t>
            </a:r>
            <a:r>
              <a:rPr dirty="0" sz="1200" spc="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make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sure</a:t>
            </a:r>
            <a:r>
              <a:rPr dirty="0" sz="1200" spc="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you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have</a:t>
            </a:r>
            <a:r>
              <a:rPr dirty="0" sz="1200" spc="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required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jars,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if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not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download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them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 add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your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project’s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build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path.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89276" y="1101852"/>
            <a:ext cx="5674995" cy="3529965"/>
            <a:chOff x="2589276" y="1101852"/>
            <a:chExt cx="5674995" cy="35299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89276" y="1101852"/>
              <a:ext cx="3971544" cy="352958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914900" y="1499616"/>
              <a:ext cx="3346450" cy="1382395"/>
            </a:xfrm>
            <a:custGeom>
              <a:avLst/>
              <a:gdLst/>
              <a:ahLst/>
              <a:cxnLst/>
              <a:rect l="l" t="t" r="r" b="b"/>
              <a:pathLst>
                <a:path w="3346450" h="1382395">
                  <a:moveTo>
                    <a:pt x="1804543" y="230378"/>
                  </a:moveTo>
                  <a:lnTo>
                    <a:pt x="1809242" y="183896"/>
                  </a:lnTo>
                  <a:lnTo>
                    <a:pt x="1822577" y="140716"/>
                  </a:lnTo>
                  <a:lnTo>
                    <a:pt x="1843785" y="101600"/>
                  </a:lnTo>
                  <a:lnTo>
                    <a:pt x="1871979" y="67437"/>
                  </a:lnTo>
                  <a:lnTo>
                    <a:pt x="1906016" y="39370"/>
                  </a:lnTo>
                  <a:lnTo>
                    <a:pt x="1945131" y="18161"/>
                  </a:lnTo>
                  <a:lnTo>
                    <a:pt x="1988439" y="4699"/>
                  </a:lnTo>
                  <a:lnTo>
                    <a:pt x="2034794" y="0"/>
                  </a:lnTo>
                  <a:lnTo>
                    <a:pt x="2061464" y="0"/>
                  </a:lnTo>
                  <a:lnTo>
                    <a:pt x="2446908" y="0"/>
                  </a:lnTo>
                  <a:lnTo>
                    <a:pt x="3116072" y="0"/>
                  </a:lnTo>
                  <a:lnTo>
                    <a:pt x="3162427" y="4699"/>
                  </a:lnTo>
                  <a:lnTo>
                    <a:pt x="3205606" y="18161"/>
                  </a:lnTo>
                  <a:lnTo>
                    <a:pt x="3244850" y="39370"/>
                  </a:lnTo>
                  <a:lnTo>
                    <a:pt x="3278885" y="67437"/>
                  </a:lnTo>
                  <a:lnTo>
                    <a:pt x="3306953" y="101600"/>
                  </a:lnTo>
                  <a:lnTo>
                    <a:pt x="3328289" y="140716"/>
                  </a:lnTo>
                  <a:lnTo>
                    <a:pt x="3341624" y="183896"/>
                  </a:lnTo>
                  <a:lnTo>
                    <a:pt x="3346323" y="230378"/>
                  </a:lnTo>
                  <a:lnTo>
                    <a:pt x="3346323" y="806196"/>
                  </a:lnTo>
                  <a:lnTo>
                    <a:pt x="3346323" y="1151763"/>
                  </a:lnTo>
                  <a:lnTo>
                    <a:pt x="3341624" y="1198245"/>
                  </a:lnTo>
                  <a:lnTo>
                    <a:pt x="3328289" y="1241425"/>
                  </a:lnTo>
                  <a:lnTo>
                    <a:pt x="3306953" y="1280541"/>
                  </a:lnTo>
                  <a:lnTo>
                    <a:pt x="3278885" y="1314704"/>
                  </a:lnTo>
                  <a:lnTo>
                    <a:pt x="3244850" y="1342771"/>
                  </a:lnTo>
                  <a:lnTo>
                    <a:pt x="3205606" y="1363980"/>
                  </a:lnTo>
                  <a:lnTo>
                    <a:pt x="3162427" y="1377442"/>
                  </a:lnTo>
                  <a:lnTo>
                    <a:pt x="3116072" y="1382141"/>
                  </a:lnTo>
                  <a:lnTo>
                    <a:pt x="2446908" y="1382141"/>
                  </a:lnTo>
                  <a:lnTo>
                    <a:pt x="2061464" y="1382141"/>
                  </a:lnTo>
                  <a:lnTo>
                    <a:pt x="2034794" y="1382141"/>
                  </a:lnTo>
                  <a:lnTo>
                    <a:pt x="1988439" y="1377442"/>
                  </a:lnTo>
                  <a:lnTo>
                    <a:pt x="1945131" y="1363980"/>
                  </a:lnTo>
                  <a:lnTo>
                    <a:pt x="1906016" y="1342771"/>
                  </a:lnTo>
                  <a:lnTo>
                    <a:pt x="1871979" y="1314704"/>
                  </a:lnTo>
                  <a:lnTo>
                    <a:pt x="1843785" y="1280541"/>
                  </a:lnTo>
                  <a:lnTo>
                    <a:pt x="1822577" y="1241425"/>
                  </a:lnTo>
                  <a:lnTo>
                    <a:pt x="1809242" y="1198245"/>
                  </a:lnTo>
                  <a:lnTo>
                    <a:pt x="1804543" y="1151763"/>
                  </a:lnTo>
                  <a:lnTo>
                    <a:pt x="0" y="858901"/>
                  </a:lnTo>
                  <a:lnTo>
                    <a:pt x="1804543" y="806196"/>
                  </a:lnTo>
                  <a:lnTo>
                    <a:pt x="1804543" y="230378"/>
                  </a:lnTo>
                  <a:close/>
                </a:path>
              </a:pathLst>
            </a:custGeom>
            <a:ln w="6096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6800215" y="1636521"/>
            <a:ext cx="143383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John,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when we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search</a:t>
            </a:r>
            <a:r>
              <a:rPr dirty="0" sz="1200" spc="-8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200" spc="-8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something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google, we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get</a:t>
            </a:r>
            <a:endParaRPr sz="1200">
              <a:latin typeface="Tahoma"/>
              <a:cs typeface="Tahoma"/>
            </a:endParaRPr>
          </a:p>
          <a:p>
            <a:pPr marL="12700" marR="192405">
              <a:lnSpc>
                <a:spcPct val="100000"/>
              </a:lnSpc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lot</a:t>
            </a:r>
            <a:r>
              <a:rPr dirty="0" sz="12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2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suggestions.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How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does this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happen?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7476" y="152476"/>
            <a:ext cx="2404745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Mark</a:t>
            </a:r>
            <a:r>
              <a:rPr dirty="0" spc="-35"/>
              <a:t> </a:t>
            </a:r>
            <a:r>
              <a:rPr dirty="0" spc="-5"/>
              <a:t>has</a:t>
            </a:r>
            <a:r>
              <a:rPr dirty="0" spc="-50"/>
              <a:t> </a:t>
            </a:r>
            <a:r>
              <a:rPr dirty="0"/>
              <a:t>a</a:t>
            </a:r>
            <a:r>
              <a:rPr dirty="0" spc="-40"/>
              <a:t> </a:t>
            </a:r>
            <a:r>
              <a:rPr dirty="0" spc="-5"/>
              <a:t>Doubt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9891" y="1101851"/>
            <a:ext cx="5901055" cy="3529965"/>
            <a:chOff x="659891" y="1101851"/>
            <a:chExt cx="5901055" cy="35299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89275" y="1101851"/>
              <a:ext cx="3971544" cy="352958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62939" y="1243584"/>
              <a:ext cx="2705100" cy="1574165"/>
            </a:xfrm>
            <a:custGeom>
              <a:avLst/>
              <a:gdLst/>
              <a:ahLst/>
              <a:cxnLst/>
              <a:rect l="l" t="t" r="r" b="b"/>
              <a:pathLst>
                <a:path w="2705100" h="1574164">
                  <a:moveTo>
                    <a:pt x="0" y="262254"/>
                  </a:moveTo>
                  <a:lnTo>
                    <a:pt x="4229" y="215137"/>
                  </a:lnTo>
                  <a:lnTo>
                    <a:pt x="16408" y="170814"/>
                  </a:lnTo>
                  <a:lnTo>
                    <a:pt x="35814" y="129920"/>
                  </a:lnTo>
                  <a:lnTo>
                    <a:pt x="61696" y="93344"/>
                  </a:lnTo>
                  <a:lnTo>
                    <a:pt x="93306" y="61721"/>
                  </a:lnTo>
                  <a:lnTo>
                    <a:pt x="129920" y="35813"/>
                  </a:lnTo>
                  <a:lnTo>
                    <a:pt x="170789" y="16382"/>
                  </a:lnTo>
                  <a:lnTo>
                    <a:pt x="215163" y="4190"/>
                  </a:lnTo>
                  <a:lnTo>
                    <a:pt x="262318" y="0"/>
                  </a:lnTo>
                  <a:lnTo>
                    <a:pt x="958976" y="0"/>
                  </a:lnTo>
                  <a:lnTo>
                    <a:pt x="1369948" y="0"/>
                  </a:lnTo>
                  <a:lnTo>
                    <a:pt x="1381633" y="0"/>
                  </a:lnTo>
                  <a:lnTo>
                    <a:pt x="1428877" y="4190"/>
                  </a:lnTo>
                  <a:lnTo>
                    <a:pt x="1473199" y="16382"/>
                  </a:lnTo>
                  <a:lnTo>
                    <a:pt x="1514093" y="35813"/>
                  </a:lnTo>
                  <a:lnTo>
                    <a:pt x="1550670" y="61721"/>
                  </a:lnTo>
                  <a:lnTo>
                    <a:pt x="1582292" y="93344"/>
                  </a:lnTo>
                  <a:lnTo>
                    <a:pt x="1608201" y="129920"/>
                  </a:lnTo>
                  <a:lnTo>
                    <a:pt x="1627632" y="170814"/>
                  </a:lnTo>
                  <a:lnTo>
                    <a:pt x="1639824" y="215137"/>
                  </a:lnTo>
                  <a:lnTo>
                    <a:pt x="1644014" y="262254"/>
                  </a:lnTo>
                  <a:lnTo>
                    <a:pt x="1644014" y="918082"/>
                  </a:lnTo>
                  <a:lnTo>
                    <a:pt x="2704592" y="961008"/>
                  </a:lnTo>
                  <a:lnTo>
                    <a:pt x="1644014" y="1311528"/>
                  </a:lnTo>
                  <a:lnTo>
                    <a:pt x="1639824" y="1358645"/>
                  </a:lnTo>
                  <a:lnTo>
                    <a:pt x="1627632" y="1402968"/>
                  </a:lnTo>
                  <a:lnTo>
                    <a:pt x="1608201" y="1443863"/>
                  </a:lnTo>
                  <a:lnTo>
                    <a:pt x="1582292" y="1480439"/>
                  </a:lnTo>
                  <a:lnTo>
                    <a:pt x="1550670" y="1512061"/>
                  </a:lnTo>
                  <a:lnTo>
                    <a:pt x="1514093" y="1537970"/>
                  </a:lnTo>
                  <a:lnTo>
                    <a:pt x="1473199" y="1557401"/>
                  </a:lnTo>
                  <a:lnTo>
                    <a:pt x="1428877" y="1569592"/>
                  </a:lnTo>
                  <a:lnTo>
                    <a:pt x="1381633" y="1573783"/>
                  </a:lnTo>
                  <a:lnTo>
                    <a:pt x="1369948" y="1573783"/>
                  </a:lnTo>
                  <a:lnTo>
                    <a:pt x="958976" y="1573783"/>
                  </a:lnTo>
                  <a:lnTo>
                    <a:pt x="262318" y="1573783"/>
                  </a:lnTo>
                  <a:lnTo>
                    <a:pt x="215163" y="1569592"/>
                  </a:lnTo>
                  <a:lnTo>
                    <a:pt x="170789" y="1557401"/>
                  </a:lnTo>
                  <a:lnTo>
                    <a:pt x="129920" y="1537970"/>
                  </a:lnTo>
                  <a:lnTo>
                    <a:pt x="93306" y="1512061"/>
                  </a:lnTo>
                  <a:lnTo>
                    <a:pt x="61696" y="1480439"/>
                  </a:lnTo>
                  <a:lnTo>
                    <a:pt x="35814" y="1443863"/>
                  </a:lnTo>
                  <a:lnTo>
                    <a:pt x="16408" y="1402968"/>
                  </a:lnTo>
                  <a:lnTo>
                    <a:pt x="4229" y="1358645"/>
                  </a:lnTo>
                  <a:lnTo>
                    <a:pt x="0" y="1311528"/>
                  </a:lnTo>
                  <a:lnTo>
                    <a:pt x="0" y="918082"/>
                  </a:lnTo>
                  <a:lnTo>
                    <a:pt x="0" y="262254"/>
                  </a:lnTo>
                  <a:close/>
                </a:path>
              </a:pathLst>
            </a:custGeom>
            <a:ln w="6096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752652" y="1390650"/>
            <a:ext cx="1516380" cy="1306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When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we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type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dirty="0" sz="1200" spc="-60">
                <a:solidFill>
                  <a:srgbClr val="242424"/>
                </a:solidFill>
                <a:latin typeface="Tahoma"/>
                <a:cs typeface="Tahoma"/>
              </a:rPr>
              <a:t>key, </a:t>
            </a:r>
            <a:r>
              <a:rPr dirty="0" sz="12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information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is 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send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 the google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server</a:t>
            </a:r>
            <a:r>
              <a:rPr dirty="0" sz="1200" spc="-8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asynchronously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it is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able to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suggest 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you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based on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that…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7476" y="152476"/>
            <a:ext cx="2374900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John</a:t>
            </a:r>
            <a:r>
              <a:rPr dirty="0" spc="-75"/>
              <a:t> </a:t>
            </a:r>
            <a:r>
              <a:rPr dirty="0" spc="-5"/>
              <a:t>helps</a:t>
            </a:r>
            <a:r>
              <a:rPr dirty="0" spc="-130"/>
              <a:t> </a:t>
            </a:r>
            <a:r>
              <a:rPr dirty="0"/>
              <a:t>Mark..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89276" y="1101852"/>
            <a:ext cx="5674995" cy="3529965"/>
            <a:chOff x="2589276" y="1101852"/>
            <a:chExt cx="5674995" cy="35299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89276" y="1101852"/>
              <a:ext cx="3971544" cy="352958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946904" y="1499616"/>
              <a:ext cx="3314700" cy="667385"/>
            </a:xfrm>
            <a:custGeom>
              <a:avLst/>
              <a:gdLst/>
              <a:ahLst/>
              <a:cxnLst/>
              <a:rect l="l" t="t" r="r" b="b"/>
              <a:pathLst>
                <a:path w="3314700" h="667385">
                  <a:moveTo>
                    <a:pt x="1772539" y="99187"/>
                  </a:moveTo>
                  <a:lnTo>
                    <a:pt x="1780286" y="60579"/>
                  </a:lnTo>
                  <a:lnTo>
                    <a:pt x="1801495" y="29083"/>
                  </a:lnTo>
                  <a:lnTo>
                    <a:pt x="1832991" y="7747"/>
                  </a:lnTo>
                  <a:lnTo>
                    <a:pt x="1871472" y="0"/>
                  </a:lnTo>
                  <a:lnTo>
                    <a:pt x="2029460" y="0"/>
                  </a:lnTo>
                  <a:lnTo>
                    <a:pt x="2414904" y="0"/>
                  </a:lnTo>
                  <a:lnTo>
                    <a:pt x="3215131" y="0"/>
                  </a:lnTo>
                  <a:lnTo>
                    <a:pt x="3253740" y="7747"/>
                  </a:lnTo>
                  <a:lnTo>
                    <a:pt x="3285236" y="29083"/>
                  </a:lnTo>
                  <a:lnTo>
                    <a:pt x="3306445" y="60579"/>
                  </a:lnTo>
                  <a:lnTo>
                    <a:pt x="3314192" y="99187"/>
                  </a:lnTo>
                  <a:lnTo>
                    <a:pt x="3314192" y="347091"/>
                  </a:lnTo>
                  <a:lnTo>
                    <a:pt x="3314192" y="495808"/>
                  </a:lnTo>
                  <a:lnTo>
                    <a:pt x="3306445" y="534543"/>
                  </a:lnTo>
                  <a:lnTo>
                    <a:pt x="3285236" y="566039"/>
                  </a:lnTo>
                  <a:lnTo>
                    <a:pt x="3253740" y="587248"/>
                  </a:lnTo>
                  <a:lnTo>
                    <a:pt x="3215131" y="594995"/>
                  </a:lnTo>
                  <a:lnTo>
                    <a:pt x="2414904" y="594995"/>
                  </a:lnTo>
                  <a:lnTo>
                    <a:pt x="2029460" y="594995"/>
                  </a:lnTo>
                  <a:lnTo>
                    <a:pt x="1871472" y="594995"/>
                  </a:lnTo>
                  <a:lnTo>
                    <a:pt x="1832991" y="587248"/>
                  </a:lnTo>
                  <a:lnTo>
                    <a:pt x="1801495" y="566039"/>
                  </a:lnTo>
                  <a:lnTo>
                    <a:pt x="1780286" y="534543"/>
                  </a:lnTo>
                  <a:lnTo>
                    <a:pt x="1772539" y="495808"/>
                  </a:lnTo>
                  <a:lnTo>
                    <a:pt x="0" y="667385"/>
                  </a:lnTo>
                  <a:lnTo>
                    <a:pt x="1772539" y="347091"/>
                  </a:lnTo>
                  <a:lnTo>
                    <a:pt x="1772539" y="99187"/>
                  </a:lnTo>
                  <a:close/>
                </a:path>
              </a:pathLst>
            </a:custGeom>
            <a:ln w="6096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6970521" y="1597278"/>
            <a:ext cx="10198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What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syn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chrono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us?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7476" y="152476"/>
            <a:ext cx="2374900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John</a:t>
            </a:r>
            <a:r>
              <a:rPr dirty="0" spc="-75"/>
              <a:t> </a:t>
            </a:r>
            <a:r>
              <a:rPr dirty="0" spc="-5"/>
              <a:t>helps</a:t>
            </a:r>
            <a:r>
              <a:rPr dirty="0" spc="-130"/>
              <a:t> </a:t>
            </a:r>
            <a:r>
              <a:rPr dirty="0"/>
              <a:t>Mark..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9891" y="1101851"/>
            <a:ext cx="5901055" cy="3529965"/>
            <a:chOff x="659891" y="1101851"/>
            <a:chExt cx="5901055" cy="35299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89275" y="1101851"/>
              <a:ext cx="3971544" cy="352958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62939" y="1243584"/>
              <a:ext cx="2705100" cy="1574165"/>
            </a:xfrm>
            <a:custGeom>
              <a:avLst/>
              <a:gdLst/>
              <a:ahLst/>
              <a:cxnLst/>
              <a:rect l="l" t="t" r="r" b="b"/>
              <a:pathLst>
                <a:path w="2705100" h="1574164">
                  <a:moveTo>
                    <a:pt x="0" y="262254"/>
                  </a:moveTo>
                  <a:lnTo>
                    <a:pt x="4229" y="215137"/>
                  </a:lnTo>
                  <a:lnTo>
                    <a:pt x="16408" y="170814"/>
                  </a:lnTo>
                  <a:lnTo>
                    <a:pt x="35814" y="129920"/>
                  </a:lnTo>
                  <a:lnTo>
                    <a:pt x="61696" y="93344"/>
                  </a:lnTo>
                  <a:lnTo>
                    <a:pt x="93306" y="61721"/>
                  </a:lnTo>
                  <a:lnTo>
                    <a:pt x="129920" y="35813"/>
                  </a:lnTo>
                  <a:lnTo>
                    <a:pt x="170789" y="16382"/>
                  </a:lnTo>
                  <a:lnTo>
                    <a:pt x="215163" y="4190"/>
                  </a:lnTo>
                  <a:lnTo>
                    <a:pt x="262318" y="0"/>
                  </a:lnTo>
                  <a:lnTo>
                    <a:pt x="958976" y="0"/>
                  </a:lnTo>
                  <a:lnTo>
                    <a:pt x="1369948" y="0"/>
                  </a:lnTo>
                  <a:lnTo>
                    <a:pt x="1381633" y="0"/>
                  </a:lnTo>
                  <a:lnTo>
                    <a:pt x="1428877" y="4190"/>
                  </a:lnTo>
                  <a:lnTo>
                    <a:pt x="1473199" y="16382"/>
                  </a:lnTo>
                  <a:lnTo>
                    <a:pt x="1514093" y="35813"/>
                  </a:lnTo>
                  <a:lnTo>
                    <a:pt x="1550670" y="61721"/>
                  </a:lnTo>
                  <a:lnTo>
                    <a:pt x="1582292" y="93344"/>
                  </a:lnTo>
                  <a:lnTo>
                    <a:pt x="1608201" y="129920"/>
                  </a:lnTo>
                  <a:lnTo>
                    <a:pt x="1627632" y="170814"/>
                  </a:lnTo>
                  <a:lnTo>
                    <a:pt x="1639824" y="215137"/>
                  </a:lnTo>
                  <a:lnTo>
                    <a:pt x="1644014" y="262254"/>
                  </a:lnTo>
                  <a:lnTo>
                    <a:pt x="1644014" y="918082"/>
                  </a:lnTo>
                  <a:lnTo>
                    <a:pt x="2704592" y="961008"/>
                  </a:lnTo>
                  <a:lnTo>
                    <a:pt x="1644014" y="1311528"/>
                  </a:lnTo>
                  <a:lnTo>
                    <a:pt x="1639824" y="1358645"/>
                  </a:lnTo>
                  <a:lnTo>
                    <a:pt x="1627632" y="1402968"/>
                  </a:lnTo>
                  <a:lnTo>
                    <a:pt x="1608201" y="1443863"/>
                  </a:lnTo>
                  <a:lnTo>
                    <a:pt x="1582292" y="1480439"/>
                  </a:lnTo>
                  <a:lnTo>
                    <a:pt x="1550670" y="1512061"/>
                  </a:lnTo>
                  <a:lnTo>
                    <a:pt x="1514093" y="1537970"/>
                  </a:lnTo>
                  <a:lnTo>
                    <a:pt x="1473199" y="1557401"/>
                  </a:lnTo>
                  <a:lnTo>
                    <a:pt x="1428877" y="1569592"/>
                  </a:lnTo>
                  <a:lnTo>
                    <a:pt x="1381633" y="1573783"/>
                  </a:lnTo>
                  <a:lnTo>
                    <a:pt x="1369948" y="1573783"/>
                  </a:lnTo>
                  <a:lnTo>
                    <a:pt x="958976" y="1573783"/>
                  </a:lnTo>
                  <a:lnTo>
                    <a:pt x="262318" y="1573783"/>
                  </a:lnTo>
                  <a:lnTo>
                    <a:pt x="215163" y="1569592"/>
                  </a:lnTo>
                  <a:lnTo>
                    <a:pt x="170789" y="1557401"/>
                  </a:lnTo>
                  <a:lnTo>
                    <a:pt x="129920" y="1537970"/>
                  </a:lnTo>
                  <a:lnTo>
                    <a:pt x="93306" y="1512061"/>
                  </a:lnTo>
                  <a:lnTo>
                    <a:pt x="61696" y="1480439"/>
                  </a:lnTo>
                  <a:lnTo>
                    <a:pt x="35814" y="1443863"/>
                  </a:lnTo>
                  <a:lnTo>
                    <a:pt x="16408" y="1402968"/>
                  </a:lnTo>
                  <a:lnTo>
                    <a:pt x="4229" y="1358645"/>
                  </a:lnTo>
                  <a:lnTo>
                    <a:pt x="0" y="1311528"/>
                  </a:lnTo>
                  <a:lnTo>
                    <a:pt x="0" y="918082"/>
                  </a:lnTo>
                  <a:lnTo>
                    <a:pt x="0" y="262254"/>
                  </a:lnTo>
                  <a:close/>
                </a:path>
              </a:pathLst>
            </a:custGeom>
            <a:ln w="6096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741984" y="1482978"/>
            <a:ext cx="144335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y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chrono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us</a:t>
            </a: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me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ns 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 current page will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work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in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 same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m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nn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200" spc="-185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.</a:t>
            </a: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So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wil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l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not 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wait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for the response </a:t>
            </a:r>
            <a:r>
              <a:rPr dirty="0" sz="1200" spc="-3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from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5">
                <a:solidFill>
                  <a:srgbClr val="242424"/>
                </a:solidFill>
                <a:latin typeface="Tahoma"/>
                <a:cs typeface="Tahoma"/>
              </a:rPr>
              <a:t>server.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7476" y="152476"/>
            <a:ext cx="2374900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John</a:t>
            </a:r>
            <a:r>
              <a:rPr dirty="0" spc="-75"/>
              <a:t> </a:t>
            </a:r>
            <a:r>
              <a:rPr dirty="0" spc="-5"/>
              <a:t>helps</a:t>
            </a:r>
            <a:r>
              <a:rPr dirty="0" spc="-130"/>
              <a:t> </a:t>
            </a:r>
            <a:r>
              <a:rPr dirty="0"/>
              <a:t>Mark..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476" y="152476"/>
            <a:ext cx="683895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5"/>
              <a:t>J</a:t>
            </a:r>
            <a:r>
              <a:rPr dirty="0"/>
              <a:t>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9785" y="1061415"/>
            <a:ext cx="6906259" cy="1322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5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8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AJAX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stands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Asynchronous</a:t>
            </a:r>
            <a:r>
              <a:rPr dirty="0" sz="1400" spc="-7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006EC0"/>
                </a:solidFill>
                <a:latin typeface="Tahoma"/>
                <a:cs typeface="Tahoma"/>
              </a:rPr>
              <a:t>JavaScript</a:t>
            </a:r>
            <a:r>
              <a:rPr dirty="0" sz="1400" spc="2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and</a:t>
            </a: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XML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20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Client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communicates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server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asynchronously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(That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background).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8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HTML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CSS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can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used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addition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AJAX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same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form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display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form</a:t>
            </a:r>
            <a:endParaRPr sz="1400">
              <a:latin typeface="Tahoma"/>
              <a:cs typeface="Tahoma"/>
            </a:endParaRPr>
          </a:p>
          <a:p>
            <a:pPr marL="299085">
              <a:lnSpc>
                <a:spcPct val="100000"/>
              </a:lnSpc>
              <a:spcBef>
                <a:spcPts val="35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style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form.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2376" y="897636"/>
            <a:ext cx="7219315" cy="3732529"/>
            <a:chOff x="722376" y="897636"/>
            <a:chExt cx="7219315" cy="3732529"/>
          </a:xfrm>
        </p:grpSpPr>
        <p:sp>
          <p:nvSpPr>
            <p:cNvPr id="3" name="object 3"/>
            <p:cNvSpPr/>
            <p:nvPr/>
          </p:nvSpPr>
          <p:spPr>
            <a:xfrm>
              <a:off x="722376" y="2353055"/>
              <a:ext cx="2601595" cy="2142490"/>
            </a:xfrm>
            <a:custGeom>
              <a:avLst/>
              <a:gdLst/>
              <a:ahLst/>
              <a:cxnLst/>
              <a:rect l="l" t="t" r="r" b="b"/>
              <a:pathLst>
                <a:path w="2601595" h="2142490">
                  <a:moveTo>
                    <a:pt x="1301242" y="0"/>
                  </a:moveTo>
                  <a:lnTo>
                    <a:pt x="1234567" y="1143"/>
                  </a:lnTo>
                  <a:lnTo>
                    <a:pt x="1167892" y="5968"/>
                  </a:lnTo>
                  <a:lnTo>
                    <a:pt x="1102487" y="12064"/>
                  </a:lnTo>
                  <a:lnTo>
                    <a:pt x="1038351" y="21717"/>
                  </a:lnTo>
                  <a:lnTo>
                    <a:pt x="975741" y="33781"/>
                  </a:lnTo>
                  <a:lnTo>
                    <a:pt x="914400" y="48260"/>
                  </a:lnTo>
                  <a:lnTo>
                    <a:pt x="853058" y="65150"/>
                  </a:lnTo>
                  <a:lnTo>
                    <a:pt x="794511" y="84581"/>
                  </a:lnTo>
                  <a:lnTo>
                    <a:pt x="737235" y="104901"/>
                  </a:lnTo>
                  <a:lnTo>
                    <a:pt x="681355" y="129158"/>
                  </a:lnTo>
                  <a:lnTo>
                    <a:pt x="626871" y="154431"/>
                  </a:lnTo>
                  <a:lnTo>
                    <a:pt x="573658" y="182244"/>
                  </a:lnTo>
                  <a:lnTo>
                    <a:pt x="521893" y="212344"/>
                  </a:lnTo>
                  <a:lnTo>
                    <a:pt x="472820" y="244982"/>
                  </a:lnTo>
                  <a:lnTo>
                    <a:pt x="426491" y="277621"/>
                  </a:lnTo>
                  <a:lnTo>
                    <a:pt x="381533" y="313817"/>
                  </a:lnTo>
                  <a:lnTo>
                    <a:pt x="337946" y="351155"/>
                  </a:lnTo>
                  <a:lnTo>
                    <a:pt x="297065" y="389889"/>
                  </a:lnTo>
                  <a:lnTo>
                    <a:pt x="258902" y="429641"/>
                  </a:lnTo>
                  <a:lnTo>
                    <a:pt x="222097" y="471931"/>
                  </a:lnTo>
                  <a:lnTo>
                    <a:pt x="188036" y="515366"/>
                  </a:lnTo>
                  <a:lnTo>
                    <a:pt x="156692" y="559943"/>
                  </a:lnTo>
                  <a:lnTo>
                    <a:pt x="128079" y="605917"/>
                  </a:lnTo>
                  <a:lnTo>
                    <a:pt x="102209" y="654176"/>
                  </a:lnTo>
                  <a:lnTo>
                    <a:pt x="79032" y="702437"/>
                  </a:lnTo>
                  <a:lnTo>
                    <a:pt x="58597" y="751967"/>
                  </a:lnTo>
                  <a:lnTo>
                    <a:pt x="40881" y="802639"/>
                  </a:lnTo>
                  <a:lnTo>
                    <a:pt x="25895" y="854582"/>
                  </a:lnTo>
                  <a:lnTo>
                    <a:pt x="14985" y="907669"/>
                  </a:lnTo>
                  <a:lnTo>
                    <a:pt x="6807" y="960755"/>
                  </a:lnTo>
                  <a:lnTo>
                    <a:pt x="1358" y="1015111"/>
                  </a:lnTo>
                  <a:lnTo>
                    <a:pt x="0" y="1070483"/>
                  </a:lnTo>
                  <a:lnTo>
                    <a:pt x="1358" y="1125982"/>
                  </a:lnTo>
                  <a:lnTo>
                    <a:pt x="6807" y="1180338"/>
                  </a:lnTo>
                  <a:lnTo>
                    <a:pt x="14985" y="1233424"/>
                  </a:lnTo>
                  <a:lnTo>
                    <a:pt x="25895" y="1286637"/>
                  </a:lnTo>
                  <a:lnTo>
                    <a:pt x="40881" y="1338453"/>
                  </a:lnTo>
                  <a:lnTo>
                    <a:pt x="58597" y="1389253"/>
                  </a:lnTo>
                  <a:lnTo>
                    <a:pt x="79032" y="1439926"/>
                  </a:lnTo>
                  <a:lnTo>
                    <a:pt x="102209" y="1488186"/>
                  </a:lnTo>
                  <a:lnTo>
                    <a:pt x="128079" y="1535252"/>
                  </a:lnTo>
                  <a:lnTo>
                    <a:pt x="156692" y="1582318"/>
                  </a:lnTo>
                  <a:lnTo>
                    <a:pt x="188036" y="1626984"/>
                  </a:lnTo>
                  <a:lnTo>
                    <a:pt x="222097" y="1670431"/>
                  </a:lnTo>
                  <a:lnTo>
                    <a:pt x="258902" y="1712683"/>
                  </a:lnTo>
                  <a:lnTo>
                    <a:pt x="297065" y="1752511"/>
                  </a:lnTo>
                  <a:lnTo>
                    <a:pt x="337946" y="1791144"/>
                  </a:lnTo>
                  <a:lnTo>
                    <a:pt x="381533" y="1828533"/>
                  </a:lnTo>
                  <a:lnTo>
                    <a:pt x="426491" y="1864753"/>
                  </a:lnTo>
                  <a:lnTo>
                    <a:pt x="472820" y="1897329"/>
                  </a:lnTo>
                  <a:lnTo>
                    <a:pt x="521893" y="1929942"/>
                  </a:lnTo>
                  <a:lnTo>
                    <a:pt x="573658" y="1958911"/>
                  </a:lnTo>
                  <a:lnTo>
                    <a:pt x="626871" y="1987867"/>
                  </a:lnTo>
                  <a:lnTo>
                    <a:pt x="681355" y="2013216"/>
                  </a:lnTo>
                  <a:lnTo>
                    <a:pt x="737235" y="2037359"/>
                  </a:lnTo>
                  <a:lnTo>
                    <a:pt x="794511" y="2057869"/>
                  </a:lnTo>
                  <a:lnTo>
                    <a:pt x="853058" y="2077186"/>
                  </a:lnTo>
                  <a:lnTo>
                    <a:pt x="914400" y="2094090"/>
                  </a:lnTo>
                  <a:lnTo>
                    <a:pt x="975741" y="2108568"/>
                  </a:lnTo>
                  <a:lnTo>
                    <a:pt x="1038351" y="2120633"/>
                  </a:lnTo>
                  <a:lnTo>
                    <a:pt x="1102487" y="2130285"/>
                  </a:lnTo>
                  <a:lnTo>
                    <a:pt x="1167892" y="2136330"/>
                  </a:lnTo>
                  <a:lnTo>
                    <a:pt x="1234567" y="2141156"/>
                  </a:lnTo>
                  <a:lnTo>
                    <a:pt x="1301242" y="2142363"/>
                  </a:lnTo>
                  <a:lnTo>
                    <a:pt x="1368044" y="2141156"/>
                  </a:lnTo>
                  <a:lnTo>
                    <a:pt x="1434846" y="2136330"/>
                  </a:lnTo>
                  <a:lnTo>
                    <a:pt x="1498854" y="2130285"/>
                  </a:lnTo>
                  <a:lnTo>
                    <a:pt x="1562862" y="2120633"/>
                  </a:lnTo>
                  <a:lnTo>
                    <a:pt x="1625600" y="2108568"/>
                  </a:lnTo>
                  <a:lnTo>
                    <a:pt x="1688211" y="2094090"/>
                  </a:lnTo>
                  <a:lnTo>
                    <a:pt x="1748282" y="2077186"/>
                  </a:lnTo>
                  <a:lnTo>
                    <a:pt x="1806829" y="2057869"/>
                  </a:lnTo>
                  <a:lnTo>
                    <a:pt x="1865376" y="2037359"/>
                  </a:lnTo>
                  <a:lnTo>
                    <a:pt x="1921383" y="2013216"/>
                  </a:lnTo>
                  <a:lnTo>
                    <a:pt x="1975866" y="1987867"/>
                  </a:lnTo>
                  <a:lnTo>
                    <a:pt x="2079371" y="1929942"/>
                  </a:lnTo>
                  <a:lnTo>
                    <a:pt x="2128393" y="1897329"/>
                  </a:lnTo>
                  <a:lnTo>
                    <a:pt x="2174621" y="1864753"/>
                  </a:lnTo>
                  <a:lnTo>
                    <a:pt x="2220976" y="1828533"/>
                  </a:lnTo>
                  <a:lnTo>
                    <a:pt x="2263394" y="1791144"/>
                  </a:lnTo>
                  <a:lnTo>
                    <a:pt x="2304161" y="1752511"/>
                  </a:lnTo>
                  <a:lnTo>
                    <a:pt x="2343658" y="1712683"/>
                  </a:lnTo>
                  <a:lnTo>
                    <a:pt x="2379218" y="1670431"/>
                  </a:lnTo>
                  <a:lnTo>
                    <a:pt x="2413127" y="1626984"/>
                  </a:lnTo>
                  <a:lnTo>
                    <a:pt x="2444496" y="1582318"/>
                  </a:lnTo>
                  <a:lnTo>
                    <a:pt x="2473198" y="1535252"/>
                  </a:lnTo>
                  <a:lnTo>
                    <a:pt x="2498979" y="1488186"/>
                  </a:lnTo>
                  <a:lnTo>
                    <a:pt x="2522220" y="1439926"/>
                  </a:lnTo>
                  <a:lnTo>
                    <a:pt x="2542666" y="1389253"/>
                  </a:lnTo>
                  <a:lnTo>
                    <a:pt x="2560320" y="1338453"/>
                  </a:lnTo>
                  <a:lnTo>
                    <a:pt x="2575306" y="1286637"/>
                  </a:lnTo>
                  <a:lnTo>
                    <a:pt x="2586354" y="1233424"/>
                  </a:lnTo>
                  <a:lnTo>
                    <a:pt x="2594483" y="1180338"/>
                  </a:lnTo>
                  <a:lnTo>
                    <a:pt x="2599816" y="1125982"/>
                  </a:lnTo>
                  <a:lnTo>
                    <a:pt x="2601341" y="1070483"/>
                  </a:lnTo>
                  <a:lnTo>
                    <a:pt x="2599816" y="1015111"/>
                  </a:lnTo>
                  <a:lnTo>
                    <a:pt x="2594483" y="960755"/>
                  </a:lnTo>
                  <a:lnTo>
                    <a:pt x="2586354" y="907669"/>
                  </a:lnTo>
                  <a:lnTo>
                    <a:pt x="2575306" y="854582"/>
                  </a:lnTo>
                  <a:lnTo>
                    <a:pt x="2560320" y="802639"/>
                  </a:lnTo>
                  <a:lnTo>
                    <a:pt x="2542666" y="751967"/>
                  </a:lnTo>
                  <a:lnTo>
                    <a:pt x="2522220" y="702437"/>
                  </a:lnTo>
                  <a:lnTo>
                    <a:pt x="2498979" y="654176"/>
                  </a:lnTo>
                  <a:lnTo>
                    <a:pt x="2473198" y="605917"/>
                  </a:lnTo>
                  <a:lnTo>
                    <a:pt x="2444496" y="559943"/>
                  </a:lnTo>
                  <a:lnTo>
                    <a:pt x="2413127" y="515366"/>
                  </a:lnTo>
                  <a:lnTo>
                    <a:pt x="2379218" y="471931"/>
                  </a:lnTo>
                  <a:lnTo>
                    <a:pt x="2343658" y="429641"/>
                  </a:lnTo>
                  <a:lnTo>
                    <a:pt x="2304161" y="389889"/>
                  </a:lnTo>
                  <a:lnTo>
                    <a:pt x="2263394" y="351155"/>
                  </a:lnTo>
                  <a:lnTo>
                    <a:pt x="2220976" y="313817"/>
                  </a:lnTo>
                  <a:lnTo>
                    <a:pt x="2174621" y="277621"/>
                  </a:lnTo>
                  <a:lnTo>
                    <a:pt x="2128393" y="244982"/>
                  </a:lnTo>
                  <a:lnTo>
                    <a:pt x="2079371" y="212344"/>
                  </a:lnTo>
                  <a:lnTo>
                    <a:pt x="2027555" y="182244"/>
                  </a:lnTo>
                  <a:lnTo>
                    <a:pt x="1975866" y="154431"/>
                  </a:lnTo>
                  <a:lnTo>
                    <a:pt x="1921383" y="129158"/>
                  </a:lnTo>
                  <a:lnTo>
                    <a:pt x="1865376" y="104901"/>
                  </a:lnTo>
                  <a:lnTo>
                    <a:pt x="1806829" y="84581"/>
                  </a:lnTo>
                  <a:lnTo>
                    <a:pt x="1748282" y="65150"/>
                  </a:lnTo>
                  <a:lnTo>
                    <a:pt x="1688211" y="48260"/>
                  </a:lnTo>
                  <a:lnTo>
                    <a:pt x="1625600" y="33781"/>
                  </a:lnTo>
                  <a:lnTo>
                    <a:pt x="1562862" y="21717"/>
                  </a:lnTo>
                  <a:lnTo>
                    <a:pt x="1498854" y="12064"/>
                  </a:lnTo>
                  <a:lnTo>
                    <a:pt x="1434846" y="5968"/>
                  </a:lnTo>
                  <a:lnTo>
                    <a:pt x="1368044" y="1143"/>
                  </a:lnTo>
                  <a:lnTo>
                    <a:pt x="1301242" y="0"/>
                  </a:lnTo>
                  <a:close/>
                </a:path>
              </a:pathLst>
            </a:custGeom>
            <a:solidFill>
              <a:srgbClr val="F7F81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3168" y="2258568"/>
              <a:ext cx="1886712" cy="23713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44496" y="903731"/>
              <a:ext cx="5490845" cy="1482725"/>
            </a:xfrm>
            <a:custGeom>
              <a:avLst/>
              <a:gdLst/>
              <a:ahLst/>
              <a:cxnLst/>
              <a:rect l="l" t="t" r="r" b="b"/>
              <a:pathLst>
                <a:path w="5490845" h="1482725">
                  <a:moveTo>
                    <a:pt x="5490845" y="225933"/>
                  </a:moveTo>
                  <a:lnTo>
                    <a:pt x="5486273" y="180467"/>
                  </a:lnTo>
                  <a:lnTo>
                    <a:pt x="5473065" y="138049"/>
                  </a:lnTo>
                  <a:lnTo>
                    <a:pt x="5452237" y="99695"/>
                  </a:lnTo>
                  <a:lnTo>
                    <a:pt x="5424678" y="66167"/>
                  </a:lnTo>
                  <a:lnTo>
                    <a:pt x="5391150" y="38608"/>
                  </a:lnTo>
                  <a:lnTo>
                    <a:pt x="5352796" y="17780"/>
                  </a:lnTo>
                  <a:lnTo>
                    <a:pt x="5310378" y="4572"/>
                  </a:lnTo>
                  <a:lnTo>
                    <a:pt x="5264785" y="0"/>
                  </a:lnTo>
                  <a:lnTo>
                    <a:pt x="745998" y="0"/>
                  </a:lnTo>
                  <a:lnTo>
                    <a:pt x="700532" y="4572"/>
                  </a:lnTo>
                  <a:lnTo>
                    <a:pt x="658114" y="17780"/>
                  </a:lnTo>
                  <a:lnTo>
                    <a:pt x="619633" y="38608"/>
                  </a:lnTo>
                  <a:lnTo>
                    <a:pt x="586232" y="66167"/>
                  </a:lnTo>
                  <a:lnTo>
                    <a:pt x="558673" y="99695"/>
                  </a:lnTo>
                  <a:lnTo>
                    <a:pt x="537718" y="138049"/>
                  </a:lnTo>
                  <a:lnTo>
                    <a:pt x="524637" y="180467"/>
                  </a:lnTo>
                  <a:lnTo>
                    <a:pt x="520065" y="225933"/>
                  </a:lnTo>
                  <a:lnTo>
                    <a:pt x="520065" y="790956"/>
                  </a:lnTo>
                  <a:lnTo>
                    <a:pt x="0" y="1482725"/>
                  </a:lnTo>
                  <a:lnTo>
                    <a:pt x="520065" y="1129919"/>
                  </a:lnTo>
                  <a:lnTo>
                    <a:pt x="524637" y="1175512"/>
                  </a:lnTo>
                  <a:lnTo>
                    <a:pt x="537718" y="1217930"/>
                  </a:lnTo>
                  <a:lnTo>
                    <a:pt x="558673" y="1256284"/>
                  </a:lnTo>
                  <a:lnTo>
                    <a:pt x="586232" y="1289685"/>
                  </a:lnTo>
                  <a:lnTo>
                    <a:pt x="619633" y="1317244"/>
                  </a:lnTo>
                  <a:lnTo>
                    <a:pt x="658114" y="1338072"/>
                  </a:lnTo>
                  <a:lnTo>
                    <a:pt x="700532" y="1351280"/>
                  </a:lnTo>
                  <a:lnTo>
                    <a:pt x="745998" y="1355852"/>
                  </a:lnTo>
                  <a:lnTo>
                    <a:pt x="5264785" y="1355852"/>
                  </a:lnTo>
                  <a:lnTo>
                    <a:pt x="5310378" y="1351280"/>
                  </a:lnTo>
                  <a:lnTo>
                    <a:pt x="5352796" y="1338072"/>
                  </a:lnTo>
                  <a:lnTo>
                    <a:pt x="5391150" y="1317244"/>
                  </a:lnTo>
                  <a:lnTo>
                    <a:pt x="5424678" y="1289685"/>
                  </a:lnTo>
                  <a:lnTo>
                    <a:pt x="5452237" y="1256284"/>
                  </a:lnTo>
                  <a:lnTo>
                    <a:pt x="5473065" y="1217930"/>
                  </a:lnTo>
                  <a:lnTo>
                    <a:pt x="5486273" y="1175512"/>
                  </a:lnTo>
                  <a:lnTo>
                    <a:pt x="5490845" y="1129919"/>
                  </a:lnTo>
                  <a:lnTo>
                    <a:pt x="5490845" y="225933"/>
                  </a:lnTo>
                  <a:close/>
                </a:path>
              </a:pathLst>
            </a:custGeom>
            <a:solidFill>
              <a:srgbClr val="F8E8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444496" y="903732"/>
              <a:ext cx="5490845" cy="1482725"/>
            </a:xfrm>
            <a:custGeom>
              <a:avLst/>
              <a:gdLst/>
              <a:ahLst/>
              <a:cxnLst/>
              <a:rect l="l" t="t" r="r" b="b"/>
              <a:pathLst>
                <a:path w="5490845" h="1482725">
                  <a:moveTo>
                    <a:pt x="520065" y="225932"/>
                  </a:moveTo>
                  <a:lnTo>
                    <a:pt x="524637" y="180466"/>
                  </a:lnTo>
                  <a:lnTo>
                    <a:pt x="537718" y="138048"/>
                  </a:lnTo>
                  <a:lnTo>
                    <a:pt x="558673" y="99694"/>
                  </a:lnTo>
                  <a:lnTo>
                    <a:pt x="586232" y="66166"/>
                  </a:lnTo>
                  <a:lnTo>
                    <a:pt x="619633" y="38607"/>
                  </a:lnTo>
                  <a:lnTo>
                    <a:pt x="658114" y="17779"/>
                  </a:lnTo>
                  <a:lnTo>
                    <a:pt x="700532" y="4571"/>
                  </a:lnTo>
                  <a:lnTo>
                    <a:pt x="745998" y="0"/>
                  </a:lnTo>
                  <a:lnTo>
                    <a:pt x="1348486" y="0"/>
                  </a:lnTo>
                  <a:lnTo>
                    <a:pt x="2591181" y="0"/>
                  </a:lnTo>
                  <a:lnTo>
                    <a:pt x="5264784" y="0"/>
                  </a:lnTo>
                  <a:lnTo>
                    <a:pt x="5310378" y="4571"/>
                  </a:lnTo>
                  <a:lnTo>
                    <a:pt x="5352796" y="17779"/>
                  </a:lnTo>
                  <a:lnTo>
                    <a:pt x="5391150" y="38607"/>
                  </a:lnTo>
                  <a:lnTo>
                    <a:pt x="5424678" y="66166"/>
                  </a:lnTo>
                  <a:lnTo>
                    <a:pt x="5452236" y="99694"/>
                  </a:lnTo>
                  <a:lnTo>
                    <a:pt x="5473064" y="138048"/>
                  </a:lnTo>
                  <a:lnTo>
                    <a:pt x="5486273" y="180466"/>
                  </a:lnTo>
                  <a:lnTo>
                    <a:pt x="5490845" y="225932"/>
                  </a:lnTo>
                  <a:lnTo>
                    <a:pt x="5490845" y="790955"/>
                  </a:lnTo>
                  <a:lnTo>
                    <a:pt x="5490845" y="1129918"/>
                  </a:lnTo>
                  <a:lnTo>
                    <a:pt x="5486273" y="1175511"/>
                  </a:lnTo>
                  <a:lnTo>
                    <a:pt x="5473064" y="1217929"/>
                  </a:lnTo>
                  <a:lnTo>
                    <a:pt x="5452236" y="1256283"/>
                  </a:lnTo>
                  <a:lnTo>
                    <a:pt x="5424678" y="1289684"/>
                  </a:lnTo>
                  <a:lnTo>
                    <a:pt x="5391150" y="1317243"/>
                  </a:lnTo>
                  <a:lnTo>
                    <a:pt x="5352796" y="1338071"/>
                  </a:lnTo>
                  <a:lnTo>
                    <a:pt x="5310378" y="1351279"/>
                  </a:lnTo>
                  <a:lnTo>
                    <a:pt x="5264784" y="1355851"/>
                  </a:lnTo>
                  <a:lnTo>
                    <a:pt x="2591181" y="1355851"/>
                  </a:lnTo>
                  <a:lnTo>
                    <a:pt x="1348486" y="1355851"/>
                  </a:lnTo>
                  <a:lnTo>
                    <a:pt x="745998" y="1355851"/>
                  </a:lnTo>
                  <a:lnTo>
                    <a:pt x="700532" y="1351279"/>
                  </a:lnTo>
                  <a:lnTo>
                    <a:pt x="658114" y="1338071"/>
                  </a:lnTo>
                  <a:lnTo>
                    <a:pt x="619633" y="1317243"/>
                  </a:lnTo>
                  <a:lnTo>
                    <a:pt x="586232" y="1289684"/>
                  </a:lnTo>
                  <a:lnTo>
                    <a:pt x="558673" y="1256283"/>
                  </a:lnTo>
                  <a:lnTo>
                    <a:pt x="537718" y="1217929"/>
                  </a:lnTo>
                  <a:lnTo>
                    <a:pt x="524637" y="1175511"/>
                  </a:lnTo>
                  <a:lnTo>
                    <a:pt x="520065" y="1129918"/>
                  </a:lnTo>
                  <a:lnTo>
                    <a:pt x="0" y="1482724"/>
                  </a:lnTo>
                  <a:lnTo>
                    <a:pt x="520065" y="790955"/>
                  </a:lnTo>
                  <a:lnTo>
                    <a:pt x="520065" y="225932"/>
                  </a:lnTo>
                  <a:close/>
                </a:path>
              </a:pathLst>
            </a:custGeom>
            <a:ln w="12192">
              <a:solidFill>
                <a:srgbClr val="DDA0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227965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A</a:t>
            </a:r>
            <a:r>
              <a:rPr dirty="0" spc="-25"/>
              <a:t>nnie’</a:t>
            </a:r>
            <a:r>
              <a:rPr dirty="0"/>
              <a:t>s</a:t>
            </a:r>
            <a:r>
              <a:rPr dirty="0" spc="-140"/>
              <a:t> </a:t>
            </a:r>
            <a:r>
              <a:rPr dirty="0"/>
              <a:t>Questi</a:t>
            </a:r>
            <a:r>
              <a:rPr dirty="0" spc="-10"/>
              <a:t>o</a:t>
            </a:r>
            <a:r>
              <a:rPr dirty="0"/>
              <a:t>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152901" y="1494866"/>
            <a:ext cx="297243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Where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have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you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seen such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communication?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2376" y="897636"/>
            <a:ext cx="7219315" cy="3732529"/>
            <a:chOff x="722376" y="897636"/>
            <a:chExt cx="7219315" cy="3732529"/>
          </a:xfrm>
        </p:grpSpPr>
        <p:sp>
          <p:nvSpPr>
            <p:cNvPr id="3" name="object 3"/>
            <p:cNvSpPr/>
            <p:nvPr/>
          </p:nvSpPr>
          <p:spPr>
            <a:xfrm>
              <a:off x="722376" y="2353055"/>
              <a:ext cx="2601595" cy="2142490"/>
            </a:xfrm>
            <a:custGeom>
              <a:avLst/>
              <a:gdLst/>
              <a:ahLst/>
              <a:cxnLst/>
              <a:rect l="l" t="t" r="r" b="b"/>
              <a:pathLst>
                <a:path w="2601595" h="2142490">
                  <a:moveTo>
                    <a:pt x="1301242" y="0"/>
                  </a:moveTo>
                  <a:lnTo>
                    <a:pt x="1234567" y="1143"/>
                  </a:lnTo>
                  <a:lnTo>
                    <a:pt x="1167892" y="5968"/>
                  </a:lnTo>
                  <a:lnTo>
                    <a:pt x="1102487" y="12064"/>
                  </a:lnTo>
                  <a:lnTo>
                    <a:pt x="1038351" y="21717"/>
                  </a:lnTo>
                  <a:lnTo>
                    <a:pt x="975741" y="33781"/>
                  </a:lnTo>
                  <a:lnTo>
                    <a:pt x="914400" y="48260"/>
                  </a:lnTo>
                  <a:lnTo>
                    <a:pt x="853058" y="65150"/>
                  </a:lnTo>
                  <a:lnTo>
                    <a:pt x="794511" y="84581"/>
                  </a:lnTo>
                  <a:lnTo>
                    <a:pt x="737235" y="104901"/>
                  </a:lnTo>
                  <a:lnTo>
                    <a:pt x="681355" y="129158"/>
                  </a:lnTo>
                  <a:lnTo>
                    <a:pt x="626871" y="154431"/>
                  </a:lnTo>
                  <a:lnTo>
                    <a:pt x="573658" y="182244"/>
                  </a:lnTo>
                  <a:lnTo>
                    <a:pt x="521893" y="212344"/>
                  </a:lnTo>
                  <a:lnTo>
                    <a:pt x="472820" y="244982"/>
                  </a:lnTo>
                  <a:lnTo>
                    <a:pt x="426491" y="277621"/>
                  </a:lnTo>
                  <a:lnTo>
                    <a:pt x="381533" y="313817"/>
                  </a:lnTo>
                  <a:lnTo>
                    <a:pt x="337946" y="351155"/>
                  </a:lnTo>
                  <a:lnTo>
                    <a:pt x="297065" y="389889"/>
                  </a:lnTo>
                  <a:lnTo>
                    <a:pt x="258902" y="429641"/>
                  </a:lnTo>
                  <a:lnTo>
                    <a:pt x="222097" y="471931"/>
                  </a:lnTo>
                  <a:lnTo>
                    <a:pt x="188036" y="515366"/>
                  </a:lnTo>
                  <a:lnTo>
                    <a:pt x="156692" y="559943"/>
                  </a:lnTo>
                  <a:lnTo>
                    <a:pt x="128079" y="605917"/>
                  </a:lnTo>
                  <a:lnTo>
                    <a:pt x="102209" y="654176"/>
                  </a:lnTo>
                  <a:lnTo>
                    <a:pt x="79032" y="702437"/>
                  </a:lnTo>
                  <a:lnTo>
                    <a:pt x="58597" y="751967"/>
                  </a:lnTo>
                  <a:lnTo>
                    <a:pt x="40881" y="802639"/>
                  </a:lnTo>
                  <a:lnTo>
                    <a:pt x="25895" y="854582"/>
                  </a:lnTo>
                  <a:lnTo>
                    <a:pt x="14985" y="907669"/>
                  </a:lnTo>
                  <a:lnTo>
                    <a:pt x="6807" y="960755"/>
                  </a:lnTo>
                  <a:lnTo>
                    <a:pt x="1358" y="1015111"/>
                  </a:lnTo>
                  <a:lnTo>
                    <a:pt x="0" y="1070483"/>
                  </a:lnTo>
                  <a:lnTo>
                    <a:pt x="1358" y="1125982"/>
                  </a:lnTo>
                  <a:lnTo>
                    <a:pt x="6807" y="1180338"/>
                  </a:lnTo>
                  <a:lnTo>
                    <a:pt x="14985" y="1233424"/>
                  </a:lnTo>
                  <a:lnTo>
                    <a:pt x="25895" y="1286637"/>
                  </a:lnTo>
                  <a:lnTo>
                    <a:pt x="40881" y="1338453"/>
                  </a:lnTo>
                  <a:lnTo>
                    <a:pt x="58597" y="1389253"/>
                  </a:lnTo>
                  <a:lnTo>
                    <a:pt x="79032" y="1439926"/>
                  </a:lnTo>
                  <a:lnTo>
                    <a:pt x="102209" y="1488186"/>
                  </a:lnTo>
                  <a:lnTo>
                    <a:pt x="128079" y="1535252"/>
                  </a:lnTo>
                  <a:lnTo>
                    <a:pt x="156692" y="1582318"/>
                  </a:lnTo>
                  <a:lnTo>
                    <a:pt x="188036" y="1626984"/>
                  </a:lnTo>
                  <a:lnTo>
                    <a:pt x="222097" y="1670431"/>
                  </a:lnTo>
                  <a:lnTo>
                    <a:pt x="258902" y="1712683"/>
                  </a:lnTo>
                  <a:lnTo>
                    <a:pt x="297065" y="1752511"/>
                  </a:lnTo>
                  <a:lnTo>
                    <a:pt x="337946" y="1791144"/>
                  </a:lnTo>
                  <a:lnTo>
                    <a:pt x="381533" y="1828533"/>
                  </a:lnTo>
                  <a:lnTo>
                    <a:pt x="426491" y="1864753"/>
                  </a:lnTo>
                  <a:lnTo>
                    <a:pt x="472820" y="1897329"/>
                  </a:lnTo>
                  <a:lnTo>
                    <a:pt x="521893" y="1929942"/>
                  </a:lnTo>
                  <a:lnTo>
                    <a:pt x="573658" y="1958911"/>
                  </a:lnTo>
                  <a:lnTo>
                    <a:pt x="626871" y="1987867"/>
                  </a:lnTo>
                  <a:lnTo>
                    <a:pt x="681355" y="2013216"/>
                  </a:lnTo>
                  <a:lnTo>
                    <a:pt x="737235" y="2037359"/>
                  </a:lnTo>
                  <a:lnTo>
                    <a:pt x="794511" y="2057869"/>
                  </a:lnTo>
                  <a:lnTo>
                    <a:pt x="853058" y="2077186"/>
                  </a:lnTo>
                  <a:lnTo>
                    <a:pt x="914400" y="2094090"/>
                  </a:lnTo>
                  <a:lnTo>
                    <a:pt x="975741" y="2108568"/>
                  </a:lnTo>
                  <a:lnTo>
                    <a:pt x="1038351" y="2120633"/>
                  </a:lnTo>
                  <a:lnTo>
                    <a:pt x="1102487" y="2130285"/>
                  </a:lnTo>
                  <a:lnTo>
                    <a:pt x="1167892" y="2136330"/>
                  </a:lnTo>
                  <a:lnTo>
                    <a:pt x="1234567" y="2141156"/>
                  </a:lnTo>
                  <a:lnTo>
                    <a:pt x="1301242" y="2142363"/>
                  </a:lnTo>
                  <a:lnTo>
                    <a:pt x="1368044" y="2141156"/>
                  </a:lnTo>
                  <a:lnTo>
                    <a:pt x="1434846" y="2136330"/>
                  </a:lnTo>
                  <a:lnTo>
                    <a:pt x="1498854" y="2130285"/>
                  </a:lnTo>
                  <a:lnTo>
                    <a:pt x="1562862" y="2120633"/>
                  </a:lnTo>
                  <a:lnTo>
                    <a:pt x="1625600" y="2108568"/>
                  </a:lnTo>
                  <a:lnTo>
                    <a:pt x="1688211" y="2094090"/>
                  </a:lnTo>
                  <a:lnTo>
                    <a:pt x="1748282" y="2077186"/>
                  </a:lnTo>
                  <a:lnTo>
                    <a:pt x="1806829" y="2057869"/>
                  </a:lnTo>
                  <a:lnTo>
                    <a:pt x="1865376" y="2037359"/>
                  </a:lnTo>
                  <a:lnTo>
                    <a:pt x="1921383" y="2013216"/>
                  </a:lnTo>
                  <a:lnTo>
                    <a:pt x="1975866" y="1987867"/>
                  </a:lnTo>
                  <a:lnTo>
                    <a:pt x="2079371" y="1929942"/>
                  </a:lnTo>
                  <a:lnTo>
                    <a:pt x="2128393" y="1897329"/>
                  </a:lnTo>
                  <a:lnTo>
                    <a:pt x="2174621" y="1864753"/>
                  </a:lnTo>
                  <a:lnTo>
                    <a:pt x="2220976" y="1828533"/>
                  </a:lnTo>
                  <a:lnTo>
                    <a:pt x="2263394" y="1791144"/>
                  </a:lnTo>
                  <a:lnTo>
                    <a:pt x="2304161" y="1752511"/>
                  </a:lnTo>
                  <a:lnTo>
                    <a:pt x="2343658" y="1712683"/>
                  </a:lnTo>
                  <a:lnTo>
                    <a:pt x="2379218" y="1670431"/>
                  </a:lnTo>
                  <a:lnTo>
                    <a:pt x="2413127" y="1626984"/>
                  </a:lnTo>
                  <a:lnTo>
                    <a:pt x="2444496" y="1582318"/>
                  </a:lnTo>
                  <a:lnTo>
                    <a:pt x="2473198" y="1535252"/>
                  </a:lnTo>
                  <a:lnTo>
                    <a:pt x="2498979" y="1488186"/>
                  </a:lnTo>
                  <a:lnTo>
                    <a:pt x="2522220" y="1439926"/>
                  </a:lnTo>
                  <a:lnTo>
                    <a:pt x="2542666" y="1389253"/>
                  </a:lnTo>
                  <a:lnTo>
                    <a:pt x="2560320" y="1338453"/>
                  </a:lnTo>
                  <a:lnTo>
                    <a:pt x="2575306" y="1286637"/>
                  </a:lnTo>
                  <a:lnTo>
                    <a:pt x="2586354" y="1233424"/>
                  </a:lnTo>
                  <a:lnTo>
                    <a:pt x="2594483" y="1180338"/>
                  </a:lnTo>
                  <a:lnTo>
                    <a:pt x="2599816" y="1125982"/>
                  </a:lnTo>
                  <a:lnTo>
                    <a:pt x="2601341" y="1070483"/>
                  </a:lnTo>
                  <a:lnTo>
                    <a:pt x="2599816" y="1015111"/>
                  </a:lnTo>
                  <a:lnTo>
                    <a:pt x="2594483" y="960755"/>
                  </a:lnTo>
                  <a:lnTo>
                    <a:pt x="2586354" y="907669"/>
                  </a:lnTo>
                  <a:lnTo>
                    <a:pt x="2575306" y="854582"/>
                  </a:lnTo>
                  <a:lnTo>
                    <a:pt x="2560320" y="802639"/>
                  </a:lnTo>
                  <a:lnTo>
                    <a:pt x="2542666" y="751967"/>
                  </a:lnTo>
                  <a:lnTo>
                    <a:pt x="2522220" y="702437"/>
                  </a:lnTo>
                  <a:lnTo>
                    <a:pt x="2498979" y="654176"/>
                  </a:lnTo>
                  <a:lnTo>
                    <a:pt x="2473198" y="605917"/>
                  </a:lnTo>
                  <a:lnTo>
                    <a:pt x="2444496" y="559943"/>
                  </a:lnTo>
                  <a:lnTo>
                    <a:pt x="2413127" y="515366"/>
                  </a:lnTo>
                  <a:lnTo>
                    <a:pt x="2379218" y="471931"/>
                  </a:lnTo>
                  <a:lnTo>
                    <a:pt x="2343658" y="429641"/>
                  </a:lnTo>
                  <a:lnTo>
                    <a:pt x="2304161" y="389889"/>
                  </a:lnTo>
                  <a:lnTo>
                    <a:pt x="2263394" y="351155"/>
                  </a:lnTo>
                  <a:lnTo>
                    <a:pt x="2220976" y="313817"/>
                  </a:lnTo>
                  <a:lnTo>
                    <a:pt x="2174621" y="277621"/>
                  </a:lnTo>
                  <a:lnTo>
                    <a:pt x="2128393" y="244982"/>
                  </a:lnTo>
                  <a:lnTo>
                    <a:pt x="2079371" y="212344"/>
                  </a:lnTo>
                  <a:lnTo>
                    <a:pt x="2027555" y="182244"/>
                  </a:lnTo>
                  <a:lnTo>
                    <a:pt x="1975866" y="154431"/>
                  </a:lnTo>
                  <a:lnTo>
                    <a:pt x="1921383" y="129158"/>
                  </a:lnTo>
                  <a:lnTo>
                    <a:pt x="1865376" y="104901"/>
                  </a:lnTo>
                  <a:lnTo>
                    <a:pt x="1806829" y="84581"/>
                  </a:lnTo>
                  <a:lnTo>
                    <a:pt x="1748282" y="65150"/>
                  </a:lnTo>
                  <a:lnTo>
                    <a:pt x="1688211" y="48260"/>
                  </a:lnTo>
                  <a:lnTo>
                    <a:pt x="1625600" y="33781"/>
                  </a:lnTo>
                  <a:lnTo>
                    <a:pt x="1562862" y="21717"/>
                  </a:lnTo>
                  <a:lnTo>
                    <a:pt x="1498854" y="12064"/>
                  </a:lnTo>
                  <a:lnTo>
                    <a:pt x="1434846" y="5968"/>
                  </a:lnTo>
                  <a:lnTo>
                    <a:pt x="1368044" y="1143"/>
                  </a:lnTo>
                  <a:lnTo>
                    <a:pt x="1301242" y="0"/>
                  </a:lnTo>
                  <a:close/>
                </a:path>
              </a:pathLst>
            </a:custGeom>
            <a:solidFill>
              <a:srgbClr val="F7F81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3168" y="2258568"/>
              <a:ext cx="1886712" cy="23713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44496" y="903731"/>
              <a:ext cx="5490845" cy="1482725"/>
            </a:xfrm>
            <a:custGeom>
              <a:avLst/>
              <a:gdLst/>
              <a:ahLst/>
              <a:cxnLst/>
              <a:rect l="l" t="t" r="r" b="b"/>
              <a:pathLst>
                <a:path w="5490845" h="1482725">
                  <a:moveTo>
                    <a:pt x="5490845" y="225933"/>
                  </a:moveTo>
                  <a:lnTo>
                    <a:pt x="5486273" y="180467"/>
                  </a:lnTo>
                  <a:lnTo>
                    <a:pt x="5473065" y="138049"/>
                  </a:lnTo>
                  <a:lnTo>
                    <a:pt x="5452237" y="99695"/>
                  </a:lnTo>
                  <a:lnTo>
                    <a:pt x="5424678" y="66167"/>
                  </a:lnTo>
                  <a:lnTo>
                    <a:pt x="5391150" y="38608"/>
                  </a:lnTo>
                  <a:lnTo>
                    <a:pt x="5352796" y="17780"/>
                  </a:lnTo>
                  <a:lnTo>
                    <a:pt x="5310378" y="4572"/>
                  </a:lnTo>
                  <a:lnTo>
                    <a:pt x="5264785" y="0"/>
                  </a:lnTo>
                  <a:lnTo>
                    <a:pt x="745998" y="0"/>
                  </a:lnTo>
                  <a:lnTo>
                    <a:pt x="700532" y="4572"/>
                  </a:lnTo>
                  <a:lnTo>
                    <a:pt x="658114" y="17780"/>
                  </a:lnTo>
                  <a:lnTo>
                    <a:pt x="619633" y="38608"/>
                  </a:lnTo>
                  <a:lnTo>
                    <a:pt x="586232" y="66167"/>
                  </a:lnTo>
                  <a:lnTo>
                    <a:pt x="558673" y="99695"/>
                  </a:lnTo>
                  <a:lnTo>
                    <a:pt x="537718" y="138049"/>
                  </a:lnTo>
                  <a:lnTo>
                    <a:pt x="524637" y="180467"/>
                  </a:lnTo>
                  <a:lnTo>
                    <a:pt x="520065" y="225933"/>
                  </a:lnTo>
                  <a:lnTo>
                    <a:pt x="520065" y="790956"/>
                  </a:lnTo>
                  <a:lnTo>
                    <a:pt x="0" y="1482725"/>
                  </a:lnTo>
                  <a:lnTo>
                    <a:pt x="520065" y="1129919"/>
                  </a:lnTo>
                  <a:lnTo>
                    <a:pt x="524637" y="1175512"/>
                  </a:lnTo>
                  <a:lnTo>
                    <a:pt x="537718" y="1217930"/>
                  </a:lnTo>
                  <a:lnTo>
                    <a:pt x="558673" y="1256284"/>
                  </a:lnTo>
                  <a:lnTo>
                    <a:pt x="586232" y="1289685"/>
                  </a:lnTo>
                  <a:lnTo>
                    <a:pt x="619633" y="1317244"/>
                  </a:lnTo>
                  <a:lnTo>
                    <a:pt x="658114" y="1338072"/>
                  </a:lnTo>
                  <a:lnTo>
                    <a:pt x="700532" y="1351280"/>
                  </a:lnTo>
                  <a:lnTo>
                    <a:pt x="745998" y="1355852"/>
                  </a:lnTo>
                  <a:lnTo>
                    <a:pt x="5264785" y="1355852"/>
                  </a:lnTo>
                  <a:lnTo>
                    <a:pt x="5310378" y="1351280"/>
                  </a:lnTo>
                  <a:lnTo>
                    <a:pt x="5352796" y="1338072"/>
                  </a:lnTo>
                  <a:lnTo>
                    <a:pt x="5391150" y="1317244"/>
                  </a:lnTo>
                  <a:lnTo>
                    <a:pt x="5424678" y="1289685"/>
                  </a:lnTo>
                  <a:lnTo>
                    <a:pt x="5452237" y="1256284"/>
                  </a:lnTo>
                  <a:lnTo>
                    <a:pt x="5473065" y="1217930"/>
                  </a:lnTo>
                  <a:lnTo>
                    <a:pt x="5486273" y="1175512"/>
                  </a:lnTo>
                  <a:lnTo>
                    <a:pt x="5490845" y="1129919"/>
                  </a:lnTo>
                  <a:lnTo>
                    <a:pt x="5490845" y="225933"/>
                  </a:lnTo>
                  <a:close/>
                </a:path>
              </a:pathLst>
            </a:custGeom>
            <a:solidFill>
              <a:srgbClr val="F8E8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444496" y="903732"/>
              <a:ext cx="5490845" cy="1482725"/>
            </a:xfrm>
            <a:custGeom>
              <a:avLst/>
              <a:gdLst/>
              <a:ahLst/>
              <a:cxnLst/>
              <a:rect l="l" t="t" r="r" b="b"/>
              <a:pathLst>
                <a:path w="5490845" h="1482725">
                  <a:moveTo>
                    <a:pt x="520065" y="225932"/>
                  </a:moveTo>
                  <a:lnTo>
                    <a:pt x="524637" y="180466"/>
                  </a:lnTo>
                  <a:lnTo>
                    <a:pt x="537718" y="138048"/>
                  </a:lnTo>
                  <a:lnTo>
                    <a:pt x="558673" y="99694"/>
                  </a:lnTo>
                  <a:lnTo>
                    <a:pt x="586232" y="66166"/>
                  </a:lnTo>
                  <a:lnTo>
                    <a:pt x="619633" y="38607"/>
                  </a:lnTo>
                  <a:lnTo>
                    <a:pt x="658114" y="17779"/>
                  </a:lnTo>
                  <a:lnTo>
                    <a:pt x="700532" y="4571"/>
                  </a:lnTo>
                  <a:lnTo>
                    <a:pt x="745998" y="0"/>
                  </a:lnTo>
                  <a:lnTo>
                    <a:pt x="1348486" y="0"/>
                  </a:lnTo>
                  <a:lnTo>
                    <a:pt x="2591181" y="0"/>
                  </a:lnTo>
                  <a:lnTo>
                    <a:pt x="5264784" y="0"/>
                  </a:lnTo>
                  <a:lnTo>
                    <a:pt x="5310378" y="4571"/>
                  </a:lnTo>
                  <a:lnTo>
                    <a:pt x="5352796" y="17779"/>
                  </a:lnTo>
                  <a:lnTo>
                    <a:pt x="5391150" y="38607"/>
                  </a:lnTo>
                  <a:lnTo>
                    <a:pt x="5424678" y="66166"/>
                  </a:lnTo>
                  <a:lnTo>
                    <a:pt x="5452236" y="99694"/>
                  </a:lnTo>
                  <a:lnTo>
                    <a:pt x="5473064" y="138048"/>
                  </a:lnTo>
                  <a:lnTo>
                    <a:pt x="5486273" y="180466"/>
                  </a:lnTo>
                  <a:lnTo>
                    <a:pt x="5490845" y="225932"/>
                  </a:lnTo>
                  <a:lnTo>
                    <a:pt x="5490845" y="790955"/>
                  </a:lnTo>
                  <a:lnTo>
                    <a:pt x="5490845" y="1129918"/>
                  </a:lnTo>
                  <a:lnTo>
                    <a:pt x="5486273" y="1175511"/>
                  </a:lnTo>
                  <a:lnTo>
                    <a:pt x="5473064" y="1217929"/>
                  </a:lnTo>
                  <a:lnTo>
                    <a:pt x="5452236" y="1256283"/>
                  </a:lnTo>
                  <a:lnTo>
                    <a:pt x="5424678" y="1289684"/>
                  </a:lnTo>
                  <a:lnTo>
                    <a:pt x="5391150" y="1317243"/>
                  </a:lnTo>
                  <a:lnTo>
                    <a:pt x="5352796" y="1338071"/>
                  </a:lnTo>
                  <a:lnTo>
                    <a:pt x="5310378" y="1351279"/>
                  </a:lnTo>
                  <a:lnTo>
                    <a:pt x="5264784" y="1355851"/>
                  </a:lnTo>
                  <a:lnTo>
                    <a:pt x="2591181" y="1355851"/>
                  </a:lnTo>
                  <a:lnTo>
                    <a:pt x="1348486" y="1355851"/>
                  </a:lnTo>
                  <a:lnTo>
                    <a:pt x="745998" y="1355851"/>
                  </a:lnTo>
                  <a:lnTo>
                    <a:pt x="700532" y="1351279"/>
                  </a:lnTo>
                  <a:lnTo>
                    <a:pt x="658114" y="1338071"/>
                  </a:lnTo>
                  <a:lnTo>
                    <a:pt x="619633" y="1317243"/>
                  </a:lnTo>
                  <a:lnTo>
                    <a:pt x="586232" y="1289684"/>
                  </a:lnTo>
                  <a:lnTo>
                    <a:pt x="558673" y="1256283"/>
                  </a:lnTo>
                  <a:lnTo>
                    <a:pt x="537718" y="1217929"/>
                  </a:lnTo>
                  <a:lnTo>
                    <a:pt x="524637" y="1175511"/>
                  </a:lnTo>
                  <a:lnTo>
                    <a:pt x="520065" y="1129918"/>
                  </a:lnTo>
                  <a:lnTo>
                    <a:pt x="0" y="1482724"/>
                  </a:lnTo>
                  <a:lnTo>
                    <a:pt x="520065" y="790955"/>
                  </a:lnTo>
                  <a:lnTo>
                    <a:pt x="520065" y="225932"/>
                  </a:lnTo>
                  <a:close/>
                </a:path>
              </a:pathLst>
            </a:custGeom>
            <a:ln w="12192">
              <a:solidFill>
                <a:srgbClr val="DDA0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77418" y="136906"/>
            <a:ext cx="2040255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20">
                <a:solidFill>
                  <a:srgbClr val="242424"/>
                </a:solidFill>
                <a:latin typeface="Calibri"/>
                <a:cs typeface="Calibri"/>
              </a:rPr>
              <a:t>A</a:t>
            </a:r>
            <a:r>
              <a:rPr dirty="0" sz="2600" spc="-25">
                <a:solidFill>
                  <a:srgbClr val="242424"/>
                </a:solidFill>
                <a:latin typeface="Calibri"/>
                <a:cs typeface="Calibri"/>
              </a:rPr>
              <a:t>nnie</a:t>
            </a:r>
            <a:r>
              <a:rPr dirty="0" sz="2600" spc="-185">
                <a:solidFill>
                  <a:srgbClr val="242424"/>
                </a:solidFill>
                <a:latin typeface="Calibri"/>
                <a:cs typeface="Calibri"/>
              </a:rPr>
              <a:t>’</a:t>
            </a:r>
            <a:r>
              <a:rPr dirty="0" sz="2600">
                <a:solidFill>
                  <a:srgbClr val="242424"/>
                </a:solidFill>
                <a:latin typeface="Calibri"/>
                <a:cs typeface="Calibri"/>
              </a:rPr>
              <a:t>s</a:t>
            </a:r>
            <a:r>
              <a:rPr dirty="0" sz="2600" spc="-155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42424"/>
                </a:solidFill>
                <a:latin typeface="Calibri"/>
                <a:cs typeface="Calibri"/>
              </a:rPr>
              <a:t>Ans</a:t>
            </a:r>
            <a:r>
              <a:rPr dirty="0" sz="2600" spc="-35">
                <a:solidFill>
                  <a:srgbClr val="242424"/>
                </a:solidFill>
                <a:latin typeface="Calibri"/>
                <a:cs typeface="Calibri"/>
              </a:rPr>
              <a:t>w</a:t>
            </a:r>
            <a:r>
              <a:rPr dirty="0" sz="2600" spc="-15">
                <a:solidFill>
                  <a:srgbClr val="242424"/>
                </a:solidFill>
                <a:latin typeface="Calibri"/>
                <a:cs typeface="Calibri"/>
              </a:rPr>
              <a:t>e</a:t>
            </a:r>
            <a:r>
              <a:rPr dirty="0" sz="2600">
                <a:solidFill>
                  <a:srgbClr val="242424"/>
                </a:solidFill>
                <a:latin typeface="Calibri"/>
                <a:cs typeface="Calibri"/>
              </a:rPr>
              <a:t>r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40201" y="1412824"/>
            <a:ext cx="4297680" cy="392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In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many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web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forms,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when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country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selected,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its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states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populated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without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form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being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submitted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server.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695" y="132080"/>
            <a:ext cx="232600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Ajax</a:t>
            </a:r>
            <a:r>
              <a:rPr dirty="0" spc="-140"/>
              <a:t> </a:t>
            </a:r>
            <a:r>
              <a:rPr dirty="0" spc="-10"/>
              <a:t>Architecture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09216" y="1812035"/>
            <a:ext cx="1050290" cy="1009015"/>
            <a:chOff x="2109216" y="1812035"/>
            <a:chExt cx="1050290" cy="10090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09216" y="1812035"/>
              <a:ext cx="1050036" cy="10088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56460" y="1839467"/>
              <a:ext cx="955548" cy="9143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56460" y="1839467"/>
              <a:ext cx="955675" cy="914400"/>
            </a:xfrm>
            <a:custGeom>
              <a:avLst/>
              <a:gdLst/>
              <a:ahLst/>
              <a:cxnLst/>
              <a:rect l="l" t="t" r="r" b="b"/>
              <a:pathLst>
                <a:path w="955675" h="914400">
                  <a:moveTo>
                    <a:pt x="0" y="457200"/>
                  </a:moveTo>
                  <a:lnTo>
                    <a:pt x="2412" y="410464"/>
                  </a:lnTo>
                  <a:lnTo>
                    <a:pt x="9651" y="365125"/>
                  </a:lnTo>
                  <a:lnTo>
                    <a:pt x="21462" y="321310"/>
                  </a:lnTo>
                  <a:lnTo>
                    <a:pt x="37591" y="279273"/>
                  </a:lnTo>
                  <a:lnTo>
                    <a:pt x="57657" y="239268"/>
                  </a:lnTo>
                  <a:lnTo>
                    <a:pt x="81533" y="201549"/>
                  </a:lnTo>
                  <a:lnTo>
                    <a:pt x="109092" y="166370"/>
                  </a:lnTo>
                  <a:lnTo>
                    <a:pt x="139953" y="133858"/>
                  </a:lnTo>
                  <a:lnTo>
                    <a:pt x="173862" y="104394"/>
                  </a:lnTo>
                  <a:lnTo>
                    <a:pt x="210565" y="78105"/>
                  </a:lnTo>
                  <a:lnTo>
                    <a:pt x="249935" y="55245"/>
                  </a:lnTo>
                  <a:lnTo>
                    <a:pt x="291719" y="35941"/>
                  </a:lnTo>
                  <a:lnTo>
                    <a:pt x="335660" y="20574"/>
                  </a:lnTo>
                  <a:lnTo>
                    <a:pt x="381381" y="9271"/>
                  </a:lnTo>
                  <a:lnTo>
                    <a:pt x="428878" y="2412"/>
                  </a:lnTo>
                  <a:lnTo>
                    <a:pt x="477646" y="0"/>
                  </a:lnTo>
                  <a:lnTo>
                    <a:pt x="526541" y="2412"/>
                  </a:lnTo>
                  <a:lnTo>
                    <a:pt x="574039" y="9271"/>
                  </a:lnTo>
                  <a:lnTo>
                    <a:pt x="619759" y="20574"/>
                  </a:lnTo>
                  <a:lnTo>
                    <a:pt x="663701" y="35941"/>
                  </a:lnTo>
                  <a:lnTo>
                    <a:pt x="705484" y="55245"/>
                  </a:lnTo>
                  <a:lnTo>
                    <a:pt x="744854" y="78105"/>
                  </a:lnTo>
                  <a:lnTo>
                    <a:pt x="781557" y="104394"/>
                  </a:lnTo>
                  <a:lnTo>
                    <a:pt x="815466" y="133858"/>
                  </a:lnTo>
                  <a:lnTo>
                    <a:pt x="846327" y="166370"/>
                  </a:lnTo>
                  <a:lnTo>
                    <a:pt x="873887" y="201549"/>
                  </a:lnTo>
                  <a:lnTo>
                    <a:pt x="897763" y="239268"/>
                  </a:lnTo>
                  <a:lnTo>
                    <a:pt x="917828" y="279273"/>
                  </a:lnTo>
                  <a:lnTo>
                    <a:pt x="933957" y="321310"/>
                  </a:lnTo>
                  <a:lnTo>
                    <a:pt x="945769" y="365125"/>
                  </a:lnTo>
                  <a:lnTo>
                    <a:pt x="953007" y="410464"/>
                  </a:lnTo>
                  <a:lnTo>
                    <a:pt x="955420" y="457200"/>
                  </a:lnTo>
                  <a:lnTo>
                    <a:pt x="953007" y="503936"/>
                  </a:lnTo>
                  <a:lnTo>
                    <a:pt x="945769" y="549275"/>
                  </a:lnTo>
                  <a:lnTo>
                    <a:pt x="933957" y="593090"/>
                  </a:lnTo>
                  <a:lnTo>
                    <a:pt x="917828" y="635127"/>
                  </a:lnTo>
                  <a:lnTo>
                    <a:pt x="897763" y="675132"/>
                  </a:lnTo>
                  <a:lnTo>
                    <a:pt x="873887" y="712851"/>
                  </a:lnTo>
                  <a:lnTo>
                    <a:pt x="846327" y="748030"/>
                  </a:lnTo>
                  <a:lnTo>
                    <a:pt x="815466" y="780415"/>
                  </a:lnTo>
                  <a:lnTo>
                    <a:pt x="781557" y="810006"/>
                  </a:lnTo>
                  <a:lnTo>
                    <a:pt x="744854" y="836295"/>
                  </a:lnTo>
                  <a:lnTo>
                    <a:pt x="705484" y="859155"/>
                  </a:lnTo>
                  <a:lnTo>
                    <a:pt x="663701" y="878459"/>
                  </a:lnTo>
                  <a:lnTo>
                    <a:pt x="619759" y="893826"/>
                  </a:lnTo>
                  <a:lnTo>
                    <a:pt x="574039" y="905129"/>
                  </a:lnTo>
                  <a:lnTo>
                    <a:pt x="526541" y="911987"/>
                  </a:lnTo>
                  <a:lnTo>
                    <a:pt x="477646" y="914400"/>
                  </a:lnTo>
                  <a:lnTo>
                    <a:pt x="428878" y="911987"/>
                  </a:lnTo>
                  <a:lnTo>
                    <a:pt x="381381" y="905129"/>
                  </a:lnTo>
                  <a:lnTo>
                    <a:pt x="335660" y="893826"/>
                  </a:lnTo>
                  <a:lnTo>
                    <a:pt x="291719" y="878459"/>
                  </a:lnTo>
                  <a:lnTo>
                    <a:pt x="249935" y="859155"/>
                  </a:lnTo>
                  <a:lnTo>
                    <a:pt x="210565" y="836295"/>
                  </a:lnTo>
                  <a:lnTo>
                    <a:pt x="173862" y="810006"/>
                  </a:lnTo>
                  <a:lnTo>
                    <a:pt x="139953" y="780415"/>
                  </a:lnTo>
                  <a:lnTo>
                    <a:pt x="109092" y="748030"/>
                  </a:lnTo>
                  <a:lnTo>
                    <a:pt x="81533" y="712851"/>
                  </a:lnTo>
                  <a:lnTo>
                    <a:pt x="57657" y="675132"/>
                  </a:lnTo>
                  <a:lnTo>
                    <a:pt x="37591" y="635127"/>
                  </a:lnTo>
                  <a:lnTo>
                    <a:pt x="21462" y="593090"/>
                  </a:lnTo>
                  <a:lnTo>
                    <a:pt x="9651" y="549275"/>
                  </a:lnTo>
                  <a:lnTo>
                    <a:pt x="2412" y="503936"/>
                  </a:lnTo>
                  <a:lnTo>
                    <a:pt x="0" y="457200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284602" y="2173605"/>
            <a:ext cx="72263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End</a:t>
            </a:r>
            <a:r>
              <a:rPr dirty="0" sz="1400" spc="-1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User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099303" y="1812035"/>
            <a:ext cx="1050290" cy="1009015"/>
            <a:chOff x="5099303" y="1812035"/>
            <a:chExt cx="1050290" cy="100901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9303" y="1812035"/>
              <a:ext cx="1050036" cy="100888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6547" y="1839467"/>
              <a:ext cx="955548" cy="91439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146547" y="1839467"/>
              <a:ext cx="955675" cy="914400"/>
            </a:xfrm>
            <a:custGeom>
              <a:avLst/>
              <a:gdLst/>
              <a:ahLst/>
              <a:cxnLst/>
              <a:rect l="l" t="t" r="r" b="b"/>
              <a:pathLst>
                <a:path w="955675" h="914400">
                  <a:moveTo>
                    <a:pt x="0" y="457200"/>
                  </a:moveTo>
                  <a:lnTo>
                    <a:pt x="2412" y="410464"/>
                  </a:lnTo>
                  <a:lnTo>
                    <a:pt x="9651" y="365125"/>
                  </a:lnTo>
                  <a:lnTo>
                    <a:pt x="21462" y="321310"/>
                  </a:lnTo>
                  <a:lnTo>
                    <a:pt x="37591" y="279273"/>
                  </a:lnTo>
                  <a:lnTo>
                    <a:pt x="57657" y="239268"/>
                  </a:lnTo>
                  <a:lnTo>
                    <a:pt x="81534" y="201549"/>
                  </a:lnTo>
                  <a:lnTo>
                    <a:pt x="109092" y="166370"/>
                  </a:lnTo>
                  <a:lnTo>
                    <a:pt x="139953" y="133858"/>
                  </a:lnTo>
                  <a:lnTo>
                    <a:pt x="173862" y="104394"/>
                  </a:lnTo>
                  <a:lnTo>
                    <a:pt x="210565" y="78105"/>
                  </a:lnTo>
                  <a:lnTo>
                    <a:pt x="249936" y="55245"/>
                  </a:lnTo>
                  <a:lnTo>
                    <a:pt x="291718" y="35941"/>
                  </a:lnTo>
                  <a:lnTo>
                    <a:pt x="335661" y="20574"/>
                  </a:lnTo>
                  <a:lnTo>
                    <a:pt x="381380" y="9271"/>
                  </a:lnTo>
                  <a:lnTo>
                    <a:pt x="428878" y="2412"/>
                  </a:lnTo>
                  <a:lnTo>
                    <a:pt x="477647" y="0"/>
                  </a:lnTo>
                  <a:lnTo>
                    <a:pt x="526541" y="2412"/>
                  </a:lnTo>
                  <a:lnTo>
                    <a:pt x="574039" y="9271"/>
                  </a:lnTo>
                  <a:lnTo>
                    <a:pt x="619760" y="20574"/>
                  </a:lnTo>
                  <a:lnTo>
                    <a:pt x="663701" y="35941"/>
                  </a:lnTo>
                  <a:lnTo>
                    <a:pt x="705485" y="55245"/>
                  </a:lnTo>
                  <a:lnTo>
                    <a:pt x="744854" y="78105"/>
                  </a:lnTo>
                  <a:lnTo>
                    <a:pt x="781557" y="104394"/>
                  </a:lnTo>
                  <a:lnTo>
                    <a:pt x="815466" y="133858"/>
                  </a:lnTo>
                  <a:lnTo>
                    <a:pt x="846327" y="166370"/>
                  </a:lnTo>
                  <a:lnTo>
                    <a:pt x="873887" y="201549"/>
                  </a:lnTo>
                  <a:lnTo>
                    <a:pt x="897763" y="239268"/>
                  </a:lnTo>
                  <a:lnTo>
                    <a:pt x="917828" y="279273"/>
                  </a:lnTo>
                  <a:lnTo>
                    <a:pt x="933957" y="321310"/>
                  </a:lnTo>
                  <a:lnTo>
                    <a:pt x="945768" y="365125"/>
                  </a:lnTo>
                  <a:lnTo>
                    <a:pt x="953007" y="410464"/>
                  </a:lnTo>
                  <a:lnTo>
                    <a:pt x="955421" y="457200"/>
                  </a:lnTo>
                  <a:lnTo>
                    <a:pt x="953007" y="503936"/>
                  </a:lnTo>
                  <a:lnTo>
                    <a:pt x="945768" y="549275"/>
                  </a:lnTo>
                  <a:lnTo>
                    <a:pt x="933957" y="593090"/>
                  </a:lnTo>
                  <a:lnTo>
                    <a:pt x="917828" y="635127"/>
                  </a:lnTo>
                  <a:lnTo>
                    <a:pt x="897763" y="675132"/>
                  </a:lnTo>
                  <a:lnTo>
                    <a:pt x="873887" y="712851"/>
                  </a:lnTo>
                  <a:lnTo>
                    <a:pt x="846327" y="748030"/>
                  </a:lnTo>
                  <a:lnTo>
                    <a:pt x="815466" y="780415"/>
                  </a:lnTo>
                  <a:lnTo>
                    <a:pt x="781557" y="810006"/>
                  </a:lnTo>
                  <a:lnTo>
                    <a:pt x="744854" y="836295"/>
                  </a:lnTo>
                  <a:lnTo>
                    <a:pt x="705485" y="859155"/>
                  </a:lnTo>
                  <a:lnTo>
                    <a:pt x="663701" y="878459"/>
                  </a:lnTo>
                  <a:lnTo>
                    <a:pt x="619760" y="893826"/>
                  </a:lnTo>
                  <a:lnTo>
                    <a:pt x="574039" y="905129"/>
                  </a:lnTo>
                  <a:lnTo>
                    <a:pt x="526541" y="911987"/>
                  </a:lnTo>
                  <a:lnTo>
                    <a:pt x="477647" y="914400"/>
                  </a:lnTo>
                  <a:lnTo>
                    <a:pt x="428878" y="911987"/>
                  </a:lnTo>
                  <a:lnTo>
                    <a:pt x="381380" y="905129"/>
                  </a:lnTo>
                  <a:lnTo>
                    <a:pt x="335661" y="893826"/>
                  </a:lnTo>
                  <a:lnTo>
                    <a:pt x="291718" y="878459"/>
                  </a:lnTo>
                  <a:lnTo>
                    <a:pt x="249936" y="859155"/>
                  </a:lnTo>
                  <a:lnTo>
                    <a:pt x="210565" y="836295"/>
                  </a:lnTo>
                  <a:lnTo>
                    <a:pt x="173862" y="810006"/>
                  </a:lnTo>
                  <a:lnTo>
                    <a:pt x="139953" y="780415"/>
                  </a:lnTo>
                  <a:lnTo>
                    <a:pt x="109092" y="748030"/>
                  </a:lnTo>
                  <a:lnTo>
                    <a:pt x="81534" y="712851"/>
                  </a:lnTo>
                  <a:lnTo>
                    <a:pt x="57657" y="675132"/>
                  </a:lnTo>
                  <a:lnTo>
                    <a:pt x="37591" y="635127"/>
                  </a:lnTo>
                  <a:lnTo>
                    <a:pt x="21462" y="593090"/>
                  </a:lnTo>
                  <a:lnTo>
                    <a:pt x="9651" y="549275"/>
                  </a:lnTo>
                  <a:lnTo>
                    <a:pt x="2412" y="503936"/>
                  </a:lnTo>
                  <a:lnTo>
                    <a:pt x="0" y="4572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205476" y="2173605"/>
            <a:ext cx="8655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WebServer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782823" y="1239011"/>
            <a:ext cx="3382010" cy="3564890"/>
            <a:chOff x="2782823" y="1239011"/>
            <a:chExt cx="3382010" cy="3564890"/>
          </a:xfrm>
        </p:grpSpPr>
        <p:sp>
          <p:nvSpPr>
            <p:cNvPr id="14" name="object 14"/>
            <p:cNvSpPr/>
            <p:nvPr/>
          </p:nvSpPr>
          <p:spPr>
            <a:xfrm>
              <a:off x="4076699" y="1251203"/>
              <a:ext cx="1431290" cy="509270"/>
            </a:xfrm>
            <a:custGeom>
              <a:avLst/>
              <a:gdLst/>
              <a:ahLst/>
              <a:cxnLst/>
              <a:rect l="l" t="t" r="r" b="b"/>
              <a:pathLst>
                <a:path w="1431289" h="509269">
                  <a:moveTo>
                    <a:pt x="127253" y="0"/>
                  </a:moveTo>
                  <a:lnTo>
                    <a:pt x="0" y="0"/>
                  </a:lnTo>
                  <a:lnTo>
                    <a:pt x="64515" y="635"/>
                  </a:lnTo>
                  <a:lnTo>
                    <a:pt x="128397" y="2540"/>
                  </a:lnTo>
                  <a:lnTo>
                    <a:pt x="191515" y="5715"/>
                  </a:lnTo>
                  <a:lnTo>
                    <a:pt x="253746" y="10033"/>
                  </a:lnTo>
                  <a:lnTo>
                    <a:pt x="314960" y="15621"/>
                  </a:lnTo>
                  <a:lnTo>
                    <a:pt x="375158" y="22225"/>
                  </a:lnTo>
                  <a:lnTo>
                    <a:pt x="434213" y="30099"/>
                  </a:lnTo>
                  <a:lnTo>
                    <a:pt x="491998" y="38988"/>
                  </a:lnTo>
                  <a:lnTo>
                    <a:pt x="548513" y="49022"/>
                  </a:lnTo>
                  <a:lnTo>
                    <a:pt x="603630" y="60071"/>
                  </a:lnTo>
                  <a:lnTo>
                    <a:pt x="657225" y="72136"/>
                  </a:lnTo>
                  <a:lnTo>
                    <a:pt x="709295" y="85090"/>
                  </a:lnTo>
                  <a:lnTo>
                    <a:pt x="759713" y="99187"/>
                  </a:lnTo>
                  <a:lnTo>
                    <a:pt x="808227" y="114173"/>
                  </a:lnTo>
                  <a:lnTo>
                    <a:pt x="855090" y="130048"/>
                  </a:lnTo>
                  <a:lnTo>
                    <a:pt x="899795" y="146685"/>
                  </a:lnTo>
                  <a:lnTo>
                    <a:pt x="942594" y="164337"/>
                  </a:lnTo>
                  <a:lnTo>
                    <a:pt x="983361" y="182753"/>
                  </a:lnTo>
                  <a:lnTo>
                    <a:pt x="1021841" y="202057"/>
                  </a:lnTo>
                  <a:lnTo>
                    <a:pt x="1058037" y="221996"/>
                  </a:lnTo>
                  <a:lnTo>
                    <a:pt x="1091819" y="242824"/>
                  </a:lnTo>
                  <a:lnTo>
                    <a:pt x="1152016" y="286512"/>
                  </a:lnTo>
                  <a:lnTo>
                    <a:pt x="1201674" y="332740"/>
                  </a:lnTo>
                  <a:lnTo>
                    <a:pt x="1239901" y="381635"/>
                  </a:lnTo>
                  <a:lnTo>
                    <a:pt x="1176274" y="381635"/>
                  </a:lnTo>
                  <a:lnTo>
                    <a:pt x="1344167" y="508762"/>
                  </a:lnTo>
                  <a:lnTo>
                    <a:pt x="1430782" y="381635"/>
                  </a:lnTo>
                  <a:lnTo>
                    <a:pt x="1367154" y="381635"/>
                  </a:lnTo>
                  <a:lnTo>
                    <a:pt x="1349502" y="356870"/>
                  </a:lnTo>
                  <a:lnTo>
                    <a:pt x="1305433" y="309372"/>
                  </a:lnTo>
                  <a:lnTo>
                    <a:pt x="1250441" y="264287"/>
                  </a:lnTo>
                  <a:lnTo>
                    <a:pt x="1185290" y="221996"/>
                  </a:lnTo>
                  <a:lnTo>
                    <a:pt x="1149096" y="202057"/>
                  </a:lnTo>
                  <a:lnTo>
                    <a:pt x="1110614" y="182753"/>
                  </a:lnTo>
                  <a:lnTo>
                    <a:pt x="1069848" y="164337"/>
                  </a:lnTo>
                  <a:lnTo>
                    <a:pt x="1027049" y="146685"/>
                  </a:lnTo>
                  <a:lnTo>
                    <a:pt x="982217" y="130048"/>
                  </a:lnTo>
                  <a:lnTo>
                    <a:pt x="935482" y="114173"/>
                  </a:lnTo>
                  <a:lnTo>
                    <a:pt x="886840" y="99187"/>
                  </a:lnTo>
                  <a:lnTo>
                    <a:pt x="836549" y="85090"/>
                  </a:lnTo>
                  <a:lnTo>
                    <a:pt x="784478" y="72136"/>
                  </a:lnTo>
                  <a:lnTo>
                    <a:pt x="730885" y="60071"/>
                  </a:lnTo>
                  <a:lnTo>
                    <a:pt x="675766" y="49022"/>
                  </a:lnTo>
                  <a:lnTo>
                    <a:pt x="619251" y="38988"/>
                  </a:lnTo>
                  <a:lnTo>
                    <a:pt x="561466" y="30099"/>
                  </a:lnTo>
                  <a:lnTo>
                    <a:pt x="502412" y="22225"/>
                  </a:lnTo>
                  <a:lnTo>
                    <a:pt x="442213" y="15621"/>
                  </a:lnTo>
                  <a:lnTo>
                    <a:pt x="381000" y="10033"/>
                  </a:lnTo>
                  <a:lnTo>
                    <a:pt x="318770" y="5715"/>
                  </a:lnTo>
                  <a:lnTo>
                    <a:pt x="255650" y="2540"/>
                  </a:lnTo>
                  <a:lnTo>
                    <a:pt x="191770" y="635"/>
                  </a:lnTo>
                  <a:lnTo>
                    <a:pt x="127253" y="0"/>
                  </a:lnTo>
                  <a:close/>
                </a:path>
              </a:pathLst>
            </a:custGeom>
            <a:solidFill>
              <a:srgbClr val="006E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795015" y="1251203"/>
              <a:ext cx="1346200" cy="509270"/>
            </a:xfrm>
            <a:custGeom>
              <a:avLst/>
              <a:gdLst/>
              <a:ahLst/>
              <a:cxnLst/>
              <a:rect l="l" t="t" r="r" b="b"/>
              <a:pathLst>
                <a:path w="1346200" h="509269">
                  <a:moveTo>
                    <a:pt x="1281937" y="0"/>
                  </a:moveTo>
                  <a:lnTo>
                    <a:pt x="1216024" y="635"/>
                  </a:lnTo>
                  <a:lnTo>
                    <a:pt x="1150873" y="2667"/>
                  </a:lnTo>
                  <a:lnTo>
                    <a:pt x="1086738" y="5842"/>
                  </a:lnTo>
                  <a:lnTo>
                    <a:pt x="1023619" y="10287"/>
                  </a:lnTo>
                  <a:lnTo>
                    <a:pt x="961644" y="16001"/>
                  </a:lnTo>
                  <a:lnTo>
                    <a:pt x="900810" y="22860"/>
                  </a:lnTo>
                  <a:lnTo>
                    <a:pt x="841247" y="30861"/>
                  </a:lnTo>
                  <a:lnTo>
                    <a:pt x="782955" y="40005"/>
                  </a:lnTo>
                  <a:lnTo>
                    <a:pt x="726185" y="50165"/>
                  </a:lnTo>
                  <a:lnTo>
                    <a:pt x="670941" y="61341"/>
                  </a:lnTo>
                  <a:lnTo>
                    <a:pt x="617219" y="73660"/>
                  </a:lnTo>
                  <a:lnTo>
                    <a:pt x="565276" y="86868"/>
                  </a:lnTo>
                  <a:lnTo>
                    <a:pt x="514984" y="101092"/>
                  </a:lnTo>
                  <a:lnTo>
                    <a:pt x="466597" y="116205"/>
                  </a:lnTo>
                  <a:lnTo>
                    <a:pt x="419988" y="132207"/>
                  </a:lnTo>
                  <a:lnTo>
                    <a:pt x="375538" y="148971"/>
                  </a:lnTo>
                  <a:lnTo>
                    <a:pt x="332994" y="166624"/>
                  </a:lnTo>
                  <a:lnTo>
                    <a:pt x="292734" y="185166"/>
                  </a:lnTo>
                  <a:lnTo>
                    <a:pt x="254634" y="204343"/>
                  </a:lnTo>
                  <a:lnTo>
                    <a:pt x="218947" y="224282"/>
                  </a:lnTo>
                  <a:lnTo>
                    <a:pt x="185546" y="244983"/>
                  </a:lnTo>
                  <a:lnTo>
                    <a:pt x="126364" y="288163"/>
                  </a:lnTo>
                  <a:lnTo>
                    <a:pt x="77850" y="333756"/>
                  </a:lnTo>
                  <a:lnTo>
                    <a:pt x="40385" y="381635"/>
                  </a:lnTo>
                  <a:lnTo>
                    <a:pt x="14731" y="431292"/>
                  </a:lnTo>
                  <a:lnTo>
                    <a:pt x="1650" y="482600"/>
                  </a:lnTo>
                  <a:lnTo>
                    <a:pt x="0" y="508762"/>
                  </a:lnTo>
                  <a:lnTo>
                    <a:pt x="127381" y="508762"/>
                  </a:lnTo>
                  <a:lnTo>
                    <a:pt x="129158" y="481838"/>
                  </a:lnTo>
                  <a:lnTo>
                    <a:pt x="134365" y="455168"/>
                  </a:lnTo>
                  <a:lnTo>
                    <a:pt x="155066" y="403225"/>
                  </a:lnTo>
                  <a:lnTo>
                    <a:pt x="188594" y="353060"/>
                  </a:lnTo>
                  <a:lnTo>
                    <a:pt x="234314" y="305054"/>
                  </a:lnTo>
                  <a:lnTo>
                    <a:pt x="291591" y="259461"/>
                  </a:lnTo>
                  <a:lnTo>
                    <a:pt x="324357" y="237744"/>
                  </a:lnTo>
                  <a:lnTo>
                    <a:pt x="359663" y="216662"/>
                  </a:lnTo>
                  <a:lnTo>
                    <a:pt x="397636" y="196342"/>
                  </a:lnTo>
                  <a:lnTo>
                    <a:pt x="437895" y="176784"/>
                  </a:lnTo>
                  <a:lnTo>
                    <a:pt x="480694" y="158115"/>
                  </a:lnTo>
                  <a:lnTo>
                    <a:pt x="525653" y="140208"/>
                  </a:lnTo>
                  <a:lnTo>
                    <a:pt x="572769" y="123190"/>
                  </a:lnTo>
                  <a:lnTo>
                    <a:pt x="622045" y="107187"/>
                  </a:lnTo>
                  <a:lnTo>
                    <a:pt x="673354" y="92201"/>
                  </a:lnTo>
                  <a:lnTo>
                    <a:pt x="726567" y="78105"/>
                  </a:lnTo>
                  <a:lnTo>
                    <a:pt x="781684" y="65024"/>
                  </a:lnTo>
                  <a:lnTo>
                    <a:pt x="838454" y="53086"/>
                  </a:lnTo>
                  <a:lnTo>
                    <a:pt x="896873" y="42291"/>
                  </a:lnTo>
                  <a:lnTo>
                    <a:pt x="956944" y="32638"/>
                  </a:lnTo>
                  <a:lnTo>
                    <a:pt x="1018539" y="24130"/>
                  </a:lnTo>
                  <a:lnTo>
                    <a:pt x="1081532" y="16891"/>
                  </a:lnTo>
                  <a:lnTo>
                    <a:pt x="1145794" y="10795"/>
                  </a:lnTo>
                  <a:lnTo>
                    <a:pt x="1211325" y="6096"/>
                  </a:lnTo>
                  <a:lnTo>
                    <a:pt x="1278128" y="2667"/>
                  </a:lnTo>
                  <a:lnTo>
                    <a:pt x="1345692" y="635"/>
                  </a:lnTo>
                  <a:lnTo>
                    <a:pt x="1281937" y="0"/>
                  </a:lnTo>
                  <a:close/>
                </a:path>
              </a:pathLst>
            </a:custGeom>
            <a:solidFill>
              <a:srgbClr val="005A9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795777" y="1251965"/>
              <a:ext cx="2712720" cy="509270"/>
            </a:xfrm>
            <a:custGeom>
              <a:avLst/>
              <a:gdLst/>
              <a:ahLst/>
              <a:cxnLst/>
              <a:rect l="l" t="t" r="r" b="b"/>
              <a:pathLst>
                <a:path w="2712720" h="509269">
                  <a:moveTo>
                    <a:pt x="1344676" y="635"/>
                  </a:moveTo>
                  <a:lnTo>
                    <a:pt x="1276985" y="2667"/>
                  </a:lnTo>
                  <a:lnTo>
                    <a:pt x="1210437" y="6096"/>
                  </a:lnTo>
                  <a:lnTo>
                    <a:pt x="1144905" y="10795"/>
                  </a:lnTo>
                  <a:lnTo>
                    <a:pt x="1080643" y="16891"/>
                  </a:lnTo>
                  <a:lnTo>
                    <a:pt x="1017777" y="24130"/>
                  </a:lnTo>
                  <a:lnTo>
                    <a:pt x="956183" y="32638"/>
                  </a:lnTo>
                  <a:lnTo>
                    <a:pt x="896238" y="42291"/>
                  </a:lnTo>
                  <a:lnTo>
                    <a:pt x="837819" y="53086"/>
                  </a:lnTo>
                  <a:lnTo>
                    <a:pt x="781050" y="65024"/>
                  </a:lnTo>
                  <a:lnTo>
                    <a:pt x="725932" y="78105"/>
                  </a:lnTo>
                  <a:lnTo>
                    <a:pt x="672846" y="92201"/>
                  </a:lnTo>
                  <a:lnTo>
                    <a:pt x="621538" y="107187"/>
                  </a:lnTo>
                  <a:lnTo>
                    <a:pt x="572388" y="123189"/>
                  </a:lnTo>
                  <a:lnTo>
                    <a:pt x="525145" y="140208"/>
                  </a:lnTo>
                  <a:lnTo>
                    <a:pt x="480313" y="158114"/>
                  </a:lnTo>
                  <a:lnTo>
                    <a:pt x="437642" y="176784"/>
                  </a:lnTo>
                  <a:lnTo>
                    <a:pt x="397256" y="196342"/>
                  </a:lnTo>
                  <a:lnTo>
                    <a:pt x="359410" y="216662"/>
                  </a:lnTo>
                  <a:lnTo>
                    <a:pt x="324104" y="237744"/>
                  </a:lnTo>
                  <a:lnTo>
                    <a:pt x="291338" y="259461"/>
                  </a:lnTo>
                  <a:lnTo>
                    <a:pt x="234188" y="305054"/>
                  </a:lnTo>
                  <a:lnTo>
                    <a:pt x="188468" y="353060"/>
                  </a:lnTo>
                  <a:lnTo>
                    <a:pt x="154940" y="403225"/>
                  </a:lnTo>
                  <a:lnTo>
                    <a:pt x="134366" y="455168"/>
                  </a:lnTo>
                  <a:lnTo>
                    <a:pt x="127254" y="508762"/>
                  </a:lnTo>
                  <a:lnTo>
                    <a:pt x="0" y="508762"/>
                  </a:lnTo>
                  <a:lnTo>
                    <a:pt x="6604" y="456692"/>
                  </a:lnTo>
                  <a:lnTo>
                    <a:pt x="26035" y="406273"/>
                  </a:lnTo>
                  <a:lnTo>
                    <a:pt x="57531" y="357505"/>
                  </a:lnTo>
                  <a:lnTo>
                    <a:pt x="100711" y="310642"/>
                  </a:lnTo>
                  <a:lnTo>
                    <a:pt x="154559" y="266192"/>
                  </a:lnTo>
                  <a:lnTo>
                    <a:pt x="218821" y="224282"/>
                  </a:lnTo>
                  <a:lnTo>
                    <a:pt x="254508" y="204343"/>
                  </a:lnTo>
                  <a:lnTo>
                    <a:pt x="292481" y="185166"/>
                  </a:lnTo>
                  <a:lnTo>
                    <a:pt x="332740" y="166624"/>
                  </a:lnTo>
                  <a:lnTo>
                    <a:pt x="375158" y="148971"/>
                  </a:lnTo>
                  <a:lnTo>
                    <a:pt x="419735" y="132207"/>
                  </a:lnTo>
                  <a:lnTo>
                    <a:pt x="466217" y="116205"/>
                  </a:lnTo>
                  <a:lnTo>
                    <a:pt x="514604" y="101092"/>
                  </a:lnTo>
                  <a:lnTo>
                    <a:pt x="564769" y="86868"/>
                  </a:lnTo>
                  <a:lnTo>
                    <a:pt x="616712" y="73660"/>
                  </a:lnTo>
                  <a:lnTo>
                    <a:pt x="670433" y="61341"/>
                  </a:lnTo>
                  <a:lnTo>
                    <a:pt x="725677" y="50164"/>
                  </a:lnTo>
                  <a:lnTo>
                    <a:pt x="782320" y="40005"/>
                  </a:lnTo>
                  <a:lnTo>
                    <a:pt x="840486" y="30861"/>
                  </a:lnTo>
                  <a:lnTo>
                    <a:pt x="900049" y="22860"/>
                  </a:lnTo>
                  <a:lnTo>
                    <a:pt x="960882" y="16001"/>
                  </a:lnTo>
                  <a:lnTo>
                    <a:pt x="1022858" y="10287"/>
                  </a:lnTo>
                  <a:lnTo>
                    <a:pt x="1085850" y="5842"/>
                  </a:lnTo>
                  <a:lnTo>
                    <a:pt x="1149985" y="2667"/>
                  </a:lnTo>
                  <a:lnTo>
                    <a:pt x="1215009" y="635"/>
                  </a:lnTo>
                  <a:lnTo>
                    <a:pt x="1280922" y="0"/>
                  </a:lnTo>
                  <a:lnTo>
                    <a:pt x="1408302" y="0"/>
                  </a:lnTo>
                  <a:lnTo>
                    <a:pt x="1472819" y="635"/>
                  </a:lnTo>
                  <a:lnTo>
                    <a:pt x="1536700" y="2539"/>
                  </a:lnTo>
                  <a:lnTo>
                    <a:pt x="1599819" y="5714"/>
                  </a:lnTo>
                  <a:lnTo>
                    <a:pt x="1662049" y="10033"/>
                  </a:lnTo>
                  <a:lnTo>
                    <a:pt x="1723389" y="15621"/>
                  </a:lnTo>
                  <a:lnTo>
                    <a:pt x="1783588" y="22225"/>
                  </a:lnTo>
                  <a:lnTo>
                    <a:pt x="1842643" y="30099"/>
                  </a:lnTo>
                  <a:lnTo>
                    <a:pt x="1900555" y="38988"/>
                  </a:lnTo>
                  <a:lnTo>
                    <a:pt x="1957070" y="49022"/>
                  </a:lnTo>
                  <a:lnTo>
                    <a:pt x="2012188" y="60071"/>
                  </a:lnTo>
                  <a:lnTo>
                    <a:pt x="2065782" y="72136"/>
                  </a:lnTo>
                  <a:lnTo>
                    <a:pt x="2117852" y="85089"/>
                  </a:lnTo>
                  <a:lnTo>
                    <a:pt x="2168271" y="99187"/>
                  </a:lnTo>
                  <a:lnTo>
                    <a:pt x="2216912" y="114173"/>
                  </a:lnTo>
                  <a:lnTo>
                    <a:pt x="2263648" y="130048"/>
                  </a:lnTo>
                  <a:lnTo>
                    <a:pt x="2308479" y="146685"/>
                  </a:lnTo>
                  <a:lnTo>
                    <a:pt x="2351278" y="164337"/>
                  </a:lnTo>
                  <a:lnTo>
                    <a:pt x="2392045" y="182753"/>
                  </a:lnTo>
                  <a:lnTo>
                    <a:pt x="2430526" y="202057"/>
                  </a:lnTo>
                  <a:lnTo>
                    <a:pt x="2466721" y="221996"/>
                  </a:lnTo>
                  <a:lnTo>
                    <a:pt x="2500503" y="242824"/>
                  </a:lnTo>
                  <a:lnTo>
                    <a:pt x="2560701" y="286512"/>
                  </a:lnTo>
                  <a:lnTo>
                    <a:pt x="2610358" y="332739"/>
                  </a:lnTo>
                  <a:lnTo>
                    <a:pt x="2648712" y="381635"/>
                  </a:lnTo>
                  <a:lnTo>
                    <a:pt x="2712339" y="381635"/>
                  </a:lnTo>
                  <a:lnTo>
                    <a:pt x="2625725" y="508762"/>
                  </a:lnTo>
                  <a:lnTo>
                    <a:pt x="2457831" y="381635"/>
                  </a:lnTo>
                  <a:lnTo>
                    <a:pt x="2521458" y="381635"/>
                  </a:lnTo>
                  <a:lnTo>
                    <a:pt x="2503678" y="356870"/>
                  </a:lnTo>
                  <a:lnTo>
                    <a:pt x="2459609" y="309372"/>
                  </a:lnTo>
                  <a:lnTo>
                    <a:pt x="2404618" y="264287"/>
                  </a:lnTo>
                  <a:lnTo>
                    <a:pt x="2339467" y="221996"/>
                  </a:lnTo>
                  <a:lnTo>
                    <a:pt x="2303272" y="202057"/>
                  </a:lnTo>
                  <a:lnTo>
                    <a:pt x="2264664" y="182753"/>
                  </a:lnTo>
                  <a:lnTo>
                    <a:pt x="2224024" y="164337"/>
                  </a:lnTo>
                  <a:lnTo>
                    <a:pt x="2181225" y="146685"/>
                  </a:lnTo>
                  <a:lnTo>
                    <a:pt x="2136394" y="130048"/>
                  </a:lnTo>
                  <a:lnTo>
                    <a:pt x="2089531" y="114173"/>
                  </a:lnTo>
                  <a:lnTo>
                    <a:pt x="2040889" y="99187"/>
                  </a:lnTo>
                  <a:lnTo>
                    <a:pt x="1990598" y="85089"/>
                  </a:lnTo>
                  <a:lnTo>
                    <a:pt x="1938527" y="72136"/>
                  </a:lnTo>
                  <a:lnTo>
                    <a:pt x="1884934" y="60071"/>
                  </a:lnTo>
                  <a:lnTo>
                    <a:pt x="1829689" y="49022"/>
                  </a:lnTo>
                  <a:lnTo>
                    <a:pt x="1773174" y="38988"/>
                  </a:lnTo>
                  <a:lnTo>
                    <a:pt x="1715389" y="30099"/>
                  </a:lnTo>
                  <a:lnTo>
                    <a:pt x="1656334" y="22225"/>
                  </a:lnTo>
                  <a:lnTo>
                    <a:pt x="1596009" y="15621"/>
                  </a:lnTo>
                  <a:lnTo>
                    <a:pt x="1534795" y="10033"/>
                  </a:lnTo>
                  <a:lnTo>
                    <a:pt x="1472564" y="5714"/>
                  </a:lnTo>
                  <a:lnTo>
                    <a:pt x="1409446" y="2539"/>
                  </a:lnTo>
                  <a:lnTo>
                    <a:pt x="1345564" y="635"/>
                  </a:lnTo>
                  <a:lnTo>
                    <a:pt x="1280922" y="0"/>
                  </a:lnTo>
                </a:path>
              </a:pathLst>
            </a:custGeom>
            <a:ln w="25908">
              <a:solidFill>
                <a:srgbClr val="006E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112008" y="2078735"/>
              <a:ext cx="2034539" cy="436245"/>
            </a:xfrm>
            <a:custGeom>
              <a:avLst/>
              <a:gdLst/>
              <a:ahLst/>
              <a:cxnLst/>
              <a:rect l="l" t="t" r="r" b="b"/>
              <a:pathLst>
                <a:path w="2034539" h="436244">
                  <a:moveTo>
                    <a:pt x="2034413" y="365760"/>
                  </a:moveTo>
                  <a:lnTo>
                    <a:pt x="76200" y="365760"/>
                  </a:lnTo>
                  <a:lnTo>
                    <a:pt x="76200" y="308483"/>
                  </a:lnTo>
                  <a:lnTo>
                    <a:pt x="0" y="372110"/>
                  </a:lnTo>
                  <a:lnTo>
                    <a:pt x="76200" y="435737"/>
                  </a:lnTo>
                  <a:lnTo>
                    <a:pt x="76200" y="378460"/>
                  </a:lnTo>
                  <a:lnTo>
                    <a:pt x="2034413" y="378460"/>
                  </a:lnTo>
                  <a:lnTo>
                    <a:pt x="2034413" y="365760"/>
                  </a:lnTo>
                  <a:close/>
                </a:path>
                <a:path w="2034539" h="436244">
                  <a:moveTo>
                    <a:pt x="2034413" y="63627"/>
                  </a:moveTo>
                  <a:lnTo>
                    <a:pt x="1958213" y="0"/>
                  </a:lnTo>
                  <a:lnTo>
                    <a:pt x="1958213" y="57277"/>
                  </a:lnTo>
                  <a:lnTo>
                    <a:pt x="0" y="57277"/>
                  </a:lnTo>
                  <a:lnTo>
                    <a:pt x="0" y="69977"/>
                  </a:lnTo>
                  <a:lnTo>
                    <a:pt x="1958213" y="69977"/>
                  </a:lnTo>
                  <a:lnTo>
                    <a:pt x="1958213" y="127254"/>
                  </a:lnTo>
                  <a:lnTo>
                    <a:pt x="2034413" y="63627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8655" y="3683507"/>
              <a:ext cx="915924" cy="112014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431536" y="2784347"/>
              <a:ext cx="423545" cy="900430"/>
            </a:xfrm>
            <a:custGeom>
              <a:avLst/>
              <a:gdLst/>
              <a:ahLst/>
              <a:cxnLst/>
              <a:rect l="l" t="t" r="r" b="b"/>
              <a:pathLst>
                <a:path w="423545" h="900429">
                  <a:moveTo>
                    <a:pt x="127254" y="76200"/>
                  </a:moveTo>
                  <a:lnTo>
                    <a:pt x="63627" y="0"/>
                  </a:lnTo>
                  <a:lnTo>
                    <a:pt x="0" y="76200"/>
                  </a:lnTo>
                  <a:lnTo>
                    <a:pt x="57277" y="76200"/>
                  </a:lnTo>
                  <a:lnTo>
                    <a:pt x="57277" y="900303"/>
                  </a:lnTo>
                  <a:lnTo>
                    <a:pt x="69977" y="900303"/>
                  </a:lnTo>
                  <a:lnTo>
                    <a:pt x="69977" y="76200"/>
                  </a:lnTo>
                  <a:lnTo>
                    <a:pt x="127254" y="76200"/>
                  </a:lnTo>
                  <a:close/>
                </a:path>
                <a:path w="423545" h="900429">
                  <a:moveTo>
                    <a:pt x="423418" y="824103"/>
                  </a:moveTo>
                  <a:lnTo>
                    <a:pt x="366141" y="824103"/>
                  </a:lnTo>
                  <a:lnTo>
                    <a:pt x="366141" y="0"/>
                  </a:lnTo>
                  <a:lnTo>
                    <a:pt x="353441" y="0"/>
                  </a:lnTo>
                  <a:lnTo>
                    <a:pt x="353441" y="824103"/>
                  </a:lnTo>
                  <a:lnTo>
                    <a:pt x="296164" y="824103"/>
                  </a:lnTo>
                  <a:lnTo>
                    <a:pt x="359791" y="900303"/>
                  </a:lnTo>
                  <a:lnTo>
                    <a:pt x="423418" y="824103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3025520" y="964184"/>
            <a:ext cx="22510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Asynchronous</a:t>
            </a:r>
            <a:r>
              <a:rPr dirty="0" sz="1200" spc="-8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Requests</a:t>
            </a:r>
            <a:r>
              <a:rPr dirty="0" sz="1200" spc="-4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Anytime!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91636" y="1864232"/>
            <a:ext cx="16421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1.</a:t>
            </a:r>
            <a:r>
              <a:rPr dirty="0" sz="12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Web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Request</a:t>
            </a:r>
            <a:r>
              <a:rPr dirty="0" sz="12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made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91636" y="2556764"/>
            <a:ext cx="2244725" cy="923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1015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4.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Webserver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builds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page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 returns results to 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end user</a:t>
            </a:r>
            <a:endParaRPr sz="1200">
              <a:latin typeface="Tahoma"/>
              <a:cs typeface="Tahoma"/>
            </a:endParaRPr>
          </a:p>
          <a:p>
            <a:pPr marL="1585595">
              <a:lnSpc>
                <a:spcPts val="1310"/>
              </a:lnSpc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3.</a:t>
            </a:r>
            <a:r>
              <a:rPr dirty="0" sz="1200" spc="-9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esults</a:t>
            </a:r>
            <a:endParaRPr sz="1200">
              <a:latin typeface="Tahoma"/>
              <a:cs typeface="Tahoma"/>
            </a:endParaRPr>
          </a:p>
          <a:p>
            <a:pPr marL="1585595">
              <a:lnSpc>
                <a:spcPct val="100000"/>
              </a:lnSpc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returned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28105" y="3018535"/>
            <a:ext cx="101536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2. 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Web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server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sends</a:t>
            </a:r>
            <a:r>
              <a:rPr dirty="0" sz="12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query</a:t>
            </a:r>
            <a:r>
              <a:rPr dirty="0" sz="12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database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25" name="object 2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188" y="142494"/>
            <a:ext cx="230251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How</a:t>
            </a:r>
            <a:r>
              <a:rPr dirty="0" spc="-65"/>
              <a:t> </a:t>
            </a:r>
            <a:r>
              <a:rPr dirty="0"/>
              <a:t>Ajax</a:t>
            </a:r>
            <a:r>
              <a:rPr dirty="0" spc="-105"/>
              <a:t> </a:t>
            </a:r>
            <a:r>
              <a:rPr dirty="0" spc="-10"/>
              <a:t>works?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28288" y="1959864"/>
            <a:ext cx="1313815" cy="609600"/>
            <a:chOff x="3828288" y="1959864"/>
            <a:chExt cx="1313815" cy="609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28288" y="1959864"/>
              <a:ext cx="1313688" cy="609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75532" y="1987296"/>
              <a:ext cx="1219200" cy="5151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875532" y="1987296"/>
              <a:ext cx="1219200" cy="514984"/>
            </a:xfrm>
            <a:custGeom>
              <a:avLst/>
              <a:gdLst/>
              <a:ahLst/>
              <a:cxnLst/>
              <a:rect l="l" t="t" r="r" b="b"/>
              <a:pathLst>
                <a:path w="1219200" h="514985">
                  <a:moveTo>
                    <a:pt x="0" y="85725"/>
                  </a:moveTo>
                  <a:lnTo>
                    <a:pt x="6730" y="52451"/>
                  </a:lnTo>
                  <a:lnTo>
                    <a:pt x="25145" y="25146"/>
                  </a:lnTo>
                  <a:lnTo>
                    <a:pt x="52450" y="6731"/>
                  </a:lnTo>
                  <a:lnTo>
                    <a:pt x="85851" y="0"/>
                  </a:lnTo>
                  <a:lnTo>
                    <a:pt x="1133347" y="0"/>
                  </a:lnTo>
                  <a:lnTo>
                    <a:pt x="1166748" y="6731"/>
                  </a:lnTo>
                  <a:lnTo>
                    <a:pt x="1194053" y="25146"/>
                  </a:lnTo>
                  <a:lnTo>
                    <a:pt x="1212468" y="52451"/>
                  </a:lnTo>
                  <a:lnTo>
                    <a:pt x="1219200" y="85725"/>
                  </a:lnTo>
                  <a:lnTo>
                    <a:pt x="1219200" y="428879"/>
                  </a:lnTo>
                  <a:lnTo>
                    <a:pt x="1212468" y="462153"/>
                  </a:lnTo>
                  <a:lnTo>
                    <a:pt x="1194053" y="489458"/>
                  </a:lnTo>
                  <a:lnTo>
                    <a:pt x="1166748" y="507873"/>
                  </a:lnTo>
                  <a:lnTo>
                    <a:pt x="1133347" y="514604"/>
                  </a:lnTo>
                  <a:lnTo>
                    <a:pt x="85851" y="514604"/>
                  </a:lnTo>
                  <a:lnTo>
                    <a:pt x="52450" y="507873"/>
                  </a:lnTo>
                  <a:lnTo>
                    <a:pt x="25145" y="489458"/>
                  </a:lnTo>
                  <a:lnTo>
                    <a:pt x="6730" y="462153"/>
                  </a:lnTo>
                  <a:lnTo>
                    <a:pt x="0" y="428879"/>
                  </a:lnTo>
                  <a:lnTo>
                    <a:pt x="0" y="85725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155440" y="2123948"/>
            <a:ext cx="6584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rn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et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828288" y="3378708"/>
            <a:ext cx="1313815" cy="609600"/>
            <a:chOff x="3828288" y="3378708"/>
            <a:chExt cx="1313815" cy="60960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28288" y="3378708"/>
              <a:ext cx="1313688" cy="6095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75532" y="3406140"/>
              <a:ext cx="1219200" cy="51511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875532" y="3406140"/>
              <a:ext cx="1219200" cy="514984"/>
            </a:xfrm>
            <a:custGeom>
              <a:avLst/>
              <a:gdLst/>
              <a:ahLst/>
              <a:cxnLst/>
              <a:rect l="l" t="t" r="r" b="b"/>
              <a:pathLst>
                <a:path w="1219200" h="514985">
                  <a:moveTo>
                    <a:pt x="0" y="85725"/>
                  </a:moveTo>
                  <a:lnTo>
                    <a:pt x="6730" y="52451"/>
                  </a:lnTo>
                  <a:lnTo>
                    <a:pt x="25145" y="25146"/>
                  </a:lnTo>
                  <a:lnTo>
                    <a:pt x="52450" y="6731"/>
                  </a:lnTo>
                  <a:lnTo>
                    <a:pt x="85851" y="0"/>
                  </a:lnTo>
                  <a:lnTo>
                    <a:pt x="1133347" y="0"/>
                  </a:lnTo>
                  <a:lnTo>
                    <a:pt x="1166748" y="6731"/>
                  </a:lnTo>
                  <a:lnTo>
                    <a:pt x="1194053" y="25146"/>
                  </a:lnTo>
                  <a:lnTo>
                    <a:pt x="1212468" y="52451"/>
                  </a:lnTo>
                  <a:lnTo>
                    <a:pt x="1219200" y="85725"/>
                  </a:lnTo>
                  <a:lnTo>
                    <a:pt x="1219200" y="428879"/>
                  </a:lnTo>
                  <a:lnTo>
                    <a:pt x="1212468" y="462280"/>
                  </a:lnTo>
                  <a:lnTo>
                    <a:pt x="1194053" y="489483"/>
                  </a:lnTo>
                  <a:lnTo>
                    <a:pt x="1166748" y="507860"/>
                  </a:lnTo>
                  <a:lnTo>
                    <a:pt x="1133347" y="514604"/>
                  </a:lnTo>
                  <a:lnTo>
                    <a:pt x="85851" y="514604"/>
                  </a:lnTo>
                  <a:lnTo>
                    <a:pt x="52450" y="507860"/>
                  </a:lnTo>
                  <a:lnTo>
                    <a:pt x="25145" y="489483"/>
                  </a:lnTo>
                  <a:lnTo>
                    <a:pt x="6730" y="462280"/>
                  </a:lnTo>
                  <a:lnTo>
                    <a:pt x="0" y="428879"/>
                  </a:lnTo>
                  <a:lnTo>
                    <a:pt x="0" y="85725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4155440" y="3544061"/>
            <a:ext cx="6584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rn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et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328415" y="1571244"/>
            <a:ext cx="4030979" cy="1386840"/>
            <a:chOff x="3328415" y="1571244"/>
            <a:chExt cx="4030979" cy="1386840"/>
          </a:xfrm>
        </p:grpSpPr>
        <p:sp>
          <p:nvSpPr>
            <p:cNvPr id="14" name="object 14"/>
            <p:cNvSpPr/>
            <p:nvPr/>
          </p:nvSpPr>
          <p:spPr>
            <a:xfrm>
              <a:off x="3328403" y="2180843"/>
              <a:ext cx="2313305" cy="128270"/>
            </a:xfrm>
            <a:custGeom>
              <a:avLst/>
              <a:gdLst/>
              <a:ahLst/>
              <a:cxnLst/>
              <a:rect l="l" t="t" r="r" b="b"/>
              <a:pathLst>
                <a:path w="2313304" h="128269">
                  <a:moveTo>
                    <a:pt x="546493" y="64008"/>
                  </a:moveTo>
                  <a:lnTo>
                    <a:pt x="470293" y="0"/>
                  </a:lnTo>
                  <a:lnTo>
                    <a:pt x="470293" y="57658"/>
                  </a:lnTo>
                  <a:lnTo>
                    <a:pt x="0" y="57658"/>
                  </a:lnTo>
                  <a:lnTo>
                    <a:pt x="0" y="70358"/>
                  </a:lnTo>
                  <a:lnTo>
                    <a:pt x="470293" y="70358"/>
                  </a:lnTo>
                  <a:lnTo>
                    <a:pt x="470293" y="128016"/>
                  </a:lnTo>
                  <a:lnTo>
                    <a:pt x="546493" y="64008"/>
                  </a:lnTo>
                  <a:close/>
                </a:path>
                <a:path w="2313304" h="128269">
                  <a:moveTo>
                    <a:pt x="2312936" y="64008"/>
                  </a:moveTo>
                  <a:lnTo>
                    <a:pt x="2236736" y="0"/>
                  </a:lnTo>
                  <a:lnTo>
                    <a:pt x="2236736" y="57658"/>
                  </a:lnTo>
                  <a:lnTo>
                    <a:pt x="1766455" y="57658"/>
                  </a:lnTo>
                  <a:lnTo>
                    <a:pt x="1766455" y="70358"/>
                  </a:lnTo>
                  <a:lnTo>
                    <a:pt x="2236736" y="70358"/>
                  </a:lnTo>
                  <a:lnTo>
                    <a:pt x="2236736" y="128016"/>
                  </a:lnTo>
                  <a:lnTo>
                    <a:pt x="2312936" y="64008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93079" y="1571244"/>
              <a:ext cx="1766316" cy="138684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40323" y="1598676"/>
              <a:ext cx="1671827" cy="129235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640323" y="1598676"/>
              <a:ext cx="1671955" cy="1292225"/>
            </a:xfrm>
            <a:custGeom>
              <a:avLst/>
              <a:gdLst/>
              <a:ahLst/>
              <a:cxnLst/>
              <a:rect l="l" t="t" r="r" b="b"/>
              <a:pathLst>
                <a:path w="1671954" h="1292225">
                  <a:moveTo>
                    <a:pt x="0" y="215264"/>
                  </a:moveTo>
                  <a:lnTo>
                    <a:pt x="5714" y="165988"/>
                  </a:lnTo>
                  <a:lnTo>
                    <a:pt x="21843" y="120650"/>
                  </a:lnTo>
                  <a:lnTo>
                    <a:pt x="47243" y="80645"/>
                  </a:lnTo>
                  <a:lnTo>
                    <a:pt x="80645" y="47244"/>
                  </a:lnTo>
                  <a:lnTo>
                    <a:pt x="120650" y="21844"/>
                  </a:lnTo>
                  <a:lnTo>
                    <a:pt x="165988" y="5714"/>
                  </a:lnTo>
                  <a:lnTo>
                    <a:pt x="215391" y="0"/>
                  </a:lnTo>
                  <a:lnTo>
                    <a:pt x="1456308" y="0"/>
                  </a:lnTo>
                  <a:lnTo>
                    <a:pt x="1505711" y="5714"/>
                  </a:lnTo>
                  <a:lnTo>
                    <a:pt x="1551051" y="21844"/>
                  </a:lnTo>
                  <a:lnTo>
                    <a:pt x="1591055" y="47244"/>
                  </a:lnTo>
                  <a:lnTo>
                    <a:pt x="1624456" y="80645"/>
                  </a:lnTo>
                  <a:lnTo>
                    <a:pt x="1649856" y="120650"/>
                  </a:lnTo>
                  <a:lnTo>
                    <a:pt x="1665985" y="165988"/>
                  </a:lnTo>
                  <a:lnTo>
                    <a:pt x="1671701" y="215264"/>
                  </a:lnTo>
                  <a:lnTo>
                    <a:pt x="1671701" y="1076579"/>
                  </a:lnTo>
                  <a:lnTo>
                    <a:pt x="1665985" y="1125855"/>
                  </a:lnTo>
                  <a:lnTo>
                    <a:pt x="1649856" y="1171194"/>
                  </a:lnTo>
                  <a:lnTo>
                    <a:pt x="1624456" y="1211199"/>
                  </a:lnTo>
                  <a:lnTo>
                    <a:pt x="1591055" y="1244600"/>
                  </a:lnTo>
                  <a:lnTo>
                    <a:pt x="1551051" y="1270000"/>
                  </a:lnTo>
                  <a:lnTo>
                    <a:pt x="1505711" y="1286129"/>
                  </a:lnTo>
                  <a:lnTo>
                    <a:pt x="1456308" y="1291844"/>
                  </a:lnTo>
                  <a:lnTo>
                    <a:pt x="215391" y="1291844"/>
                  </a:lnTo>
                  <a:lnTo>
                    <a:pt x="165988" y="1286129"/>
                  </a:lnTo>
                  <a:lnTo>
                    <a:pt x="120650" y="1270000"/>
                  </a:lnTo>
                  <a:lnTo>
                    <a:pt x="80645" y="1244600"/>
                  </a:lnTo>
                  <a:lnTo>
                    <a:pt x="47243" y="1211199"/>
                  </a:lnTo>
                  <a:lnTo>
                    <a:pt x="21843" y="1171194"/>
                  </a:lnTo>
                  <a:lnTo>
                    <a:pt x="5714" y="1125855"/>
                  </a:lnTo>
                  <a:lnTo>
                    <a:pt x="0" y="1076579"/>
                  </a:lnTo>
                  <a:lnTo>
                    <a:pt x="0" y="215264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640323" y="1871472"/>
              <a:ext cx="1671955" cy="0"/>
            </a:xfrm>
            <a:custGeom>
              <a:avLst/>
              <a:gdLst/>
              <a:ahLst/>
              <a:cxnLst/>
              <a:rect l="l" t="t" r="r" b="b"/>
              <a:pathLst>
                <a:path w="1671954" h="0">
                  <a:moveTo>
                    <a:pt x="0" y="0"/>
                  </a:moveTo>
                  <a:lnTo>
                    <a:pt x="1671701" y="0"/>
                  </a:lnTo>
                </a:path>
              </a:pathLst>
            </a:custGeom>
            <a:ln w="9144">
              <a:solidFill>
                <a:srgbClr val="F4851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6213475" y="1620138"/>
            <a:ext cx="52768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v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10554" y="1966722"/>
            <a:ext cx="146240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0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050" spc="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050" spc="5">
                <a:solidFill>
                  <a:srgbClr val="242424"/>
                </a:solidFill>
                <a:latin typeface="Tahoma"/>
                <a:cs typeface="Tahoma"/>
              </a:rPr>
              <a:t>P</a:t>
            </a:r>
            <a:r>
              <a:rPr dirty="0" sz="1050">
                <a:solidFill>
                  <a:srgbClr val="242424"/>
                </a:solidFill>
                <a:latin typeface="Tahoma"/>
                <a:cs typeface="Tahoma"/>
              </a:rPr>
              <a:t>ro</a:t>
            </a:r>
            <a:r>
              <a:rPr dirty="0" sz="1050" spc="5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dirty="0" sz="1050" spc="-5">
                <a:solidFill>
                  <a:srgbClr val="242424"/>
                </a:solidFill>
                <a:latin typeface="Tahoma"/>
                <a:cs typeface="Tahoma"/>
              </a:rPr>
              <a:t>es</a:t>
            </a:r>
            <a:r>
              <a:rPr dirty="0" sz="105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dirty="0" sz="1050" spc="-10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050" spc="-10">
                <a:solidFill>
                  <a:srgbClr val="242424"/>
                </a:solidFill>
                <a:latin typeface="Tahoma"/>
                <a:cs typeface="Tahoma"/>
              </a:rPr>
              <a:t>H</a:t>
            </a:r>
            <a:r>
              <a:rPr dirty="0" sz="1050" spc="-5">
                <a:solidFill>
                  <a:srgbClr val="242424"/>
                </a:solidFill>
                <a:latin typeface="Tahoma"/>
                <a:cs typeface="Tahoma"/>
              </a:rPr>
              <a:t>TT</a:t>
            </a:r>
            <a:r>
              <a:rPr dirty="0" sz="1050" spc="5">
                <a:solidFill>
                  <a:srgbClr val="242424"/>
                </a:solidFill>
                <a:latin typeface="Tahoma"/>
                <a:cs typeface="Tahoma"/>
              </a:rPr>
              <a:t>P</a:t>
            </a:r>
            <a:r>
              <a:rPr dirty="0" sz="105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dirty="0" sz="1050" spc="-20">
                <a:solidFill>
                  <a:srgbClr val="242424"/>
                </a:solidFill>
                <a:latin typeface="Tahoma"/>
                <a:cs typeface="Tahoma"/>
              </a:rPr>
              <a:t>eq</a:t>
            </a:r>
            <a:r>
              <a:rPr dirty="0" sz="1050">
                <a:solidFill>
                  <a:srgbClr val="242424"/>
                </a:solidFill>
                <a:latin typeface="Tahoma"/>
                <a:cs typeface="Tahoma"/>
              </a:rPr>
              <a:t>u</a:t>
            </a:r>
            <a:r>
              <a:rPr dirty="0" sz="1050" spc="-2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050" spc="-5">
                <a:solidFill>
                  <a:srgbClr val="242424"/>
                </a:solidFill>
                <a:latin typeface="Tahoma"/>
                <a:cs typeface="Tahoma"/>
              </a:rPr>
              <a:t>st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10554" y="2286457"/>
            <a:ext cx="1454150" cy="5073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050" spc="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242424"/>
                </a:solidFill>
                <a:latin typeface="Tahoma"/>
                <a:cs typeface="Tahoma"/>
              </a:rPr>
              <a:t>Cre</a:t>
            </a:r>
            <a:r>
              <a:rPr dirty="0" sz="1050" spc="-5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050" spc="-1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dirty="0" sz="105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050" spc="-8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05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242424"/>
                </a:solidFill>
                <a:latin typeface="Tahoma"/>
                <a:cs typeface="Tahoma"/>
              </a:rPr>
              <a:t>re</a:t>
            </a:r>
            <a:r>
              <a:rPr dirty="0" sz="1050" spc="-1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dirty="0" sz="1050">
                <a:solidFill>
                  <a:srgbClr val="242424"/>
                </a:solidFill>
                <a:latin typeface="Tahoma"/>
                <a:cs typeface="Tahoma"/>
              </a:rPr>
              <a:t>pon</a:t>
            </a:r>
            <a:r>
              <a:rPr dirty="0" sz="1050" spc="-1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dirty="0" sz="105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050" spc="-10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050">
                <a:solidFill>
                  <a:srgbClr val="242424"/>
                </a:solidFill>
                <a:latin typeface="Tahoma"/>
                <a:cs typeface="Tahoma"/>
              </a:rPr>
              <a:t>nd  </a:t>
            </a:r>
            <a:r>
              <a:rPr dirty="0" sz="1050" spc="-5">
                <a:solidFill>
                  <a:srgbClr val="242424"/>
                </a:solidFill>
                <a:latin typeface="Tahoma"/>
                <a:cs typeface="Tahoma"/>
              </a:rPr>
              <a:t>send </a:t>
            </a:r>
            <a:r>
              <a:rPr dirty="0" sz="1050">
                <a:solidFill>
                  <a:srgbClr val="242424"/>
                </a:solidFill>
                <a:latin typeface="Tahoma"/>
                <a:cs typeface="Tahoma"/>
              </a:rPr>
              <a:t>data to the </a:t>
            </a:r>
            <a:r>
              <a:rPr dirty="0" sz="105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242424"/>
                </a:solidFill>
                <a:latin typeface="Tahoma"/>
                <a:cs typeface="Tahoma"/>
              </a:rPr>
              <a:t>browser</a:t>
            </a:r>
            <a:endParaRPr sz="1050">
              <a:latin typeface="Tahoma"/>
              <a:cs typeface="Tahom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600200" y="1571244"/>
            <a:ext cx="1765300" cy="1386840"/>
            <a:chOff x="1600200" y="1571244"/>
            <a:chExt cx="1765300" cy="1386840"/>
          </a:xfrm>
        </p:grpSpPr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00200" y="1571244"/>
              <a:ext cx="1764792" cy="138684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7444" y="1598676"/>
              <a:ext cx="1670304" cy="129235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647444" y="1598676"/>
              <a:ext cx="1670050" cy="1292225"/>
            </a:xfrm>
            <a:custGeom>
              <a:avLst/>
              <a:gdLst/>
              <a:ahLst/>
              <a:cxnLst/>
              <a:rect l="l" t="t" r="r" b="b"/>
              <a:pathLst>
                <a:path w="1670050" h="1292225">
                  <a:moveTo>
                    <a:pt x="0" y="215264"/>
                  </a:moveTo>
                  <a:lnTo>
                    <a:pt x="5714" y="165988"/>
                  </a:lnTo>
                  <a:lnTo>
                    <a:pt x="21843" y="120650"/>
                  </a:lnTo>
                  <a:lnTo>
                    <a:pt x="47243" y="80645"/>
                  </a:lnTo>
                  <a:lnTo>
                    <a:pt x="80644" y="47244"/>
                  </a:lnTo>
                  <a:lnTo>
                    <a:pt x="120650" y="21844"/>
                  </a:lnTo>
                  <a:lnTo>
                    <a:pt x="165988" y="5714"/>
                  </a:lnTo>
                  <a:lnTo>
                    <a:pt x="215392" y="0"/>
                  </a:lnTo>
                  <a:lnTo>
                    <a:pt x="1454531" y="0"/>
                  </a:lnTo>
                  <a:lnTo>
                    <a:pt x="1503933" y="5714"/>
                  </a:lnTo>
                  <a:lnTo>
                    <a:pt x="1549273" y="21844"/>
                  </a:lnTo>
                  <a:lnTo>
                    <a:pt x="1589278" y="47244"/>
                  </a:lnTo>
                  <a:lnTo>
                    <a:pt x="1622679" y="80645"/>
                  </a:lnTo>
                  <a:lnTo>
                    <a:pt x="1648079" y="120650"/>
                  </a:lnTo>
                  <a:lnTo>
                    <a:pt x="1664208" y="165988"/>
                  </a:lnTo>
                  <a:lnTo>
                    <a:pt x="1669922" y="215264"/>
                  </a:lnTo>
                  <a:lnTo>
                    <a:pt x="1669922" y="1076579"/>
                  </a:lnTo>
                  <a:lnTo>
                    <a:pt x="1664208" y="1125855"/>
                  </a:lnTo>
                  <a:lnTo>
                    <a:pt x="1648079" y="1171194"/>
                  </a:lnTo>
                  <a:lnTo>
                    <a:pt x="1622679" y="1211199"/>
                  </a:lnTo>
                  <a:lnTo>
                    <a:pt x="1589278" y="1244600"/>
                  </a:lnTo>
                  <a:lnTo>
                    <a:pt x="1549273" y="1270000"/>
                  </a:lnTo>
                  <a:lnTo>
                    <a:pt x="1503933" y="1286129"/>
                  </a:lnTo>
                  <a:lnTo>
                    <a:pt x="1454531" y="1291844"/>
                  </a:lnTo>
                  <a:lnTo>
                    <a:pt x="215392" y="1291844"/>
                  </a:lnTo>
                  <a:lnTo>
                    <a:pt x="165988" y="1286129"/>
                  </a:lnTo>
                  <a:lnTo>
                    <a:pt x="120650" y="1270000"/>
                  </a:lnTo>
                  <a:lnTo>
                    <a:pt x="80644" y="1244600"/>
                  </a:lnTo>
                  <a:lnTo>
                    <a:pt x="47243" y="1211199"/>
                  </a:lnTo>
                  <a:lnTo>
                    <a:pt x="21843" y="1171194"/>
                  </a:lnTo>
                  <a:lnTo>
                    <a:pt x="5714" y="1125855"/>
                  </a:lnTo>
                  <a:lnTo>
                    <a:pt x="0" y="1076579"/>
                  </a:lnTo>
                  <a:lnTo>
                    <a:pt x="0" y="215264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647444" y="1871472"/>
              <a:ext cx="1671955" cy="0"/>
            </a:xfrm>
            <a:custGeom>
              <a:avLst/>
              <a:gdLst/>
              <a:ahLst/>
              <a:cxnLst/>
              <a:rect l="l" t="t" r="r" b="b"/>
              <a:pathLst>
                <a:path w="1671954" h="0">
                  <a:moveTo>
                    <a:pt x="0" y="0"/>
                  </a:moveTo>
                  <a:lnTo>
                    <a:pt x="1671701" y="0"/>
                  </a:lnTo>
                </a:path>
              </a:pathLst>
            </a:custGeom>
            <a:ln w="9144">
              <a:solidFill>
                <a:srgbClr val="F4851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151126" y="1620138"/>
            <a:ext cx="6591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B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95069" y="1861566"/>
            <a:ext cx="110934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242424"/>
                </a:solidFill>
                <a:latin typeface="Tahoma"/>
                <a:cs typeface="Tahoma"/>
              </a:rPr>
              <a:t>An</a:t>
            </a:r>
            <a:r>
              <a:rPr dirty="0" sz="105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050">
                <a:solidFill>
                  <a:srgbClr val="242424"/>
                </a:solidFill>
                <a:latin typeface="Tahoma"/>
                <a:cs typeface="Tahoma"/>
              </a:rPr>
              <a:t>v</a:t>
            </a:r>
            <a:r>
              <a:rPr dirty="0" sz="1050" spc="-5">
                <a:solidFill>
                  <a:srgbClr val="242424"/>
                </a:solidFill>
                <a:latin typeface="Tahoma"/>
                <a:cs typeface="Tahoma"/>
              </a:rPr>
              <a:t>en</a:t>
            </a:r>
            <a:r>
              <a:rPr dirty="0" sz="105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dirty="0" sz="105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dirty="0" sz="1050" spc="5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dirty="0" sz="1050">
                <a:solidFill>
                  <a:srgbClr val="242424"/>
                </a:solidFill>
                <a:latin typeface="Tahoma"/>
                <a:cs typeface="Tahoma"/>
              </a:rPr>
              <a:t>curs….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95069" y="2181605"/>
            <a:ext cx="1566545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0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050" spc="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242424"/>
                </a:solidFill>
                <a:latin typeface="Tahoma"/>
                <a:cs typeface="Tahoma"/>
              </a:rPr>
              <a:t>Cr</a:t>
            </a:r>
            <a:r>
              <a:rPr dirty="0" sz="1050" spc="-5">
                <a:solidFill>
                  <a:srgbClr val="242424"/>
                </a:solidFill>
                <a:latin typeface="Tahoma"/>
                <a:cs typeface="Tahoma"/>
              </a:rPr>
              <a:t>ea</a:t>
            </a:r>
            <a:r>
              <a:rPr dirty="0" sz="1050" spc="-1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dirty="0" sz="105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050" spc="-9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242424"/>
                </a:solidFill>
                <a:latin typeface="Tahoma"/>
                <a:cs typeface="Tahoma"/>
              </a:rPr>
              <a:t>an</a:t>
            </a:r>
            <a:endParaRPr sz="1050">
              <a:latin typeface="Tahoma"/>
              <a:cs typeface="Tahoma"/>
            </a:endParaRPr>
          </a:p>
          <a:p>
            <a:pPr marL="184785">
              <a:lnSpc>
                <a:spcPct val="100000"/>
              </a:lnSpc>
            </a:pPr>
            <a:r>
              <a:rPr dirty="0" sz="1050" spc="5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dirty="0" sz="1050" spc="-20">
                <a:solidFill>
                  <a:srgbClr val="242424"/>
                </a:solidFill>
                <a:latin typeface="Tahoma"/>
                <a:cs typeface="Tahoma"/>
              </a:rPr>
              <a:t>Htt</a:t>
            </a:r>
            <a:r>
              <a:rPr dirty="0" sz="1050">
                <a:solidFill>
                  <a:srgbClr val="242424"/>
                </a:solidFill>
                <a:latin typeface="Tahoma"/>
                <a:cs typeface="Tahoma"/>
              </a:rPr>
              <a:t>pR</a:t>
            </a:r>
            <a:r>
              <a:rPr dirty="0" sz="1050" spc="-1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050">
                <a:solidFill>
                  <a:srgbClr val="242424"/>
                </a:solidFill>
                <a:latin typeface="Tahoma"/>
                <a:cs typeface="Tahoma"/>
              </a:rPr>
              <a:t>q</a:t>
            </a:r>
            <a:r>
              <a:rPr dirty="0" sz="1050" spc="-5">
                <a:solidFill>
                  <a:srgbClr val="242424"/>
                </a:solidFill>
                <a:latin typeface="Tahoma"/>
                <a:cs typeface="Tahoma"/>
              </a:rPr>
              <a:t>u</a:t>
            </a:r>
            <a:r>
              <a:rPr dirty="0" sz="1050" spc="-1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050" spc="-3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dirty="0" sz="105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dirty="0" sz="105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242424"/>
                </a:solidFill>
                <a:latin typeface="Tahoma"/>
                <a:cs typeface="Tahoma"/>
              </a:rPr>
              <a:t>obj</a:t>
            </a:r>
            <a:r>
              <a:rPr dirty="0" sz="1050" spc="-1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050">
                <a:solidFill>
                  <a:srgbClr val="242424"/>
                </a:solidFill>
                <a:latin typeface="Tahoma"/>
                <a:cs typeface="Tahoma"/>
              </a:rPr>
              <a:t>ct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95069" y="2662173"/>
            <a:ext cx="124777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050" spc="3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242424"/>
                </a:solidFill>
                <a:latin typeface="Tahoma"/>
                <a:cs typeface="Tahoma"/>
              </a:rPr>
              <a:t>Send</a:t>
            </a:r>
            <a:r>
              <a:rPr dirty="0" sz="105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050" spc="-10">
                <a:solidFill>
                  <a:srgbClr val="242424"/>
                </a:solidFill>
                <a:latin typeface="Tahoma"/>
                <a:cs typeface="Tahoma"/>
              </a:rPr>
              <a:t>HttpRequest</a:t>
            </a:r>
            <a:endParaRPr sz="1050"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600200" y="2996183"/>
            <a:ext cx="1804670" cy="1386840"/>
            <a:chOff x="1600200" y="2996183"/>
            <a:chExt cx="1804670" cy="1386840"/>
          </a:xfrm>
        </p:grpSpPr>
        <p:sp>
          <p:nvSpPr>
            <p:cNvPr id="32" name="object 32"/>
            <p:cNvSpPr/>
            <p:nvPr/>
          </p:nvSpPr>
          <p:spPr>
            <a:xfrm>
              <a:off x="3328416" y="3599687"/>
              <a:ext cx="76200" cy="128270"/>
            </a:xfrm>
            <a:custGeom>
              <a:avLst/>
              <a:gdLst/>
              <a:ahLst/>
              <a:cxnLst/>
              <a:rect l="l" t="t" r="r" b="b"/>
              <a:pathLst>
                <a:path w="76200" h="128270">
                  <a:moveTo>
                    <a:pt x="76200" y="0"/>
                  </a:moveTo>
                  <a:lnTo>
                    <a:pt x="0" y="64008"/>
                  </a:lnTo>
                  <a:lnTo>
                    <a:pt x="76200" y="128015"/>
                  </a:lnTo>
                  <a:lnTo>
                    <a:pt x="76200" y="70358"/>
                  </a:lnTo>
                  <a:lnTo>
                    <a:pt x="63500" y="70358"/>
                  </a:lnTo>
                  <a:lnTo>
                    <a:pt x="63500" y="57658"/>
                  </a:lnTo>
                  <a:lnTo>
                    <a:pt x="76200" y="57658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00200" y="2996183"/>
              <a:ext cx="1766316" cy="138684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47444" y="3023615"/>
              <a:ext cx="1671828" cy="1292352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647444" y="3023615"/>
              <a:ext cx="1671955" cy="1292225"/>
            </a:xfrm>
            <a:custGeom>
              <a:avLst/>
              <a:gdLst/>
              <a:ahLst/>
              <a:cxnLst/>
              <a:rect l="l" t="t" r="r" b="b"/>
              <a:pathLst>
                <a:path w="1671954" h="1292225">
                  <a:moveTo>
                    <a:pt x="0" y="215264"/>
                  </a:moveTo>
                  <a:lnTo>
                    <a:pt x="5714" y="165861"/>
                  </a:lnTo>
                  <a:lnTo>
                    <a:pt x="21843" y="120650"/>
                  </a:lnTo>
                  <a:lnTo>
                    <a:pt x="47243" y="80644"/>
                  </a:lnTo>
                  <a:lnTo>
                    <a:pt x="80644" y="47243"/>
                  </a:lnTo>
                  <a:lnTo>
                    <a:pt x="120650" y="21843"/>
                  </a:lnTo>
                  <a:lnTo>
                    <a:pt x="165988" y="5714"/>
                  </a:lnTo>
                  <a:lnTo>
                    <a:pt x="215392" y="0"/>
                  </a:lnTo>
                  <a:lnTo>
                    <a:pt x="1456308" y="0"/>
                  </a:lnTo>
                  <a:lnTo>
                    <a:pt x="1505712" y="5714"/>
                  </a:lnTo>
                  <a:lnTo>
                    <a:pt x="1551051" y="21843"/>
                  </a:lnTo>
                  <a:lnTo>
                    <a:pt x="1591056" y="47243"/>
                  </a:lnTo>
                  <a:lnTo>
                    <a:pt x="1624457" y="80644"/>
                  </a:lnTo>
                  <a:lnTo>
                    <a:pt x="1649857" y="120650"/>
                  </a:lnTo>
                  <a:lnTo>
                    <a:pt x="1665985" y="165861"/>
                  </a:lnTo>
                  <a:lnTo>
                    <a:pt x="1671701" y="215264"/>
                  </a:lnTo>
                  <a:lnTo>
                    <a:pt x="1671701" y="1076540"/>
                  </a:lnTo>
                  <a:lnTo>
                    <a:pt x="1665985" y="1125905"/>
                  </a:lnTo>
                  <a:lnTo>
                    <a:pt x="1649857" y="1171219"/>
                  </a:lnTo>
                  <a:lnTo>
                    <a:pt x="1624457" y="1211198"/>
                  </a:lnTo>
                  <a:lnTo>
                    <a:pt x="1591056" y="1244549"/>
                  </a:lnTo>
                  <a:lnTo>
                    <a:pt x="1551051" y="1269961"/>
                  </a:lnTo>
                  <a:lnTo>
                    <a:pt x="1505712" y="1286154"/>
                  </a:lnTo>
                  <a:lnTo>
                    <a:pt x="1456308" y="1291843"/>
                  </a:lnTo>
                  <a:lnTo>
                    <a:pt x="215392" y="1291843"/>
                  </a:lnTo>
                  <a:lnTo>
                    <a:pt x="165988" y="1286154"/>
                  </a:lnTo>
                  <a:lnTo>
                    <a:pt x="120650" y="1269961"/>
                  </a:lnTo>
                  <a:lnTo>
                    <a:pt x="80644" y="1244549"/>
                  </a:lnTo>
                  <a:lnTo>
                    <a:pt x="47243" y="1211198"/>
                  </a:lnTo>
                  <a:lnTo>
                    <a:pt x="21843" y="1171219"/>
                  </a:lnTo>
                  <a:lnTo>
                    <a:pt x="5714" y="1125905"/>
                  </a:lnTo>
                  <a:lnTo>
                    <a:pt x="0" y="1076540"/>
                  </a:lnTo>
                  <a:lnTo>
                    <a:pt x="0" y="215264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647444" y="3296411"/>
              <a:ext cx="1671955" cy="0"/>
            </a:xfrm>
            <a:custGeom>
              <a:avLst/>
              <a:gdLst/>
              <a:ahLst/>
              <a:cxnLst/>
              <a:rect l="l" t="t" r="r" b="b"/>
              <a:pathLst>
                <a:path w="1671954" h="0">
                  <a:moveTo>
                    <a:pt x="0" y="0"/>
                  </a:moveTo>
                  <a:lnTo>
                    <a:pt x="1671701" y="0"/>
                  </a:lnTo>
                </a:path>
              </a:pathLst>
            </a:custGeom>
            <a:ln w="9144">
              <a:solidFill>
                <a:srgbClr val="F4851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2151633" y="3044444"/>
            <a:ext cx="66167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Browser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739645" y="3465652"/>
            <a:ext cx="2186940" cy="3473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51635" algn="l"/>
                <a:tab pos="2172970" algn="l"/>
              </a:tabLst>
            </a:pPr>
            <a:r>
              <a:rPr dirty="0" sz="105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0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050" spc="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242424"/>
                </a:solidFill>
                <a:latin typeface="Tahoma"/>
                <a:cs typeface="Tahoma"/>
              </a:rPr>
              <a:t>P</a:t>
            </a:r>
            <a:r>
              <a:rPr dirty="0" sz="1050" spc="-5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dirty="0" sz="1050">
                <a:solidFill>
                  <a:srgbClr val="242424"/>
                </a:solidFill>
                <a:latin typeface="Tahoma"/>
                <a:cs typeface="Tahoma"/>
              </a:rPr>
              <a:t>oc</a:t>
            </a:r>
            <a:r>
              <a:rPr dirty="0" sz="1050" spc="-5">
                <a:solidFill>
                  <a:srgbClr val="242424"/>
                </a:solidFill>
                <a:latin typeface="Tahoma"/>
                <a:cs typeface="Tahoma"/>
              </a:rPr>
              <a:t>es</a:t>
            </a:r>
            <a:r>
              <a:rPr dirty="0" sz="105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dirty="0" sz="1050" spc="-1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050" spc="-1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dirty="0" sz="1050">
                <a:solidFill>
                  <a:srgbClr val="242424"/>
                </a:solidFill>
                <a:latin typeface="Tahoma"/>
                <a:cs typeface="Tahoma"/>
              </a:rPr>
              <a:t>he</a:t>
            </a:r>
            <a:r>
              <a:rPr dirty="0" sz="105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242424"/>
                </a:solidFill>
                <a:latin typeface="Tahoma"/>
                <a:cs typeface="Tahoma"/>
              </a:rPr>
              <a:t>re</a:t>
            </a:r>
            <a:r>
              <a:rPr dirty="0" sz="1050" spc="-1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dirty="0" sz="1050">
                <a:solidFill>
                  <a:srgbClr val="242424"/>
                </a:solidFill>
                <a:latin typeface="Tahoma"/>
                <a:cs typeface="Tahoma"/>
              </a:rPr>
              <a:t>urn</a:t>
            </a:r>
            <a:r>
              <a:rPr dirty="0" sz="1050" spc="-1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05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r>
              <a:rPr dirty="0" sz="1050">
                <a:solidFill>
                  <a:srgbClr val="242424"/>
                </a:solidFill>
                <a:latin typeface="Tahoma"/>
                <a:cs typeface="Tahoma"/>
              </a:rPr>
              <a:t>	</a:t>
            </a:r>
            <a:r>
              <a:rPr dirty="0" u="heavy" sz="1050">
                <a:solidFill>
                  <a:srgbClr val="242424"/>
                </a:solidFill>
                <a:uFill>
                  <a:solidFill>
                    <a:srgbClr val="48452A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1050">
                <a:solidFill>
                  <a:srgbClr val="242424"/>
                </a:solidFill>
                <a:uFill>
                  <a:solidFill>
                    <a:srgbClr val="48452A"/>
                  </a:solidFill>
                </a:uFill>
                <a:latin typeface="Tahoma"/>
                <a:cs typeface="Tahoma"/>
              </a:rPr>
              <a:t>	</a:t>
            </a:r>
            <a:endParaRPr sz="1050">
              <a:latin typeface="Tahoma"/>
              <a:cs typeface="Tahoma"/>
            </a:endParaRPr>
          </a:p>
          <a:p>
            <a:pPr marL="181610">
              <a:lnSpc>
                <a:spcPct val="100000"/>
              </a:lnSpc>
              <a:spcBef>
                <a:spcPts val="5"/>
              </a:spcBef>
            </a:pPr>
            <a:r>
              <a:rPr dirty="0" sz="1050">
                <a:solidFill>
                  <a:srgbClr val="242424"/>
                </a:solidFill>
                <a:latin typeface="Tahoma"/>
                <a:cs typeface="Tahoma"/>
              </a:rPr>
              <a:t>da</a:t>
            </a:r>
            <a:r>
              <a:rPr dirty="0" sz="1050" spc="-1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dirty="0" sz="105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05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242424"/>
                </a:solidFill>
                <a:latin typeface="Tahoma"/>
                <a:cs typeface="Tahoma"/>
              </a:rPr>
              <a:t>us</a:t>
            </a:r>
            <a:r>
              <a:rPr dirty="0" sz="1050" spc="-5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dirty="0" sz="1050">
                <a:solidFill>
                  <a:srgbClr val="242424"/>
                </a:solidFill>
                <a:latin typeface="Tahoma"/>
                <a:cs typeface="Tahoma"/>
              </a:rPr>
              <a:t>ng</a:t>
            </a:r>
            <a:r>
              <a:rPr dirty="0" sz="105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242424"/>
                </a:solidFill>
                <a:latin typeface="Tahoma"/>
                <a:cs typeface="Tahoma"/>
              </a:rPr>
              <a:t>JavaSc</a:t>
            </a:r>
            <a:r>
              <a:rPr dirty="0" sz="1050" spc="5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dirty="0" sz="105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dirty="0" sz="1050" spc="-10">
                <a:solidFill>
                  <a:srgbClr val="242424"/>
                </a:solidFill>
                <a:latin typeface="Tahoma"/>
                <a:cs typeface="Tahoma"/>
              </a:rPr>
              <a:t>p</a:t>
            </a:r>
            <a:r>
              <a:rPr dirty="0" sz="105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715261" y="3946652"/>
            <a:ext cx="140906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0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050" spc="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242424"/>
                </a:solidFill>
                <a:latin typeface="Tahoma"/>
                <a:cs typeface="Tahoma"/>
              </a:rPr>
              <a:t>Upda</a:t>
            </a:r>
            <a:r>
              <a:rPr dirty="0" sz="1050" spc="-1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dirty="0" sz="105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050" spc="-1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242424"/>
                </a:solidFill>
                <a:latin typeface="Tahoma"/>
                <a:cs typeface="Tahoma"/>
              </a:rPr>
              <a:t>page</a:t>
            </a:r>
            <a:r>
              <a:rPr dirty="0" sz="1050" spc="-8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242424"/>
                </a:solidFill>
                <a:latin typeface="Tahoma"/>
                <a:cs typeface="Tahoma"/>
              </a:rPr>
              <a:t>con</a:t>
            </a:r>
            <a:r>
              <a:rPr dirty="0" sz="1050" spc="-5">
                <a:solidFill>
                  <a:srgbClr val="242424"/>
                </a:solidFill>
                <a:latin typeface="Tahoma"/>
                <a:cs typeface="Tahoma"/>
              </a:rPr>
              <a:t>te</a:t>
            </a:r>
            <a:r>
              <a:rPr dirty="0" sz="1050">
                <a:solidFill>
                  <a:srgbClr val="242424"/>
                </a:solidFill>
                <a:latin typeface="Tahoma"/>
                <a:cs typeface="Tahoma"/>
              </a:rPr>
              <a:t>nt</a:t>
            </a:r>
            <a:endParaRPr sz="1050">
              <a:latin typeface="Tahoma"/>
              <a:cs typeface="Tahom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105400" y="2906267"/>
            <a:ext cx="1435735" cy="821690"/>
            <a:chOff x="5105400" y="2906267"/>
            <a:chExt cx="1435735" cy="821690"/>
          </a:xfrm>
        </p:grpSpPr>
        <p:sp>
          <p:nvSpPr>
            <p:cNvPr id="41" name="object 41"/>
            <p:cNvSpPr/>
            <p:nvPr/>
          </p:nvSpPr>
          <p:spPr>
            <a:xfrm>
              <a:off x="6528816" y="2906267"/>
              <a:ext cx="0" cy="755650"/>
            </a:xfrm>
            <a:custGeom>
              <a:avLst/>
              <a:gdLst/>
              <a:ahLst/>
              <a:cxnLst/>
              <a:rect l="l" t="t" r="r" b="b"/>
              <a:pathLst>
                <a:path w="0" h="755650">
                  <a:moveTo>
                    <a:pt x="0" y="0"/>
                  </a:moveTo>
                  <a:lnTo>
                    <a:pt x="0" y="755650"/>
                  </a:lnTo>
                </a:path>
              </a:pathLst>
            </a:custGeom>
            <a:ln w="9144">
              <a:solidFill>
                <a:srgbClr val="484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05400" y="3599687"/>
              <a:ext cx="76326" cy="128015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5181600" y="3655440"/>
              <a:ext cx="1359535" cy="14604"/>
            </a:xfrm>
            <a:custGeom>
              <a:avLst/>
              <a:gdLst/>
              <a:ahLst/>
              <a:cxnLst/>
              <a:rect l="l" t="t" r="r" b="b"/>
              <a:pathLst>
                <a:path w="1359534" h="14604">
                  <a:moveTo>
                    <a:pt x="1358900" y="0"/>
                  </a:moveTo>
                  <a:lnTo>
                    <a:pt x="0" y="1778"/>
                  </a:lnTo>
                  <a:lnTo>
                    <a:pt x="0" y="14605"/>
                  </a:lnTo>
                  <a:lnTo>
                    <a:pt x="1359027" y="12827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4" name="object 4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45" name="object 4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600" y="111378"/>
            <a:ext cx="343281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Spring</a:t>
            </a:r>
            <a:r>
              <a:rPr dirty="0" spc="-60"/>
              <a:t> </a:t>
            </a:r>
            <a:r>
              <a:rPr dirty="0" spc="-5"/>
              <a:t>AOP</a:t>
            </a:r>
            <a:r>
              <a:rPr dirty="0" spc="-80"/>
              <a:t> </a:t>
            </a:r>
            <a:r>
              <a:rPr dirty="0"/>
              <a:t>-</a:t>
            </a:r>
            <a:r>
              <a:rPr dirty="0" spc="-30"/>
              <a:t> </a:t>
            </a:r>
            <a:r>
              <a:rPr dirty="0" spc="-1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967" y="1053464"/>
            <a:ext cx="6862445" cy="2167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6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Aspect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Oriented</a:t>
            </a:r>
            <a:r>
              <a:rPr dirty="0" sz="1400" spc="-8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Programming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provides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modularity.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ahoma"/>
              <a:cs typeface="Tahoma"/>
            </a:endParaRPr>
          </a:p>
          <a:p>
            <a:pPr marL="299085" marR="5080" indent="-287020">
              <a:lnSpc>
                <a:spcPct val="102099"/>
              </a:lnSpc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9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AOP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breaks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logic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into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various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parts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which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called</a:t>
            </a:r>
            <a:r>
              <a:rPr dirty="0" sz="1400" spc="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concerns.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Using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cross-cutting </a:t>
            </a:r>
            <a:r>
              <a:rPr dirty="0" sz="1400" spc="-4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concerns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modularity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increased.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204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Intercepting</a:t>
            </a:r>
            <a:r>
              <a:rPr dirty="0" sz="1400" spc="-8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filters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used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 AOP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filtering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mechanism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user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validation.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ahoma"/>
              <a:cs typeface="Tahoma"/>
            </a:endParaRPr>
          </a:p>
          <a:p>
            <a:pPr marL="299085" marR="333375" indent="-287020">
              <a:lnSpc>
                <a:spcPct val="101099"/>
              </a:lnSpc>
              <a:spcBef>
                <a:spcPts val="5"/>
              </a:spcBef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8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Advice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 one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cross-cutting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concern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85">
                <a:solidFill>
                  <a:srgbClr val="242424"/>
                </a:solidFill>
                <a:latin typeface="Tahoma"/>
                <a:cs typeface="Tahoma"/>
              </a:rPr>
              <a:t>AOP.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If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class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implements</a:t>
            </a:r>
            <a:r>
              <a:rPr dirty="0" sz="1400" spc="38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Method </a:t>
            </a:r>
            <a:r>
              <a:rPr dirty="0" sz="1400" spc="-4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BeforeAdvice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 specified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bean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then before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executing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 actual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bean, 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before</a:t>
            </a:r>
            <a:r>
              <a:rPr dirty="0" sz="1400" spc="-5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method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invoked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filtering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purpose.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like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filters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Servlets.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027" y="131775"/>
            <a:ext cx="2702560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Ajax</a:t>
            </a:r>
            <a:r>
              <a:rPr dirty="0" spc="-75"/>
              <a:t> </a:t>
            </a:r>
            <a:r>
              <a:rPr dirty="0" spc="-15"/>
              <a:t>Reques</a:t>
            </a:r>
            <a:r>
              <a:rPr dirty="0"/>
              <a:t>t</a:t>
            </a:r>
            <a:r>
              <a:rPr dirty="0" spc="-110"/>
              <a:t> </a:t>
            </a:r>
            <a:r>
              <a:rPr dirty="0" spc="-5"/>
              <a:t>Ob</a:t>
            </a:r>
            <a:r>
              <a:rPr dirty="0" spc="5"/>
              <a:t>j</a:t>
            </a:r>
            <a:r>
              <a:rPr dirty="0"/>
              <a:t>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3735" y="1085850"/>
            <a:ext cx="7216775" cy="15309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Through</a:t>
            </a:r>
            <a:r>
              <a:rPr dirty="0" sz="14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Request</a:t>
            </a:r>
            <a:r>
              <a:rPr dirty="0" sz="1400" spc="-8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only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request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has to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sent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server.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Tahoma"/>
              <a:cs typeface="Tahoma"/>
            </a:endParaRPr>
          </a:p>
          <a:p>
            <a:pPr marL="12700" marR="113664">
              <a:lnSpc>
                <a:spcPct val="100000"/>
              </a:lnSpc>
            </a:pP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For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IE5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IE6 </a:t>
            </a:r>
            <a:r>
              <a:rPr dirty="0" sz="1450" spc="-40">
                <a:solidFill>
                  <a:srgbClr val="006EC0"/>
                </a:solidFill>
                <a:latin typeface="Tahoma"/>
                <a:cs typeface="Tahoma"/>
              </a:rPr>
              <a:t>request=new </a:t>
            </a:r>
            <a:r>
              <a:rPr dirty="0" sz="1450" spc="-35">
                <a:solidFill>
                  <a:srgbClr val="006EC0"/>
                </a:solidFill>
                <a:latin typeface="Tahoma"/>
                <a:cs typeface="Tahoma"/>
              </a:rPr>
              <a:t>ActiveXObject("Microsoft.XMLHTTP");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will be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used to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get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dirty="0" sz="1400" spc="-4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request</a:t>
            </a:r>
            <a:r>
              <a:rPr dirty="0" sz="1400" spc="-1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object.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IE7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other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browsers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50" spc="-40">
                <a:solidFill>
                  <a:srgbClr val="006EC0"/>
                </a:solidFill>
                <a:latin typeface="Tahoma"/>
                <a:cs typeface="Tahoma"/>
              </a:rPr>
              <a:t>request=new</a:t>
            </a:r>
            <a:r>
              <a:rPr dirty="0" sz="145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50" spc="-40">
                <a:solidFill>
                  <a:srgbClr val="006EC0"/>
                </a:solidFill>
                <a:latin typeface="Tahoma"/>
                <a:cs typeface="Tahoma"/>
              </a:rPr>
              <a:t>XMLHttpRequest();</a:t>
            </a:r>
            <a:r>
              <a:rPr dirty="0" sz="145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4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used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get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request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object.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7931" y="2780538"/>
            <a:ext cx="7139305" cy="15309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variable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request</a:t>
            </a:r>
            <a:r>
              <a:rPr dirty="0" sz="1400" spc="-9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declared.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If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browser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IE5/IE6</a:t>
            </a:r>
            <a:r>
              <a:rPr dirty="0" sz="14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then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window.ActiveXObject</a:t>
            </a:r>
            <a:r>
              <a:rPr dirty="0" sz="1400" spc="-4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condition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true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request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obtained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from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006EC0"/>
                </a:solidFill>
                <a:latin typeface="Tahoma"/>
                <a:cs typeface="Tahoma"/>
              </a:rPr>
              <a:t>Microsoft.XMLHTTP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ahoma"/>
              <a:cs typeface="Tahoma"/>
            </a:endParaRPr>
          </a:p>
          <a:p>
            <a:pPr marL="12700" marR="389890">
              <a:lnSpc>
                <a:spcPct val="100000"/>
              </a:lnSpc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If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 browser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IE7,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Chrome,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Safari, Firefox 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etc.,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then request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object is obtained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from </a:t>
            </a:r>
            <a:r>
              <a:rPr dirty="0" sz="1400" spc="-4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XMLHttpRequest</a:t>
            </a:r>
            <a:r>
              <a:rPr dirty="0" sz="1400" spc="-13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0161" y="132080"/>
            <a:ext cx="293941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Ajax</a:t>
            </a:r>
            <a:r>
              <a:rPr dirty="0" spc="-90"/>
              <a:t> </a:t>
            </a:r>
            <a:r>
              <a:rPr dirty="0"/>
              <a:t>–</a:t>
            </a:r>
            <a:r>
              <a:rPr dirty="0" spc="-30"/>
              <a:t> </a:t>
            </a:r>
            <a:r>
              <a:rPr dirty="0" spc="-15"/>
              <a:t>Request</a:t>
            </a:r>
            <a:r>
              <a:rPr dirty="0" spc="-110"/>
              <a:t> </a:t>
            </a:r>
            <a:r>
              <a:rPr dirty="0" spc="-5"/>
              <a:t>Object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199132" y="883919"/>
            <a:ext cx="4533900" cy="1784985"/>
            <a:chOff x="2199132" y="883919"/>
            <a:chExt cx="4533900" cy="17849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9132" y="883919"/>
              <a:ext cx="4533900" cy="17846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07336" y="966215"/>
              <a:ext cx="4317492" cy="1620012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161" y="132080"/>
            <a:ext cx="3262629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Ajax</a:t>
            </a:r>
            <a:r>
              <a:rPr dirty="0" spc="-8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 spc="-15"/>
              <a:t>Request</a:t>
            </a:r>
            <a:r>
              <a:rPr dirty="0" spc="-105"/>
              <a:t> </a:t>
            </a:r>
            <a:r>
              <a:rPr dirty="0" spc="-5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559" y="1020826"/>
            <a:ext cx="7775575" cy="1936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1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8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send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request</a:t>
            </a:r>
            <a:r>
              <a:rPr dirty="0" sz="1400" spc="-8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 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server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following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two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methods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dirty="0" sz="14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used: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open()</a:t>
            </a:r>
            <a:endParaRPr sz="1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send()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242424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open</a:t>
            </a:r>
            <a:r>
              <a:rPr dirty="0" sz="1400" spc="-4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(GET/POST,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url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location,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true/false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asynchronous/synchronous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communication).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242424"/>
              </a:buClr>
              <a:buFont typeface="Tahoma"/>
              <a:buAutoNum type="arabicPeriod"/>
            </a:pPr>
            <a:endParaRPr sz="1300">
              <a:latin typeface="Tahoma"/>
              <a:cs typeface="Tahoma"/>
            </a:endParaRPr>
          </a:p>
          <a:p>
            <a:pPr marL="355600" marR="534035" indent="-342900">
              <a:lnSpc>
                <a:spcPct val="101400"/>
              </a:lnSpc>
              <a:spcBef>
                <a:spcPts val="5"/>
              </a:spcBef>
              <a:buClr>
                <a:srgbClr val="242424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send()</a:t>
            </a:r>
            <a:r>
              <a:rPr dirty="0" sz="1400" spc="-3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400" spc="10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sends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request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specified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url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request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using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GET/POST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 </a:t>
            </a:r>
            <a:r>
              <a:rPr dirty="0" sz="1400" spc="-4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asynchronous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or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synchronous</a:t>
            </a:r>
            <a:r>
              <a:rPr dirty="0" sz="1400" spc="-9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mode.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38" y="132080"/>
            <a:ext cx="292544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Ajax</a:t>
            </a:r>
            <a:r>
              <a:rPr dirty="0" spc="-90"/>
              <a:t> </a:t>
            </a:r>
            <a:r>
              <a:rPr dirty="0"/>
              <a:t>–</a:t>
            </a:r>
            <a:r>
              <a:rPr dirty="0" spc="-45"/>
              <a:t> </a:t>
            </a:r>
            <a:r>
              <a:rPr dirty="0" spc="-15"/>
              <a:t>Request</a:t>
            </a:r>
            <a:r>
              <a:rPr dirty="0" spc="-110"/>
              <a:t> </a:t>
            </a:r>
            <a:r>
              <a:rPr dirty="0" spc="-20"/>
              <a:t>Events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7334" y="1067562"/>
            <a:ext cx="7169784" cy="25977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XMLHttpRequest</a:t>
            </a:r>
            <a:r>
              <a:rPr dirty="0" sz="1400" spc="-5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have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readyState</a:t>
            </a:r>
            <a:r>
              <a:rPr dirty="0" sz="14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property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which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defined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current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state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XMLHttpRequest</a:t>
            </a:r>
            <a:r>
              <a:rPr dirty="0" sz="1400" spc="-9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readyState</a:t>
            </a:r>
            <a:r>
              <a:rPr dirty="0" sz="1400" spc="-5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property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have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following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possible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values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1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–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Request</a:t>
            </a:r>
            <a:r>
              <a:rPr dirty="0" sz="1400" spc="-10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not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initialized</a:t>
            </a:r>
            <a:endParaRPr sz="1400">
              <a:latin typeface="Tahoma"/>
              <a:cs typeface="Tahoma"/>
            </a:endParaRPr>
          </a:p>
          <a:p>
            <a:pPr marL="12700" marR="4580890">
              <a:lnSpc>
                <a:spcPct val="100000"/>
              </a:lnSpc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2–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v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er</a:t>
            </a:r>
            <a:r>
              <a:rPr dirty="0" sz="1400" spc="-8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ne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ion</a:t>
            </a:r>
            <a:r>
              <a:rPr dirty="0" sz="1400" spc="-9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stab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lish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 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2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–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Request</a:t>
            </a:r>
            <a:r>
              <a:rPr dirty="0" sz="1400" spc="-9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sent</a:t>
            </a:r>
            <a:endParaRPr sz="1400">
              <a:latin typeface="Tahoma"/>
              <a:cs typeface="Tahoma"/>
            </a:endParaRPr>
          </a:p>
          <a:p>
            <a:pPr marL="165100" indent="-152400">
              <a:lnSpc>
                <a:spcPct val="100000"/>
              </a:lnSpc>
              <a:buAutoNum type="arabicPlain" startAt="3"/>
              <a:tabLst>
                <a:tab pos="165100" algn="l"/>
              </a:tabLst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–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Processing</a:t>
            </a:r>
            <a:r>
              <a:rPr dirty="0" sz="14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request</a:t>
            </a:r>
            <a:endParaRPr sz="1400">
              <a:latin typeface="Tahoma"/>
              <a:cs typeface="Tahoma"/>
            </a:endParaRPr>
          </a:p>
          <a:p>
            <a:pPr marL="165100" indent="-152400">
              <a:lnSpc>
                <a:spcPct val="100000"/>
              </a:lnSpc>
              <a:spcBef>
                <a:spcPts val="5"/>
              </a:spcBef>
              <a:buAutoNum type="arabicPlain" startAt="3"/>
              <a:tabLst>
                <a:tab pos="165100" algn="l"/>
              </a:tabLst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–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Processing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done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response</a:t>
            </a:r>
            <a:r>
              <a:rPr dirty="0" sz="1400" spc="-8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ready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Whenever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state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 request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changed, </a:t>
            </a: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onreadystatechange()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function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 called.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In this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function,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user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check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status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4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perform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necessary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action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response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 </a:t>
            </a:r>
            <a:r>
              <a:rPr dirty="0" sz="1400" spc="-4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server.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380" y="131775"/>
            <a:ext cx="3438525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Ajax</a:t>
            </a:r>
            <a:r>
              <a:rPr dirty="0" spc="-95"/>
              <a:t> </a:t>
            </a:r>
            <a:r>
              <a:rPr dirty="0"/>
              <a:t>–</a:t>
            </a:r>
            <a:r>
              <a:rPr dirty="0" spc="-45"/>
              <a:t> </a:t>
            </a:r>
            <a:r>
              <a:rPr dirty="0" spc="-5"/>
              <a:t>Response</a:t>
            </a:r>
            <a:r>
              <a:rPr dirty="0" spc="-135"/>
              <a:t> </a:t>
            </a:r>
            <a:r>
              <a:rPr dirty="0" spc="-5"/>
              <a:t>Handling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033" y="1908429"/>
            <a:ext cx="685292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Here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onreadystatechange</a:t>
            </a:r>
            <a:r>
              <a:rPr dirty="0" sz="1400" spc="-6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called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whenever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there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change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the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state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request </a:t>
            </a:r>
            <a:r>
              <a:rPr dirty="0" sz="1400" spc="-4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object,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handleResponse()</a:t>
            </a:r>
            <a:r>
              <a:rPr dirty="0" sz="1400" spc="-5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executed.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Code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function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given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below: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6653" y="4029557"/>
            <a:ext cx="7449184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function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checks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state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equals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4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changes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districtId</a:t>
            </a:r>
            <a:r>
              <a:rPr dirty="0" sz="14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text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response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given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by </a:t>
            </a:r>
            <a:r>
              <a:rPr dirty="0" sz="1400" spc="-4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server.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77923" y="2545079"/>
            <a:ext cx="5619115" cy="1280160"/>
            <a:chOff x="1677923" y="2545079"/>
            <a:chExt cx="5619115" cy="12801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7923" y="2545079"/>
              <a:ext cx="5618987" cy="12801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6795" y="2621279"/>
              <a:ext cx="5381244" cy="11277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2804160" y="915924"/>
            <a:ext cx="3366770" cy="890269"/>
            <a:chOff x="2804160" y="915924"/>
            <a:chExt cx="3366770" cy="890269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4160" y="915924"/>
              <a:ext cx="3366516" cy="89001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01696" y="989076"/>
              <a:ext cx="3171444" cy="743712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2" name="object 12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380" y="131775"/>
            <a:ext cx="1791970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Ajax</a:t>
            </a:r>
            <a:r>
              <a:rPr dirty="0" spc="-110"/>
              <a:t> </a:t>
            </a:r>
            <a:r>
              <a:rPr dirty="0" spc="-15"/>
              <a:t>Exa</a:t>
            </a:r>
            <a:r>
              <a:rPr dirty="0" spc="-15"/>
              <a:t>m</a:t>
            </a:r>
            <a:r>
              <a:rPr dirty="0" spc="-15"/>
              <a:t>p</a:t>
            </a:r>
            <a:r>
              <a:rPr dirty="0" spc="-10"/>
              <a:t>l</a:t>
            </a:r>
            <a:r>
              <a:rPr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80744" y="854963"/>
            <a:ext cx="6230620" cy="3926204"/>
            <a:chOff x="1380744" y="854963"/>
            <a:chExt cx="6230620" cy="392620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0744" y="854963"/>
              <a:ext cx="6230111" cy="39258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5712" y="957071"/>
              <a:ext cx="5980176" cy="3721608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2412" y="1018794"/>
            <a:ext cx="7622540" cy="3192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Lets</a:t>
            </a:r>
            <a:r>
              <a:rPr dirty="0" sz="1200" spc="-3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go</a:t>
            </a:r>
            <a:r>
              <a:rPr dirty="0" sz="1200" spc="-3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through</a:t>
            </a:r>
            <a:r>
              <a:rPr dirty="0" sz="1200" spc="-1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the</a:t>
            </a:r>
            <a:r>
              <a:rPr dirty="0" sz="1200" spc="-2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code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ahoma"/>
              <a:cs typeface="Tahoma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have</a:t>
            </a:r>
            <a:r>
              <a:rPr dirty="0" sz="1200" spc="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defined</a:t>
            </a:r>
            <a:r>
              <a:rPr dirty="0" sz="1200" spc="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loadXMLDoc</a:t>
            </a:r>
            <a:r>
              <a:rPr dirty="0" sz="1200" spc="-4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function and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call that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function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whenever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user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clicks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button.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42424"/>
              </a:buClr>
              <a:buFont typeface="Arial MT"/>
              <a:buChar char="•"/>
            </a:pPr>
            <a:endParaRPr sz="1200">
              <a:latin typeface="Tahoma"/>
              <a:cs typeface="Tahoma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Now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depending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upon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client’s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browser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are assigning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xmlhttp</a:t>
            </a:r>
            <a:r>
              <a:rPr dirty="0" sz="1200" spc="1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variable.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42424"/>
              </a:buClr>
              <a:buFont typeface="Arial MT"/>
              <a:buChar char="•"/>
            </a:pPr>
            <a:endParaRPr sz="1200">
              <a:latin typeface="Tahoma"/>
              <a:cs typeface="Tahoma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next lines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are checking</a:t>
            </a:r>
            <a:r>
              <a:rPr dirty="0" sz="12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state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200" spc="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readyState</a:t>
            </a:r>
            <a:r>
              <a:rPr dirty="0" sz="1200" spc="-1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status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property.</a:t>
            </a:r>
            <a:endParaRPr sz="1200">
              <a:latin typeface="Tahoma"/>
              <a:cs typeface="Tahoma"/>
            </a:endParaRPr>
          </a:p>
          <a:p>
            <a:pPr marL="203200">
              <a:lnSpc>
                <a:spcPct val="100000"/>
              </a:lnSpc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If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readyState</a:t>
            </a:r>
            <a:r>
              <a:rPr dirty="0" sz="1200" spc="-2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4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 status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 200,</a:t>
            </a:r>
            <a:r>
              <a:rPr dirty="0" sz="12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means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server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have</a:t>
            </a:r>
            <a:r>
              <a:rPr dirty="0" sz="1200" spc="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completed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his</a:t>
            </a:r>
            <a:r>
              <a:rPr dirty="0" sz="1200" spc="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response.</a:t>
            </a:r>
            <a:endParaRPr sz="1200">
              <a:latin typeface="Tahoma"/>
              <a:cs typeface="Tahoma"/>
            </a:endParaRPr>
          </a:p>
          <a:p>
            <a:pPr marL="203200">
              <a:lnSpc>
                <a:spcPct val="100000"/>
              </a:lnSpc>
              <a:spcBef>
                <a:spcPts val="975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If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that’s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case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are setting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div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tag’s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innerHTML</a:t>
            </a:r>
            <a:r>
              <a:rPr dirty="0" sz="1200" spc="1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40">
                <a:solidFill>
                  <a:srgbClr val="006EC0"/>
                </a:solidFill>
                <a:latin typeface="Tahoma"/>
                <a:cs typeface="Tahoma"/>
              </a:rPr>
              <a:t>responseText</a:t>
            </a:r>
            <a:r>
              <a:rPr dirty="0" sz="1200" spc="4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that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got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from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server.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ahoma"/>
              <a:cs typeface="Tahoma"/>
            </a:endParaRPr>
          </a:p>
          <a:p>
            <a:pPr marL="203200">
              <a:lnSpc>
                <a:spcPct val="100000"/>
              </a:lnSpc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Now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initially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readyState</a:t>
            </a:r>
            <a:r>
              <a:rPr dirty="0" sz="1200" spc="-2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not be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4,</a:t>
            </a:r>
            <a:r>
              <a:rPr dirty="0" sz="12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so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if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condition will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false.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Tahoma"/>
              <a:cs typeface="Tahoma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Next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we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calling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open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method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specifying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type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request,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URL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file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 fetch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type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request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endParaRPr sz="1200">
              <a:latin typeface="Tahoma"/>
              <a:cs typeface="Tahoma"/>
            </a:endParaRPr>
          </a:p>
          <a:p>
            <a:pPr marL="184785">
              <a:lnSpc>
                <a:spcPct val="100000"/>
              </a:lnSpc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made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synchronously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or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asynchronously.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ahoma"/>
              <a:cs typeface="Tahoma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Then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we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sending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request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server.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380" y="131775"/>
            <a:ext cx="2951480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Ajax</a:t>
            </a:r>
            <a:r>
              <a:rPr dirty="0" spc="-110"/>
              <a:t> </a:t>
            </a:r>
            <a:r>
              <a:rPr dirty="0" spc="-10"/>
              <a:t>Example</a:t>
            </a:r>
            <a:r>
              <a:rPr dirty="0" spc="-80"/>
              <a:t> </a:t>
            </a:r>
            <a:r>
              <a:rPr dirty="0" spc="-10"/>
              <a:t>(Contd.)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226" y="142443"/>
            <a:ext cx="2103120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Desi</a:t>
            </a:r>
            <a:r>
              <a:rPr dirty="0" spc="-15"/>
              <a:t>g</a:t>
            </a:r>
            <a:r>
              <a:rPr dirty="0"/>
              <a:t>n</a:t>
            </a:r>
            <a:r>
              <a:rPr dirty="0" spc="-105"/>
              <a:t> </a:t>
            </a:r>
            <a:r>
              <a:rPr dirty="0" spc="-30"/>
              <a:t>P</a:t>
            </a:r>
            <a:r>
              <a:rPr dirty="0" spc="-25"/>
              <a:t>atte</a:t>
            </a:r>
            <a:r>
              <a:rPr dirty="0" spc="-20"/>
              <a:t>r</a:t>
            </a:r>
            <a:r>
              <a:rPr dirty="0" spc="-25"/>
              <a:t>n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0991" y="1018743"/>
            <a:ext cx="4556125" cy="17373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Design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patterns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standard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way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solving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 problem.</a:t>
            </a:r>
            <a:endParaRPr sz="1400">
              <a:latin typeface="Tahoma"/>
              <a:cs typeface="Tahoma"/>
            </a:endParaRPr>
          </a:p>
          <a:p>
            <a:pPr marL="12700" marR="5080">
              <a:lnSpc>
                <a:spcPts val="3400"/>
              </a:lnSpc>
              <a:spcBef>
                <a:spcPts val="300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Design</a:t>
            </a:r>
            <a:r>
              <a:rPr dirty="0" sz="14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patterns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used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during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design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system. </a:t>
            </a:r>
            <a:r>
              <a:rPr dirty="0" sz="1400" spc="-4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There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2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major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kinds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design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patterns:</a:t>
            </a:r>
            <a:endParaRPr sz="1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33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Java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design</a:t>
            </a:r>
            <a:r>
              <a:rPr dirty="0" sz="1400" spc="-1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patterns</a:t>
            </a:r>
            <a:endParaRPr sz="1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J2EE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design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patterns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236" y="153415"/>
            <a:ext cx="370459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Java</a:t>
            </a:r>
            <a:r>
              <a:rPr dirty="0" spc="-55"/>
              <a:t> </a:t>
            </a:r>
            <a:r>
              <a:rPr dirty="0"/>
              <a:t>&amp;</a:t>
            </a:r>
            <a:r>
              <a:rPr dirty="0" spc="-40"/>
              <a:t> </a:t>
            </a:r>
            <a:r>
              <a:rPr dirty="0"/>
              <a:t>J2EE</a:t>
            </a:r>
            <a:r>
              <a:rPr dirty="0" spc="-35"/>
              <a:t> </a:t>
            </a:r>
            <a:r>
              <a:rPr dirty="0"/>
              <a:t>Design</a:t>
            </a:r>
            <a:r>
              <a:rPr dirty="0" spc="-110"/>
              <a:t> </a:t>
            </a:r>
            <a:r>
              <a:rPr dirty="0" spc="-20"/>
              <a:t>Patterns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255" y="1078179"/>
            <a:ext cx="7037705" cy="184721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J2EE</a:t>
            </a:r>
            <a:r>
              <a:rPr dirty="0" sz="1400" spc="-2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Design</a:t>
            </a:r>
            <a:r>
              <a:rPr dirty="0" sz="14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patterns</a:t>
            </a:r>
            <a:r>
              <a:rPr dirty="0" sz="1400" spc="-5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refers</a:t>
            </a:r>
            <a:r>
              <a:rPr dirty="0" sz="14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to</a:t>
            </a:r>
            <a:r>
              <a:rPr dirty="0" sz="1400" spc="-3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all</a:t>
            </a:r>
            <a:r>
              <a:rPr dirty="0" sz="1400" spc="5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the</a:t>
            </a:r>
            <a:r>
              <a:rPr dirty="0" sz="1400" spc="-3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patterns</a:t>
            </a:r>
            <a:r>
              <a:rPr dirty="0" sz="1400" spc="-6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which</a:t>
            </a:r>
            <a:r>
              <a:rPr dirty="0" sz="14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006EC0"/>
                </a:solidFill>
                <a:latin typeface="Tahoma"/>
                <a:cs typeface="Tahoma"/>
              </a:rPr>
              <a:t>are</a:t>
            </a:r>
            <a:r>
              <a:rPr dirty="0" sz="1400" spc="1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related</a:t>
            </a:r>
            <a:r>
              <a:rPr dirty="0" sz="1400" spc="-4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to</a:t>
            </a: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J2EE.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There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3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kinds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Java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design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patterns.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ahoma"/>
              <a:cs typeface="Tahoma"/>
            </a:endParaRPr>
          </a:p>
          <a:p>
            <a:pPr marL="218440" indent="-205740">
              <a:lnSpc>
                <a:spcPct val="100000"/>
              </a:lnSpc>
              <a:buClr>
                <a:srgbClr val="242424"/>
              </a:buClr>
              <a:buAutoNum type="arabicPeriod"/>
              <a:tabLst>
                <a:tab pos="218440" algn="l"/>
              </a:tabLst>
            </a:pP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Creational</a:t>
            </a:r>
            <a:r>
              <a:rPr dirty="0" sz="1400" spc="-4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400" spc="8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Patterns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way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creating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object.</a:t>
            </a:r>
            <a:endParaRPr sz="1400">
              <a:latin typeface="Tahoma"/>
              <a:cs typeface="Tahoma"/>
            </a:endParaRPr>
          </a:p>
          <a:p>
            <a:pPr marL="218440" indent="-205740">
              <a:lnSpc>
                <a:spcPct val="100000"/>
              </a:lnSpc>
              <a:spcBef>
                <a:spcPts val="795"/>
              </a:spcBef>
              <a:buClr>
                <a:srgbClr val="242424"/>
              </a:buClr>
              <a:buAutoNum type="arabicPeriod"/>
              <a:tabLst>
                <a:tab pos="218440" algn="l"/>
              </a:tabLst>
            </a:pP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Structural</a:t>
            </a:r>
            <a:r>
              <a:rPr dirty="0" sz="1400" spc="-6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400" spc="10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Patterns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for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relating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objects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can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related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made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larger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patterns.</a:t>
            </a:r>
            <a:endParaRPr sz="1400">
              <a:latin typeface="Tahoma"/>
              <a:cs typeface="Tahoma"/>
            </a:endParaRPr>
          </a:p>
          <a:p>
            <a:pPr marL="218440" indent="-205740">
              <a:lnSpc>
                <a:spcPct val="100000"/>
              </a:lnSpc>
              <a:spcBef>
                <a:spcPts val="805"/>
              </a:spcBef>
              <a:buClr>
                <a:srgbClr val="242424"/>
              </a:buClr>
              <a:buAutoNum type="arabicPeriod"/>
              <a:tabLst>
                <a:tab pos="218440" algn="l"/>
              </a:tabLst>
            </a:pP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Behavioural</a:t>
            </a:r>
            <a:r>
              <a:rPr dirty="0" sz="1400" spc="-1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400" spc="11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Patterns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dealing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interaction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objects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responsibility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objects.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119" y="142747"/>
            <a:ext cx="355346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Creational</a:t>
            </a:r>
            <a:r>
              <a:rPr dirty="0" spc="-75"/>
              <a:t> </a:t>
            </a:r>
            <a:r>
              <a:rPr dirty="0" spc="-5"/>
              <a:t>Design</a:t>
            </a:r>
            <a:r>
              <a:rPr dirty="0" spc="-120"/>
              <a:t> </a:t>
            </a:r>
            <a:r>
              <a:rPr dirty="0" spc="-20"/>
              <a:t>Patterns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6666" y="1060830"/>
            <a:ext cx="7494270" cy="3292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Singleton</a:t>
            </a:r>
            <a:r>
              <a:rPr dirty="0" sz="1200" spc="-3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200" spc="6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Ensures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only one</a:t>
            </a:r>
            <a:r>
              <a:rPr dirty="0" sz="1200" spc="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created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for the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entire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application.</a:t>
            </a:r>
            <a:endParaRPr sz="1200">
              <a:latin typeface="Tahoma"/>
              <a:cs typeface="Tahoma"/>
            </a:endParaRPr>
          </a:p>
          <a:p>
            <a:pPr marL="12700" marR="2176145">
              <a:lnSpc>
                <a:spcPts val="2910"/>
              </a:lnSpc>
              <a:spcBef>
                <a:spcPts val="180"/>
              </a:spcBef>
            </a:pPr>
            <a:r>
              <a:rPr dirty="0" sz="1200" spc="-25">
                <a:solidFill>
                  <a:srgbClr val="006EC0"/>
                </a:solidFill>
                <a:latin typeface="Tahoma"/>
                <a:cs typeface="Tahoma"/>
              </a:rPr>
              <a:t>Factory</a:t>
            </a:r>
            <a:r>
              <a:rPr dirty="0" sz="1200" spc="1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200" spc="7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Creates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objects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without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exposing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creation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logic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 the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client.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964607"/>
                </a:solidFill>
                <a:latin typeface="Tahoma"/>
                <a:cs typeface="Tahoma"/>
              </a:rPr>
              <a:t>Usage:</a:t>
            </a:r>
            <a:r>
              <a:rPr dirty="0" sz="1200" spc="-40">
                <a:solidFill>
                  <a:srgbClr val="964607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964607"/>
                </a:solidFill>
                <a:latin typeface="Tahoma"/>
                <a:cs typeface="Tahoma"/>
              </a:rPr>
              <a:t>Creating</a:t>
            </a:r>
            <a:r>
              <a:rPr dirty="0" sz="1200" spc="-15">
                <a:solidFill>
                  <a:srgbClr val="964607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006EC0"/>
                </a:solidFill>
                <a:latin typeface="Tahoma"/>
                <a:cs typeface="Tahoma"/>
              </a:rPr>
              <a:t>DOMFactory</a:t>
            </a:r>
            <a:r>
              <a:rPr dirty="0" sz="1200" spc="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964607"/>
                </a:solidFill>
                <a:latin typeface="Tahoma"/>
                <a:cs typeface="Tahoma"/>
              </a:rPr>
              <a:t>(DocumentBuilderFactory)</a:t>
            </a:r>
            <a:r>
              <a:rPr dirty="0" sz="1200" spc="15">
                <a:solidFill>
                  <a:srgbClr val="964607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964607"/>
                </a:solidFill>
                <a:latin typeface="Tahoma"/>
                <a:cs typeface="Tahoma"/>
              </a:rPr>
              <a:t>or</a:t>
            </a:r>
            <a:r>
              <a:rPr dirty="0" sz="1200" spc="15">
                <a:solidFill>
                  <a:srgbClr val="964607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964607"/>
                </a:solidFill>
                <a:latin typeface="Tahoma"/>
                <a:cs typeface="Tahoma"/>
              </a:rPr>
              <a:t>SAX</a:t>
            </a:r>
            <a:r>
              <a:rPr dirty="0" sz="1200" spc="-15">
                <a:solidFill>
                  <a:srgbClr val="964607"/>
                </a:solidFill>
                <a:latin typeface="Tahoma"/>
                <a:cs typeface="Tahoma"/>
              </a:rPr>
              <a:t> </a:t>
            </a:r>
            <a:r>
              <a:rPr dirty="0" sz="1200" spc="-25">
                <a:solidFill>
                  <a:srgbClr val="964607"/>
                </a:solidFill>
                <a:latin typeface="Tahoma"/>
                <a:cs typeface="Tahoma"/>
              </a:rPr>
              <a:t>Factory</a:t>
            </a:r>
            <a:r>
              <a:rPr dirty="0" sz="1200" spc="5">
                <a:solidFill>
                  <a:srgbClr val="964607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964607"/>
                </a:solidFill>
                <a:latin typeface="Tahoma"/>
                <a:cs typeface="Tahoma"/>
              </a:rPr>
              <a:t>Object.</a:t>
            </a:r>
            <a:endParaRPr sz="1200">
              <a:latin typeface="Tahoma"/>
              <a:cs typeface="Tahoma"/>
            </a:endParaRPr>
          </a:p>
          <a:p>
            <a:pPr marL="12700" marR="5080">
              <a:lnSpc>
                <a:spcPct val="100800"/>
              </a:lnSpc>
              <a:spcBef>
                <a:spcPts val="1115"/>
              </a:spcBef>
            </a:pPr>
            <a:r>
              <a:rPr dirty="0" sz="1200" spc="-25">
                <a:solidFill>
                  <a:srgbClr val="006EC0"/>
                </a:solidFill>
                <a:latin typeface="Tahoma"/>
                <a:cs typeface="Tahoma"/>
              </a:rPr>
              <a:t>AbstractFactory</a:t>
            </a:r>
            <a:r>
              <a:rPr dirty="0" sz="1200" spc="7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200" spc="9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Provides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interface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creating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families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related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or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dependent</a:t>
            </a:r>
            <a:r>
              <a:rPr dirty="0" sz="1200" spc="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objects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without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specifying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their concrete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classes.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example,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creating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multiple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types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cars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using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single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factory</a:t>
            </a:r>
            <a:r>
              <a:rPr dirty="0" sz="1200" spc="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object.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ahoma"/>
              <a:cs typeface="Tahoma"/>
            </a:endParaRPr>
          </a:p>
          <a:p>
            <a:pPr marL="12700" marR="638175">
              <a:lnSpc>
                <a:spcPct val="101699"/>
              </a:lnSpc>
              <a:spcBef>
                <a:spcPts val="5"/>
              </a:spcBef>
            </a:pPr>
            <a:r>
              <a:rPr dirty="0" sz="1200" spc="-20">
                <a:solidFill>
                  <a:srgbClr val="006EC0"/>
                </a:solidFill>
                <a:latin typeface="Tahoma"/>
                <a:cs typeface="Tahoma"/>
              </a:rPr>
              <a:t>Prototype</a:t>
            </a:r>
            <a:r>
              <a:rPr dirty="0" sz="1200" spc="6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200" spc="7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Used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to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copy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one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 another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instead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creating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new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filling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up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all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attributes.Prototype.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ahoma"/>
              <a:cs typeface="Tahoma"/>
            </a:endParaRPr>
          </a:p>
          <a:p>
            <a:pPr algn="just" marL="12700" marR="130810">
              <a:lnSpc>
                <a:spcPct val="100800"/>
              </a:lnSpc>
            </a:pP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Builder </a:t>
            </a:r>
            <a:r>
              <a:rPr dirty="0" sz="12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20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Separate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construction of complex object from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its 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representation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so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that the same construction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can 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create different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representation.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For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example, meal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in mc 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Donald's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have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 make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build </a:t>
            </a: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burger,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build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coke,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build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finger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chips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deliver...</a:t>
            </a:r>
            <a:endParaRPr sz="1200">
              <a:latin typeface="Tahoma"/>
              <a:cs typeface="Tahoma"/>
            </a:endParaRPr>
          </a:p>
          <a:p>
            <a:pPr algn="just" marL="12700" marR="178435">
              <a:lnSpc>
                <a:spcPct val="101699"/>
              </a:lnSpc>
              <a:spcBef>
                <a:spcPts val="1250"/>
              </a:spcBef>
            </a:pP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Object </a:t>
            </a:r>
            <a:r>
              <a:rPr dirty="0" sz="1200" spc="-20">
                <a:solidFill>
                  <a:srgbClr val="006EC0"/>
                </a:solidFill>
                <a:latin typeface="Tahoma"/>
                <a:cs typeface="Tahoma"/>
              </a:rPr>
              <a:t>Pool </a:t>
            </a:r>
            <a:r>
              <a:rPr dirty="0" sz="12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20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Reuses and 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shares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objects.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Application can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implement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ensure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maximum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number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of db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connections.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4604" y="143382"/>
            <a:ext cx="1996439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AOP</a:t>
            </a:r>
            <a:r>
              <a:rPr dirty="0" spc="-130"/>
              <a:t> </a:t>
            </a:r>
            <a:r>
              <a:rPr dirty="0"/>
              <a:t>Use</a:t>
            </a:r>
            <a:r>
              <a:rPr dirty="0" spc="-125"/>
              <a:t> </a:t>
            </a:r>
            <a:r>
              <a:rPr dirty="0" spc="-5"/>
              <a:t>Cases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7639" y="998982"/>
            <a:ext cx="2734310" cy="13538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Some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cases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AOP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are: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41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dirty="0" sz="1400" spc="-8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encryption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43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Login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validation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7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Logging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2787" y="142747"/>
            <a:ext cx="352869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Singleton</a:t>
            </a:r>
            <a:r>
              <a:rPr dirty="0" spc="-65"/>
              <a:t> </a:t>
            </a:r>
            <a:r>
              <a:rPr dirty="0" spc="-20"/>
              <a:t>Pattern</a:t>
            </a:r>
            <a:r>
              <a:rPr dirty="0" spc="-55"/>
              <a:t> </a:t>
            </a:r>
            <a:r>
              <a:rPr dirty="0" spc="-15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5823" y="976629"/>
            <a:ext cx="52222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Sometimes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want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restrict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that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,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only one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instance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class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made.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66416" y="1450847"/>
            <a:ext cx="3862070" cy="2199640"/>
            <a:chOff x="2566416" y="1450847"/>
            <a:chExt cx="3862070" cy="21996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6416" y="1450847"/>
              <a:ext cx="3861815" cy="21991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8524" y="1536191"/>
              <a:ext cx="3657600" cy="202844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88670" y="3814673"/>
            <a:ext cx="6305550" cy="763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above</a:t>
            </a:r>
            <a:r>
              <a:rPr dirty="0" sz="1200" spc="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class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have</a:t>
            </a:r>
            <a:r>
              <a:rPr dirty="0" sz="1200" spc="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implemented</a:t>
            </a:r>
            <a:r>
              <a:rPr dirty="0" sz="1200" spc="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Singleton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pattern</a:t>
            </a:r>
            <a:r>
              <a:rPr dirty="0" sz="1200" spc="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class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Single.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Note that you can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not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instantiate that class from outside as the constructor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marked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private.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Now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get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 instance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Single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class</a:t>
            </a: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call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getInstance</a:t>
            </a:r>
            <a:r>
              <a:rPr dirty="0" sz="1200" spc="-2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static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method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Single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class.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418" y="142747"/>
            <a:ext cx="349694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Structural</a:t>
            </a:r>
            <a:r>
              <a:rPr dirty="0" spc="-85"/>
              <a:t> </a:t>
            </a:r>
            <a:r>
              <a:rPr dirty="0" spc="-5"/>
              <a:t>Design</a:t>
            </a:r>
            <a:r>
              <a:rPr dirty="0" spc="-105"/>
              <a:t> </a:t>
            </a:r>
            <a:r>
              <a:rPr dirty="0" spc="-20"/>
              <a:t>Patterns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2094" y="865759"/>
            <a:ext cx="7959725" cy="3837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Adapter</a:t>
            </a:r>
            <a:r>
              <a:rPr dirty="0" sz="1200" spc="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200" spc="7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Converts</a:t>
            </a:r>
            <a:r>
              <a:rPr dirty="0" sz="1200" spc="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one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interface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another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that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client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wants.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Bridge</a:t>
            </a:r>
            <a:r>
              <a:rPr dirty="0" sz="1200" spc="3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200" spc="8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De-couple the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abstraction</a:t>
            </a:r>
            <a:r>
              <a:rPr dirty="0" sz="1200" spc="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from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its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implementation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so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that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two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vary</a:t>
            </a:r>
            <a:r>
              <a:rPr dirty="0" sz="1200" spc="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independently.</a:t>
            </a:r>
            <a:r>
              <a:rPr dirty="0" sz="1200" spc="8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Bridge</a:t>
            </a:r>
            <a:r>
              <a:rPr dirty="0" sz="1200" spc="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functionality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between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type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and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its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dependency.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 marL="12700" marR="469265">
              <a:lnSpc>
                <a:spcPct val="101699"/>
              </a:lnSpc>
            </a:pP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Composite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200" spc="7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Allow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clients to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operate</a:t>
            </a:r>
            <a:r>
              <a:rPr dirty="0" sz="1200" spc="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generic manner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objects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that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may</a:t>
            </a:r>
            <a:r>
              <a:rPr dirty="0" sz="1200" spc="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or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may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not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represent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hierarchy</a:t>
            </a:r>
            <a:r>
              <a:rPr dirty="0" sz="1200" spc="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of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objects.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 spc="-20">
                <a:solidFill>
                  <a:srgbClr val="006EC0"/>
                </a:solidFill>
                <a:latin typeface="Tahoma"/>
                <a:cs typeface="Tahoma"/>
              </a:rPr>
              <a:t>Decorator</a:t>
            </a:r>
            <a:r>
              <a:rPr dirty="0" sz="1200" spc="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200" spc="7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9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2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extend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or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modify the</a:t>
            </a:r>
            <a:r>
              <a:rPr dirty="0" sz="1200" spc="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behaviour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instance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at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runtime.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wrapper</a:t>
            </a:r>
            <a:r>
              <a:rPr dirty="0" sz="1200" spc="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constructed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around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 extend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functionality.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Wrapper</a:t>
            </a:r>
            <a:r>
              <a:rPr dirty="0" sz="1200" spc="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do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its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job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before/after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r>
              <a:rPr dirty="0" sz="12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behaviour.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 algn="just" marL="12700" marR="5080">
              <a:lnSpc>
                <a:spcPct val="100800"/>
              </a:lnSpc>
            </a:pPr>
            <a:r>
              <a:rPr dirty="0" sz="1200" spc="-25">
                <a:solidFill>
                  <a:srgbClr val="006EC0"/>
                </a:solidFill>
                <a:latin typeface="Tahoma"/>
                <a:cs typeface="Tahoma"/>
              </a:rPr>
              <a:t>Facade </a:t>
            </a:r>
            <a:r>
              <a:rPr dirty="0" sz="12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20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Hides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 complexities of the 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system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 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provides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 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interface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 the client for client to 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access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 system.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95">
                <a:solidFill>
                  <a:srgbClr val="242424"/>
                </a:solidFill>
                <a:latin typeface="Tahoma"/>
                <a:cs typeface="Tahoma"/>
              </a:rPr>
              <a:t>To 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start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dirty="0" sz="1200" spc="-80">
                <a:solidFill>
                  <a:srgbClr val="242424"/>
                </a:solidFill>
                <a:latin typeface="Tahoma"/>
                <a:cs typeface="Tahoma"/>
              </a:rPr>
              <a:t>car,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we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need not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control the engine and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valves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 all.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Just insert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 key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in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keyhole and turn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it so 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that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car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starts.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ahoma"/>
              <a:cs typeface="Tahoma"/>
            </a:endParaRPr>
          </a:p>
          <a:p>
            <a:pPr algn="just" marL="12700" marR="93980">
              <a:lnSpc>
                <a:spcPct val="100800"/>
              </a:lnSpc>
            </a:pP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Flyweight </a:t>
            </a:r>
            <a:r>
              <a:rPr dirty="0" sz="12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20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This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pattern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helps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 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improve the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performance of the system by sharing the 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objects instead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of 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creating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the objects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every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time.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Momento</a:t>
            </a:r>
            <a:r>
              <a:rPr dirty="0" sz="1200" spc="3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200" spc="7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Used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 store the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state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object. This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pattern</a:t>
            </a:r>
            <a:r>
              <a:rPr dirty="0" sz="1200" spc="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developed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200" spc="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Ctrl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+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z(Undo)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Ctrl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+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y(Redo).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 spc="-15">
                <a:solidFill>
                  <a:srgbClr val="006EC0"/>
                </a:solidFill>
                <a:latin typeface="Tahoma"/>
                <a:cs typeface="Tahoma"/>
              </a:rPr>
              <a:t>Proxy</a:t>
            </a:r>
            <a:r>
              <a:rPr dirty="0" sz="1200" spc="1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200" spc="8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class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represents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another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class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proxy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execute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methods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another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class</a:t>
            </a: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too.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418" y="142747"/>
            <a:ext cx="3627754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Decorator</a:t>
            </a:r>
            <a:r>
              <a:rPr dirty="0" spc="-70"/>
              <a:t> </a:t>
            </a:r>
            <a:r>
              <a:rPr dirty="0" spc="-20"/>
              <a:t>Pattern</a:t>
            </a:r>
            <a:r>
              <a:rPr dirty="0" spc="-55"/>
              <a:t> </a:t>
            </a:r>
            <a:r>
              <a:rPr dirty="0" spc="-15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3618" y="911097"/>
            <a:ext cx="7606030" cy="8845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Decorator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pattern</a:t>
            </a:r>
            <a:r>
              <a:rPr dirty="0" sz="14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used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when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want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extend</a:t>
            </a:r>
            <a:r>
              <a:rPr dirty="0" sz="14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already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available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functionality.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So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In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decorator pattern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we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 the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functionality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 already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available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class and add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extra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code </a:t>
            </a:r>
            <a:r>
              <a:rPr dirty="0" sz="1400" spc="-4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that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want</a:t>
            </a:r>
            <a:r>
              <a:rPr dirty="0" sz="14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perform</a:t>
            </a:r>
            <a:r>
              <a:rPr dirty="0" sz="14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top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that.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68908" y="2215895"/>
            <a:ext cx="2289175" cy="1257300"/>
            <a:chOff x="1168908" y="2215895"/>
            <a:chExt cx="2289175" cy="12573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8908" y="2215895"/>
              <a:ext cx="2289048" cy="1257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5776" y="2292095"/>
              <a:ext cx="2115312" cy="11049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4027932" y="1909572"/>
            <a:ext cx="3832860" cy="2354580"/>
            <a:chOff x="4027932" y="1909572"/>
            <a:chExt cx="3832860" cy="23545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27932" y="1909572"/>
              <a:ext cx="3832860" cy="23545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30040" y="1996440"/>
              <a:ext cx="3628644" cy="218084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723770" y="3525469"/>
            <a:ext cx="115316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0">
                <a:solidFill>
                  <a:srgbClr val="006EC0"/>
                </a:solidFill>
                <a:latin typeface="Tahoma"/>
                <a:cs typeface="Tahoma"/>
              </a:rPr>
              <a:t>Ca</a:t>
            </a:r>
            <a:r>
              <a:rPr dirty="0" sz="1400" spc="-30">
                <a:solidFill>
                  <a:srgbClr val="006EC0"/>
                </a:solidFill>
                <a:latin typeface="Tahoma"/>
                <a:cs typeface="Tahoma"/>
              </a:rPr>
              <a:t>k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e</a:t>
            </a:r>
            <a:r>
              <a:rPr dirty="0" sz="1400" spc="-7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I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nter</a:t>
            </a:r>
            <a:r>
              <a:rPr dirty="0" sz="1400" spc="-30">
                <a:solidFill>
                  <a:srgbClr val="006EC0"/>
                </a:solidFill>
                <a:latin typeface="Tahoma"/>
                <a:cs typeface="Tahoma"/>
              </a:rPr>
              <a:t>f</a:t>
            </a: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a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ce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47513" y="4317288"/>
            <a:ext cx="16103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C</a:t>
            </a: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a</a:t>
            </a:r>
            <a:r>
              <a:rPr dirty="0" sz="1400" spc="-20">
                <a:solidFill>
                  <a:srgbClr val="006EC0"/>
                </a:solidFill>
                <a:latin typeface="Tahoma"/>
                <a:cs typeface="Tahoma"/>
              </a:rPr>
              <a:t>k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e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Deco</a:t>
            </a:r>
            <a:r>
              <a:rPr dirty="0" sz="1400" spc="-45">
                <a:solidFill>
                  <a:srgbClr val="006EC0"/>
                </a:solidFill>
                <a:latin typeface="Tahoma"/>
                <a:cs typeface="Tahoma"/>
              </a:rPr>
              <a:t>r</a:t>
            </a: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a</a:t>
            </a:r>
            <a:r>
              <a:rPr dirty="0" sz="1400" spc="-15">
                <a:solidFill>
                  <a:srgbClr val="006EC0"/>
                </a:solidFill>
                <a:latin typeface="Tahoma"/>
                <a:cs typeface="Tahoma"/>
              </a:rPr>
              <a:t>t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or</a:t>
            </a:r>
            <a:r>
              <a:rPr dirty="0" sz="1400" spc="-13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Cl</a:t>
            </a: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a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ss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3" name="object 13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418" y="142747"/>
            <a:ext cx="479298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Decorator</a:t>
            </a:r>
            <a:r>
              <a:rPr dirty="0" spc="-65"/>
              <a:t> </a:t>
            </a:r>
            <a:r>
              <a:rPr dirty="0" spc="-20"/>
              <a:t>Pattern</a:t>
            </a:r>
            <a:r>
              <a:rPr dirty="0" spc="-40"/>
              <a:t> </a:t>
            </a:r>
            <a:r>
              <a:rPr dirty="0" spc="-15"/>
              <a:t>Example</a:t>
            </a:r>
            <a:r>
              <a:rPr dirty="0" spc="-30"/>
              <a:t> </a:t>
            </a:r>
            <a:r>
              <a:rPr dirty="0" spc="-5"/>
              <a:t>(Contd.)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96311" y="844296"/>
            <a:ext cx="3900170" cy="2938780"/>
            <a:chOff x="2496311" y="844296"/>
            <a:chExt cx="3900170" cy="2938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96311" y="844296"/>
              <a:ext cx="3899916" cy="2938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98419" y="937260"/>
              <a:ext cx="3695700" cy="275234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42010" y="3892092"/>
            <a:ext cx="7539355" cy="763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This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38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concrete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class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5">
                <a:solidFill>
                  <a:srgbClr val="006EC0"/>
                </a:solidFill>
                <a:latin typeface="Tahoma"/>
                <a:cs typeface="Tahoma"/>
              </a:rPr>
              <a:t>ChocoCakeDecorator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Note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that for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makeCake</a:t>
            </a:r>
            <a:r>
              <a:rPr dirty="0" sz="1200" spc="1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calls the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base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class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implementation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then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calls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forChocoCake</a:t>
            </a:r>
            <a:r>
              <a:rPr dirty="0" sz="1200" spc="1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method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because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it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specific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Choco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cake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123" y="142494"/>
            <a:ext cx="376047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Behavioural</a:t>
            </a:r>
            <a:r>
              <a:rPr dirty="0" spc="-60"/>
              <a:t> </a:t>
            </a:r>
            <a:r>
              <a:rPr dirty="0"/>
              <a:t>Design</a:t>
            </a:r>
            <a:r>
              <a:rPr dirty="0" spc="-120"/>
              <a:t> </a:t>
            </a:r>
            <a:r>
              <a:rPr dirty="0" spc="-20"/>
              <a:t>Patterns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7159" y="1124203"/>
            <a:ext cx="7534275" cy="294195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30480">
              <a:lnSpc>
                <a:spcPct val="100800"/>
              </a:lnSpc>
              <a:spcBef>
                <a:spcPts val="85"/>
              </a:spcBef>
            </a:pP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Chain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of</a:t>
            </a:r>
            <a:r>
              <a:rPr dirty="0" sz="1200" spc="1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responsibility</a:t>
            </a:r>
            <a:r>
              <a:rPr dirty="0" sz="1200" spc="-2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200" spc="7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Avoiding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direct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coupling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between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sender</a:t>
            </a:r>
            <a:r>
              <a:rPr dirty="0" sz="1200" spc="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receiver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by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allowing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some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more 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objects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handle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request.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Chain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receiving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objects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pass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request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along the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chain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until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object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which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handle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request.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ahoma"/>
              <a:cs typeface="Tahoma"/>
            </a:endParaRPr>
          </a:p>
          <a:p>
            <a:pPr marL="12700" marR="36830">
              <a:lnSpc>
                <a:spcPct val="100800"/>
              </a:lnSpc>
            </a:pP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Command </a:t>
            </a:r>
            <a:r>
              <a:rPr dirty="0" sz="12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200" spc="8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command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is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wrapped</a:t>
            </a:r>
            <a:r>
              <a:rPr dirty="0" sz="1200" spc="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inside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passed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 handle.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At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receiving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end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client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request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interpreted and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handled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accordingly.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example,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customer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places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4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items</a:t>
            </a:r>
            <a:r>
              <a:rPr dirty="0" sz="1200" spc="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for the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dinner</a:t>
            </a:r>
            <a:r>
              <a:rPr dirty="0" sz="1200" spc="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starters,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food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 coke.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goes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in a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single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request.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food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prepared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based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request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be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served.</a:t>
            </a:r>
            <a:endParaRPr sz="1200">
              <a:latin typeface="Tahoma"/>
              <a:cs typeface="Tahoma"/>
            </a:endParaRPr>
          </a:p>
          <a:p>
            <a:pPr marL="12700" marR="5080">
              <a:lnSpc>
                <a:spcPts val="2910"/>
              </a:lnSpc>
              <a:spcBef>
                <a:spcPts val="155"/>
              </a:spcBef>
            </a:pP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Interpreter</a:t>
            </a:r>
            <a:r>
              <a:rPr dirty="0" sz="1200" spc="1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200" spc="8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Language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/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grammar</a:t>
            </a:r>
            <a:r>
              <a:rPr dirty="0" sz="1200" spc="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Interpretation.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For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example,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SQL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Parsing,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Parsing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particular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file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format.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006EC0"/>
                </a:solidFill>
                <a:latin typeface="Tahoma"/>
                <a:cs typeface="Tahoma"/>
              </a:rPr>
              <a:t>Iterator</a:t>
            </a:r>
            <a:r>
              <a:rPr dirty="0" sz="1200" spc="5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200" spc="7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Writing</a:t>
            </a:r>
            <a:r>
              <a:rPr dirty="0" sz="1200" spc="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iterator</a:t>
            </a:r>
            <a:r>
              <a:rPr dirty="0" sz="1200" spc="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our</a:t>
            </a:r>
            <a:r>
              <a:rPr dirty="0" sz="1200" spc="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objects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using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Iterator.</a:t>
            </a:r>
            <a:endParaRPr sz="1200">
              <a:latin typeface="Tahoma"/>
              <a:cs typeface="Tahoma"/>
            </a:endParaRPr>
          </a:p>
          <a:p>
            <a:pPr marL="12700" marR="279400">
              <a:lnSpc>
                <a:spcPct val="100800"/>
              </a:lnSpc>
              <a:spcBef>
                <a:spcPts val="1120"/>
              </a:spcBef>
            </a:pP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Mediator</a:t>
            </a:r>
            <a:r>
              <a:rPr dirty="0" sz="1200" spc="-1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200" spc="7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Mediator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provides many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many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functionality.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Defines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that encapsulates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how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set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of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objects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should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interact.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Observer</a:t>
            </a:r>
            <a:r>
              <a:rPr dirty="0" sz="1200" spc="-1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200" spc="9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one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 many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relationship. If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one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modified,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all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its dependent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objects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notified.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8190" y="1061720"/>
            <a:ext cx="7579359" cy="2409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">
                <a:solidFill>
                  <a:srgbClr val="006EC0"/>
                </a:solidFill>
                <a:latin typeface="Tahoma"/>
                <a:cs typeface="Tahoma"/>
              </a:rPr>
              <a:t>State</a:t>
            </a:r>
            <a:r>
              <a:rPr dirty="0" sz="1200" spc="1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200" spc="7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Behaviour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changes based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state</a:t>
            </a:r>
            <a:r>
              <a:rPr dirty="0" sz="1200" spc="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other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object.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20">
                <a:solidFill>
                  <a:srgbClr val="006EC0"/>
                </a:solidFill>
                <a:latin typeface="Tahoma"/>
                <a:cs typeface="Tahoma"/>
              </a:rPr>
              <a:t>Strategy</a:t>
            </a:r>
            <a:r>
              <a:rPr dirty="0" sz="1200" spc="1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200" spc="7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Based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on the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input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strategy</a:t>
            </a:r>
            <a:r>
              <a:rPr dirty="0" sz="1200" spc="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of the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algorithm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 used.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ahoma"/>
              <a:cs typeface="Tahoma"/>
            </a:endParaRPr>
          </a:p>
          <a:p>
            <a:pPr marL="12700" marR="5080">
              <a:lnSpc>
                <a:spcPct val="100499"/>
              </a:lnSpc>
            </a:pPr>
            <a:r>
              <a:rPr dirty="0" sz="1200" spc="-40">
                <a:solidFill>
                  <a:srgbClr val="006EC0"/>
                </a:solidFill>
                <a:latin typeface="Tahoma"/>
                <a:cs typeface="Tahoma"/>
              </a:rPr>
              <a:t>Template</a:t>
            </a:r>
            <a:r>
              <a:rPr dirty="0" sz="1200" spc="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200" spc="7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Common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functionality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defined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class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rest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functionality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written</a:t>
            </a:r>
            <a:r>
              <a:rPr dirty="0" sz="1200" spc="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into its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own class.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All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workers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have</a:t>
            </a:r>
            <a:r>
              <a:rPr dirty="0" sz="1200" spc="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common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functions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like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getup()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,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eat()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,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work()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,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sleep()</a:t>
            </a:r>
            <a:r>
              <a:rPr dirty="0" sz="1200" spc="-2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etc.,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for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specific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worker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type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work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will be different for </a:t>
            </a: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plumber,</a:t>
            </a:r>
            <a:r>
              <a:rPr dirty="0" sz="1200" spc="28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carpenter,</a:t>
            </a:r>
            <a:r>
              <a:rPr dirty="0" sz="1200" spc="29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fireman, </a:t>
            </a: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gardner, 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developer.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Write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 individual classes about their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work(). 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Template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will give the same meaning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but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different implementation based on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input.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Palindrome for string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integer.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template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written</a:t>
            </a:r>
            <a:r>
              <a:rPr dirty="0" sz="1200" spc="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this.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ahoma"/>
              <a:cs typeface="Tahoma"/>
            </a:endParaRPr>
          </a:p>
          <a:p>
            <a:pPr marL="12700" marR="39370">
              <a:lnSpc>
                <a:spcPct val="100800"/>
              </a:lnSpc>
            </a:pP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Visitor</a:t>
            </a:r>
            <a:r>
              <a:rPr dirty="0" sz="1200" spc="-3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200" spc="8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visitor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changes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behaviour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object/system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changes.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example,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shopping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cart we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have</a:t>
            </a:r>
            <a:r>
              <a:rPr dirty="0" sz="1200" spc="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many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items.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Vegetables</a:t>
            </a:r>
            <a:r>
              <a:rPr dirty="0" sz="1200" spc="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separate</a:t>
            </a:r>
            <a:r>
              <a:rPr dirty="0" sz="1200" spc="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pack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books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other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separate</a:t>
            </a:r>
            <a:r>
              <a:rPr dirty="0" sz="1200" spc="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pack.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Another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example,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based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input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type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system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takes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input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that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65">
                <a:solidFill>
                  <a:srgbClr val="242424"/>
                </a:solidFill>
                <a:latin typeface="Tahoma"/>
                <a:cs typeface="Tahoma"/>
              </a:rPr>
              <a:t>way.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Input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devices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keyboard,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mouse, light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pen</a:t>
            </a:r>
            <a:r>
              <a:rPr dirty="0" sz="1200" spc="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etc.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4123" y="142494"/>
            <a:ext cx="491871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Behavioural</a:t>
            </a:r>
            <a:r>
              <a:rPr dirty="0" spc="-45"/>
              <a:t> </a:t>
            </a:r>
            <a:r>
              <a:rPr dirty="0"/>
              <a:t>Design</a:t>
            </a:r>
            <a:r>
              <a:rPr dirty="0" spc="-95"/>
              <a:t> </a:t>
            </a:r>
            <a:r>
              <a:rPr dirty="0" spc="-20"/>
              <a:t>Patterns</a:t>
            </a:r>
            <a:r>
              <a:rPr dirty="0" spc="-45"/>
              <a:t> </a:t>
            </a:r>
            <a:r>
              <a:rPr dirty="0" spc="-10"/>
              <a:t>(Contd.)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455" y="142494"/>
            <a:ext cx="293751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0"/>
              <a:t>State</a:t>
            </a:r>
            <a:r>
              <a:rPr dirty="0" spc="-100"/>
              <a:t> </a:t>
            </a:r>
            <a:r>
              <a:rPr dirty="0" spc="-40"/>
              <a:t>Pattern</a:t>
            </a:r>
            <a:r>
              <a:rPr dirty="0" spc="-90"/>
              <a:t> </a:t>
            </a:r>
            <a:r>
              <a:rPr dirty="0" spc="-15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4487" y="902334"/>
            <a:ext cx="706310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When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state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an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depends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upon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state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another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can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implement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that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scenario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using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State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pattern.</a:t>
            </a:r>
            <a:r>
              <a:rPr dirty="0" sz="14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Lets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understand</a:t>
            </a:r>
            <a:r>
              <a:rPr dirty="0" sz="1400" spc="-9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example.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94432" y="1546860"/>
            <a:ext cx="3202305" cy="1248410"/>
            <a:chOff x="2694432" y="1546860"/>
            <a:chExt cx="3202305" cy="12484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94432" y="1546860"/>
              <a:ext cx="3201923" cy="12481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90444" y="1623060"/>
              <a:ext cx="3009900" cy="109575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4700015" y="2901695"/>
            <a:ext cx="3307079" cy="1481455"/>
            <a:chOff x="4700015" y="2901695"/>
            <a:chExt cx="3307079" cy="148145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00015" y="2901695"/>
              <a:ext cx="3307080" cy="148132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96027" y="2980943"/>
              <a:ext cx="3115055" cy="1322832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1037844" y="2900172"/>
            <a:ext cx="3339465" cy="1704339"/>
            <a:chOff x="1037844" y="2900172"/>
            <a:chExt cx="3339465" cy="1704339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7844" y="2900172"/>
              <a:ext cx="3339083" cy="170383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35380" y="2980944"/>
              <a:ext cx="3144012" cy="1542288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4" name="object 14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455" y="142494"/>
            <a:ext cx="401891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State</a:t>
            </a:r>
            <a:r>
              <a:rPr dirty="0" spc="-114"/>
              <a:t> </a:t>
            </a:r>
            <a:r>
              <a:rPr dirty="0" spc="-20"/>
              <a:t>Pattern</a:t>
            </a:r>
            <a:r>
              <a:rPr dirty="0" spc="-85"/>
              <a:t> </a:t>
            </a:r>
            <a:r>
              <a:rPr dirty="0" spc="-10"/>
              <a:t>Example(contd.)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80360" y="906780"/>
            <a:ext cx="3126105" cy="2284730"/>
            <a:chOff x="2880360" y="906780"/>
            <a:chExt cx="3126105" cy="22847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0360" y="906780"/>
              <a:ext cx="3125724" cy="228447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74848" y="993647"/>
              <a:ext cx="2936748" cy="211074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57859" y="3369386"/>
            <a:ext cx="7458709" cy="1134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previous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slide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have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one</a:t>
            </a:r>
            <a:r>
              <a:rPr dirty="0" sz="1200" spc="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State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interface,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two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classes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006EC0"/>
                </a:solidFill>
                <a:latin typeface="Tahoma"/>
                <a:cs typeface="Tahoma"/>
              </a:rPr>
              <a:t>InitialState</a:t>
            </a:r>
            <a:r>
              <a:rPr dirty="0" sz="1200" spc="-2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006EC0"/>
                </a:solidFill>
                <a:latin typeface="Tahoma"/>
                <a:cs typeface="Tahoma"/>
              </a:rPr>
              <a:t>FinalState</a:t>
            </a:r>
            <a:r>
              <a:rPr dirty="0" sz="1200" spc="-2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that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implements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State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interface.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State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interface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have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one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method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that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takes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Context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type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object.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Here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state</a:t>
            </a:r>
            <a:r>
              <a:rPr dirty="0" sz="1200" spc="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200" spc="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Context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changed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using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006EC0"/>
                </a:solidFill>
                <a:latin typeface="Tahoma"/>
                <a:cs typeface="Tahoma"/>
              </a:rPr>
              <a:t>InitialState</a:t>
            </a:r>
            <a:r>
              <a:rPr dirty="0" sz="12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FinalState</a:t>
            </a:r>
            <a:r>
              <a:rPr dirty="0" sz="1200" spc="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006EC0"/>
                </a:solidFill>
                <a:latin typeface="Tahoma"/>
                <a:cs typeface="Tahoma"/>
              </a:rPr>
              <a:t>changeState()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method.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706" y="153162"/>
            <a:ext cx="180213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J2EE</a:t>
            </a:r>
            <a:r>
              <a:rPr dirty="0" spc="-140"/>
              <a:t> </a:t>
            </a:r>
            <a:r>
              <a:rPr dirty="0" spc="-20"/>
              <a:t>Patterns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8073" y="1028446"/>
            <a:ext cx="7131050" cy="275145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20320">
              <a:lnSpc>
                <a:spcPct val="100800"/>
              </a:lnSpc>
              <a:spcBef>
                <a:spcPts val="85"/>
              </a:spcBef>
            </a:pP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DAO</a:t>
            </a:r>
            <a:r>
              <a:rPr dirty="0" sz="1200" spc="-1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200" spc="7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 a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pattern</a:t>
            </a:r>
            <a:r>
              <a:rPr dirty="0" sz="1200" spc="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which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provides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API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interact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database. DAO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have</a:t>
            </a:r>
            <a:r>
              <a:rPr dirty="0" sz="1200" spc="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interface.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It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uses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the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bean class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insert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retrieve data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from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db.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 spc="-35">
                <a:solidFill>
                  <a:srgbClr val="006EC0"/>
                </a:solidFill>
                <a:latin typeface="Tahoma"/>
                <a:cs typeface="Tahoma"/>
              </a:rPr>
              <a:t>DTO</a:t>
            </a:r>
            <a:r>
              <a:rPr dirty="0" sz="1200" spc="-1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200" spc="6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pattern</a:t>
            </a:r>
            <a:r>
              <a:rPr dirty="0" sz="1200" spc="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used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when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need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send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multiple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attributes</a:t>
            </a:r>
            <a:r>
              <a:rPr dirty="0" sz="1200" spc="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from client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server.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Tahoma"/>
              <a:cs typeface="Tahoma"/>
            </a:endParaRPr>
          </a:p>
          <a:p>
            <a:pPr marL="12700" marR="233045">
              <a:lnSpc>
                <a:spcPct val="101699"/>
              </a:lnSpc>
            </a:pP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MVC </a:t>
            </a:r>
            <a:r>
              <a:rPr dirty="0" sz="12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200" spc="8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MVC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Stands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Model</a:t>
            </a:r>
            <a:r>
              <a:rPr dirty="0" sz="1200" spc="1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View</a:t>
            </a:r>
            <a:r>
              <a:rPr dirty="0" sz="1200" spc="-1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40">
                <a:solidFill>
                  <a:srgbClr val="006EC0"/>
                </a:solidFill>
                <a:latin typeface="Tahoma"/>
                <a:cs typeface="Tahoma"/>
              </a:rPr>
              <a:t>Controller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.</a:t>
            </a:r>
            <a:r>
              <a:rPr dirty="0" sz="1200" spc="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Model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handles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data,</a:t>
            </a:r>
            <a:r>
              <a:rPr dirty="0" sz="1200" spc="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view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display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purpose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controller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 used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to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control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application.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ahoma"/>
              <a:cs typeface="Tahoma"/>
            </a:endParaRPr>
          </a:p>
          <a:p>
            <a:pPr marL="12700" marR="5080">
              <a:lnSpc>
                <a:spcPct val="101699"/>
              </a:lnSpc>
              <a:spcBef>
                <a:spcPts val="5"/>
              </a:spcBef>
            </a:pP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Intercepting</a:t>
            </a:r>
            <a:r>
              <a:rPr dirty="0" sz="1200" spc="-2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Filters</a:t>
            </a:r>
            <a:r>
              <a:rPr dirty="0" sz="1200" spc="1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200" spc="8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It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used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when</a:t>
            </a:r>
            <a:r>
              <a:rPr dirty="0" sz="1200" spc="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want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do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pre-processing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post-processing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before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after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request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processed.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used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login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authentication,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logging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etc.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Tahoma"/>
              <a:cs typeface="Tahoma"/>
            </a:endParaRPr>
          </a:p>
          <a:p>
            <a:pPr marL="12700" marR="49530">
              <a:lnSpc>
                <a:spcPct val="100800"/>
              </a:lnSpc>
            </a:pP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Front Controller </a:t>
            </a:r>
            <a:r>
              <a:rPr dirty="0" sz="12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200" spc="7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design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pattern</a:t>
            </a:r>
            <a:r>
              <a:rPr dirty="0" sz="1200" spc="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have</a:t>
            </a:r>
            <a:r>
              <a:rPr dirty="0" sz="1200" spc="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centralized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request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handling mechanism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so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that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all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requests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handled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by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 single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handler.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like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Struts servlet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which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handled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200" spc="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web.xml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Business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 Delegate</a:t>
            </a:r>
            <a:r>
              <a:rPr dirty="0" sz="1200" spc="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200" spc="8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pattern</a:t>
            </a:r>
            <a:r>
              <a:rPr dirty="0" sz="1200" spc="8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separates</a:t>
            </a:r>
            <a:r>
              <a:rPr dirty="0" sz="1200" spc="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presentation</a:t>
            </a:r>
            <a:r>
              <a:rPr dirty="0" sz="1200" spc="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tier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business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logic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65">
                <a:solidFill>
                  <a:srgbClr val="242424"/>
                </a:solidFill>
                <a:latin typeface="Tahoma"/>
                <a:cs typeface="Tahoma"/>
              </a:rPr>
              <a:t>tier.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706" y="153162"/>
            <a:ext cx="295529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J2EE</a:t>
            </a:r>
            <a:r>
              <a:rPr dirty="0" spc="-80"/>
              <a:t> </a:t>
            </a:r>
            <a:r>
              <a:rPr dirty="0" spc="-20"/>
              <a:t>Patterns</a:t>
            </a:r>
            <a:r>
              <a:rPr dirty="0" spc="-105"/>
              <a:t> </a:t>
            </a:r>
            <a:r>
              <a:rPr dirty="0" spc="-10"/>
              <a:t>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8073" y="1082421"/>
            <a:ext cx="7502525" cy="274383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71755">
              <a:lnSpc>
                <a:spcPct val="101699"/>
              </a:lnSpc>
              <a:spcBef>
                <a:spcPts val="75"/>
              </a:spcBef>
            </a:pP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Context</a:t>
            </a:r>
            <a:r>
              <a:rPr dirty="0" sz="1200" spc="-1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Object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200" spc="7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Stores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information about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incoming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HTTP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request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like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when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text document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 sent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who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has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sent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it,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when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it is sent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etc.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stores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information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map.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Application</a:t>
            </a:r>
            <a:r>
              <a:rPr dirty="0" sz="1200" spc="-1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Controller</a:t>
            </a:r>
            <a:r>
              <a:rPr dirty="0" sz="1200" spc="-1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200" spc="8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It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like Struts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actions.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That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centralized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controller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application.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ahoma"/>
              <a:cs typeface="Tahoma"/>
            </a:endParaRPr>
          </a:p>
          <a:p>
            <a:pPr marL="12700" marR="546735">
              <a:lnSpc>
                <a:spcPct val="109200"/>
              </a:lnSpc>
            </a:pP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View</a:t>
            </a:r>
            <a:r>
              <a:rPr dirty="0" sz="1200" spc="-2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Helper</a:t>
            </a:r>
            <a:r>
              <a:rPr dirty="0" sz="1200" spc="1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200" spc="8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When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dynamic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data to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displayed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from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model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is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required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then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view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helpers</a:t>
            </a:r>
            <a:r>
              <a:rPr dirty="0" sz="1200" spc="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used.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Jsp:usebean</a:t>
            </a:r>
            <a:r>
              <a:rPr dirty="0" sz="1200" spc="-1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used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displaying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model.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Composite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view</a:t>
            </a:r>
            <a:r>
              <a:rPr dirty="0" sz="1200" spc="-2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200" spc="9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Display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view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from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multiple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sub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views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like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0">
                <a:solidFill>
                  <a:srgbClr val="242424"/>
                </a:solidFill>
                <a:latin typeface="Tahoma"/>
                <a:cs typeface="Tahoma"/>
              </a:rPr>
              <a:t>header,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footer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table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200" spc="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main</a:t>
            </a:r>
            <a:r>
              <a:rPr dirty="0" sz="1200" spc="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layout.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ahoma"/>
              <a:cs typeface="Tahoma"/>
            </a:endParaRPr>
          </a:p>
          <a:p>
            <a:pPr marL="12700" marR="274955">
              <a:lnSpc>
                <a:spcPct val="100800"/>
              </a:lnSpc>
            </a:pP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Dispatcher</a:t>
            </a:r>
            <a:r>
              <a:rPr dirty="0" sz="1200" spc="-2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view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200" spc="7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combination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view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helper</a:t>
            </a:r>
            <a:r>
              <a:rPr dirty="0" sz="1200" spc="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composite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view.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View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helper</a:t>
            </a:r>
            <a:r>
              <a:rPr dirty="0" sz="1200" spc="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handles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client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request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 prepare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dynamic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presentation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response.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Service</a:t>
            </a:r>
            <a:r>
              <a:rPr dirty="0" sz="1200" spc="-3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to</a:t>
            </a:r>
            <a:r>
              <a:rPr dirty="0" sz="1200" spc="-1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worker</a:t>
            </a:r>
            <a:r>
              <a:rPr dirty="0" sz="1200" spc="1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200" spc="8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When</a:t>
            </a:r>
            <a:r>
              <a:rPr dirty="0" sz="1200" spc="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client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request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handled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by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business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logic</a:t>
            </a: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before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passing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request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 the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view.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Struts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actions.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Request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goes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 action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class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 then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 the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view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class.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4837" y="955370"/>
            <a:ext cx="7563484" cy="36855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dirty="0" sz="1400" spc="5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5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Procedure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implement</a:t>
            </a:r>
            <a:r>
              <a:rPr dirty="0" sz="1400" spc="-8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AOP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Before</a:t>
            </a:r>
            <a:r>
              <a:rPr dirty="0" sz="14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Advice: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»	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Write</a:t>
            </a:r>
            <a:r>
              <a:rPr dirty="0" sz="1400" spc="-8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bean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class.</a:t>
            </a:r>
            <a:endParaRPr sz="1400">
              <a:latin typeface="Tahoma"/>
              <a:cs typeface="Tahoma"/>
            </a:endParaRPr>
          </a:p>
          <a:p>
            <a:pPr marL="299085" marR="59690" indent="-287020">
              <a:lnSpc>
                <a:spcPct val="100000"/>
              </a:lnSpc>
              <a:tabLst>
                <a:tab pos="299085" algn="l"/>
              </a:tabLst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»	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Write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class</a:t>
            </a:r>
            <a:r>
              <a:rPr dirty="0" sz="14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implementing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MethodBeforeAdvice</a:t>
            </a:r>
            <a:r>
              <a:rPr dirty="0" sz="1400" spc="-2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implement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before()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.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method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will </a:t>
            </a:r>
            <a:r>
              <a:rPr dirty="0" sz="1400" spc="-4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invoked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before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business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logic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bean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invoked.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4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file: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»	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Define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bean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(Business</a:t>
            </a:r>
            <a:r>
              <a:rPr dirty="0" sz="1400" spc="-8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logic).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»	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Define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 bean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class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which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has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 implemented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MethodBeforeAdvice</a:t>
            </a:r>
            <a:r>
              <a:rPr dirty="0" sz="1400" spc="-6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interface.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»	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Define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006EC0"/>
                </a:solidFill>
                <a:latin typeface="Tahoma"/>
                <a:cs typeface="Tahoma"/>
              </a:rPr>
              <a:t>ProxyFactoryBean</a:t>
            </a:r>
            <a:r>
              <a:rPr dirty="0" sz="1400" spc="-3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specify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business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logic bean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intercepting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filter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bean.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5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client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file: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»	Load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file.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»	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Get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006EC0"/>
                </a:solidFill>
                <a:latin typeface="Tahoma"/>
                <a:cs typeface="Tahoma"/>
              </a:rPr>
              <a:t>ProxyFactoryBean</a:t>
            </a:r>
            <a:r>
              <a:rPr dirty="0" sz="1400" spc="-3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invoke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methods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Business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Logic</a:t>
            </a:r>
            <a:r>
              <a:rPr dirty="0" sz="14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Bean.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99085" algn="l"/>
              </a:tabLst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»	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Here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before()</a:t>
            </a:r>
            <a:r>
              <a:rPr dirty="0" sz="1400" spc="-5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method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would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called</a:t>
            </a:r>
            <a:r>
              <a:rPr dirty="0" sz="1400" spc="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before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executing</a:t>
            </a:r>
            <a:r>
              <a:rPr dirty="0" sz="1400" spc="-8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methods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Business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Logic</a:t>
            </a:r>
            <a:r>
              <a:rPr dirty="0" sz="14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bean.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1802" y="120472"/>
            <a:ext cx="1513840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Sprin</a:t>
            </a:r>
            <a:r>
              <a:rPr dirty="0"/>
              <a:t>g</a:t>
            </a:r>
            <a:r>
              <a:rPr dirty="0" spc="-90"/>
              <a:t> </a:t>
            </a:r>
            <a:r>
              <a:rPr dirty="0" spc="-10"/>
              <a:t>AOP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6115" y="1082166"/>
            <a:ext cx="7486015" cy="293306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119380">
              <a:lnSpc>
                <a:spcPct val="100800"/>
              </a:lnSpc>
              <a:spcBef>
                <a:spcPts val="85"/>
              </a:spcBef>
            </a:pP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Service</a:t>
            </a:r>
            <a:r>
              <a:rPr dirty="0" sz="1200" spc="-1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locator</a:t>
            </a:r>
            <a:r>
              <a:rPr dirty="0" sz="1200" spc="-2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200" spc="7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Every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time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looking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up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using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JNDI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lookUP()</a:t>
            </a:r>
            <a:r>
              <a:rPr dirty="0" sz="1200" spc="-1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expensive.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first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time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pattern</a:t>
            </a:r>
            <a:r>
              <a:rPr dirty="0" sz="1200" spc="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does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lookup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 caches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it.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Next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time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gives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cached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rather</a:t>
            </a:r>
            <a:r>
              <a:rPr dirty="0" sz="1200" spc="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than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lookup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which</a:t>
            </a:r>
            <a:r>
              <a:rPr dirty="0" sz="1200" spc="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improves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performance.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ahoma"/>
              <a:cs typeface="Tahoma"/>
            </a:endParaRPr>
          </a:p>
          <a:p>
            <a:pPr marL="12700" marR="79375">
              <a:lnSpc>
                <a:spcPct val="100800"/>
              </a:lnSpc>
            </a:pP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Session </a:t>
            </a:r>
            <a:r>
              <a:rPr dirty="0" sz="1200" spc="-20">
                <a:solidFill>
                  <a:srgbClr val="006EC0"/>
                </a:solidFill>
                <a:latin typeface="Tahoma"/>
                <a:cs typeface="Tahoma"/>
              </a:rPr>
              <a:t>facade </a:t>
            </a:r>
            <a:r>
              <a:rPr dirty="0" sz="12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200" spc="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Implemented as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Session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beans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in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EJB. It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hides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 implementation of Entity Beans. It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takes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care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client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request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 gets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what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client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needs.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Application</a:t>
            </a:r>
            <a:r>
              <a:rPr dirty="0" sz="1200" spc="-1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Service </a:t>
            </a:r>
            <a:r>
              <a:rPr dirty="0" sz="12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200" spc="7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pattern</a:t>
            </a:r>
            <a:r>
              <a:rPr dirty="0" sz="1200" spc="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centralizes</a:t>
            </a:r>
            <a:r>
              <a:rPr dirty="0" sz="1200" spc="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aggregates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business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patterns.</a:t>
            </a:r>
            <a:r>
              <a:rPr dirty="0" sz="1200" spc="8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An</a:t>
            </a:r>
            <a:r>
              <a:rPr dirty="0" sz="1200" spc="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application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service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thought of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helper</a:t>
            </a:r>
            <a:r>
              <a:rPr dirty="0" sz="1200" spc="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session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facade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that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take</a:t>
            </a:r>
            <a:r>
              <a:rPr dirty="0" sz="1200" spc="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care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business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logic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workflow.</a:t>
            </a:r>
            <a:endParaRPr sz="1200">
              <a:latin typeface="Tahoma"/>
              <a:cs typeface="Tahoma"/>
            </a:endParaRPr>
          </a:p>
          <a:p>
            <a:pPr marL="12700" marR="48260">
              <a:lnSpc>
                <a:spcPct val="101699"/>
              </a:lnSpc>
              <a:spcBef>
                <a:spcPts val="1250"/>
              </a:spcBef>
            </a:pP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Business</a:t>
            </a:r>
            <a:r>
              <a:rPr dirty="0" sz="1200" spc="3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Objects</a:t>
            </a:r>
            <a:r>
              <a:rPr dirty="0" sz="1200" spc="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200" spc="7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pattern</a:t>
            </a:r>
            <a:r>
              <a:rPr dirty="0" sz="1200" spc="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separates</a:t>
            </a:r>
            <a:r>
              <a:rPr dirty="0" sz="1200" spc="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business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business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logic.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considered</a:t>
            </a:r>
            <a:r>
              <a:rPr dirty="0" sz="12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bean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class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business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logic</a:t>
            </a: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class.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ahoma"/>
              <a:cs typeface="Tahoma"/>
            </a:endParaRPr>
          </a:p>
          <a:p>
            <a:pPr marL="12700" marR="120650">
              <a:lnSpc>
                <a:spcPct val="100899"/>
              </a:lnSpc>
            </a:pP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Composite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entity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200" spc="8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This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pattern</a:t>
            </a:r>
            <a:r>
              <a:rPr dirty="0" sz="1200" spc="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used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EJB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Persistence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mechanism.</a:t>
            </a:r>
            <a:r>
              <a:rPr dirty="0" sz="1200" spc="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Composite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entity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EJB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entity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bean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which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represents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graph</a:t>
            </a:r>
            <a:r>
              <a:rPr dirty="0" sz="1200" spc="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objects.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When</a:t>
            </a:r>
            <a:r>
              <a:rPr dirty="0" sz="1200" spc="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composite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entity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updated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then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its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dependent</a:t>
            </a:r>
            <a:r>
              <a:rPr dirty="0" sz="1200" spc="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bean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objects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also</a:t>
            </a: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gets updated automatically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managed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by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Entiry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bean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of EJB.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706" y="153162"/>
            <a:ext cx="295529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J2EE</a:t>
            </a:r>
            <a:r>
              <a:rPr dirty="0" spc="-80"/>
              <a:t> </a:t>
            </a:r>
            <a:r>
              <a:rPr dirty="0" spc="-20"/>
              <a:t>Patterns</a:t>
            </a:r>
            <a:r>
              <a:rPr dirty="0" spc="-105"/>
              <a:t> </a:t>
            </a:r>
            <a:r>
              <a:rPr dirty="0" spc="-10"/>
              <a:t>(Contd.)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8741" y="1157427"/>
            <a:ext cx="7231380" cy="2939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5">
                <a:solidFill>
                  <a:srgbClr val="006EC0"/>
                </a:solidFill>
                <a:latin typeface="Tahoma"/>
                <a:cs typeface="Tahoma"/>
              </a:rPr>
              <a:t>Transfer</a:t>
            </a:r>
            <a:r>
              <a:rPr dirty="0" sz="1200" spc="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Object</a:t>
            </a:r>
            <a:r>
              <a:rPr dirty="0" sz="1200" spc="-2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200" spc="6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pattern</a:t>
            </a:r>
            <a:r>
              <a:rPr dirty="0" sz="1200" spc="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uses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carry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across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tiers.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Tahoma"/>
              <a:cs typeface="Tahoma"/>
            </a:endParaRPr>
          </a:p>
          <a:p>
            <a:pPr marL="12700" marR="378460">
              <a:lnSpc>
                <a:spcPct val="102499"/>
              </a:lnSpc>
            </a:pP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T O</a:t>
            </a:r>
            <a:r>
              <a:rPr dirty="0" sz="1200" spc="1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Assembler</a:t>
            </a:r>
            <a:r>
              <a:rPr dirty="0" sz="1200" spc="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200" spc="7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Transfer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Assembler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combines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multiple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transfer</a:t>
            </a:r>
            <a:r>
              <a:rPr dirty="0" sz="1200" spc="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objects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from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various</a:t>
            </a:r>
            <a:r>
              <a:rPr dirty="0" sz="1200" spc="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business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components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 services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and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return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its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clients.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 spc="-25">
                <a:solidFill>
                  <a:srgbClr val="006EC0"/>
                </a:solidFill>
                <a:latin typeface="Tahoma"/>
                <a:cs typeface="Tahoma"/>
              </a:rPr>
              <a:t>Value</a:t>
            </a:r>
            <a:r>
              <a:rPr dirty="0" sz="1200" spc="-1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List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 Handler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200" spc="7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pattern</a:t>
            </a:r>
            <a:r>
              <a:rPr dirty="0" sz="1200" spc="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caches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results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allows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client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search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traverse</a:t>
            </a:r>
            <a:r>
              <a:rPr dirty="0" sz="1200" spc="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items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from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list. This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pattern</a:t>
            </a:r>
            <a:r>
              <a:rPr dirty="0" sz="1200" spc="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interacts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directly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DAO and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stores as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Transfer</a:t>
            </a:r>
            <a:r>
              <a:rPr dirty="0" sz="1200" spc="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Objects.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ahoma"/>
              <a:cs typeface="Tahoma"/>
            </a:endParaRPr>
          </a:p>
          <a:p>
            <a:pPr marL="12700" marR="414655">
              <a:lnSpc>
                <a:spcPct val="101699"/>
              </a:lnSpc>
              <a:spcBef>
                <a:spcPts val="5"/>
              </a:spcBef>
            </a:pP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Service</a:t>
            </a:r>
            <a:r>
              <a:rPr dirty="0" sz="1200" spc="-1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006EC0"/>
                </a:solidFill>
                <a:latin typeface="Tahoma"/>
                <a:cs typeface="Tahoma"/>
              </a:rPr>
              <a:t>Activator</a:t>
            </a:r>
            <a:r>
              <a:rPr dirty="0" sz="1200" spc="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200" spc="8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pattern</a:t>
            </a:r>
            <a:r>
              <a:rPr dirty="0" sz="1200" spc="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will receive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asynchronous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requests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invoke</a:t>
            </a:r>
            <a:r>
              <a:rPr dirty="0" sz="1200" spc="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required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business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methods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returns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client.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Domain</a:t>
            </a:r>
            <a:r>
              <a:rPr dirty="0" sz="1200" spc="-1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Store</a:t>
            </a:r>
            <a:r>
              <a:rPr dirty="0" sz="1200" spc="-2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200" spc="8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User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does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not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want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container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manager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persistence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or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bean managed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persistence.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User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wants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develop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their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own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persistence</a:t>
            </a:r>
            <a:r>
              <a:rPr dirty="0" sz="1200" spc="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model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which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domain store design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pattern.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Tahoma"/>
              <a:cs typeface="Tahoma"/>
            </a:endParaRPr>
          </a:p>
          <a:p>
            <a:pPr marL="12700" marR="5080">
              <a:lnSpc>
                <a:spcPct val="102499"/>
              </a:lnSpc>
              <a:spcBef>
                <a:spcPts val="5"/>
              </a:spcBef>
            </a:pPr>
            <a:r>
              <a:rPr dirty="0" sz="1200" spc="-35">
                <a:solidFill>
                  <a:srgbClr val="006EC0"/>
                </a:solidFill>
                <a:latin typeface="Tahoma"/>
                <a:cs typeface="Tahoma"/>
              </a:rPr>
              <a:t>Web</a:t>
            </a:r>
            <a:r>
              <a:rPr dirty="0" sz="1200" spc="1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Service </a:t>
            </a:r>
            <a:r>
              <a:rPr dirty="0" sz="1200" spc="-15">
                <a:solidFill>
                  <a:srgbClr val="006EC0"/>
                </a:solidFill>
                <a:latin typeface="Tahoma"/>
                <a:cs typeface="Tahoma"/>
              </a:rPr>
              <a:t>Broker</a:t>
            </a:r>
            <a:r>
              <a:rPr dirty="0" sz="1200" spc="6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200" spc="8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Exposes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many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services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using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web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protocols.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Web</a:t>
            </a:r>
            <a:r>
              <a:rPr dirty="0" sz="1200" spc="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services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example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of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which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discussed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the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next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module.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706" y="153162"/>
            <a:ext cx="295529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J2EE</a:t>
            </a:r>
            <a:r>
              <a:rPr dirty="0" spc="-80"/>
              <a:t> </a:t>
            </a:r>
            <a:r>
              <a:rPr dirty="0" spc="-20"/>
              <a:t>Patterns</a:t>
            </a:r>
            <a:r>
              <a:rPr dirty="0" spc="-105"/>
              <a:t> </a:t>
            </a:r>
            <a:r>
              <a:rPr dirty="0" spc="-10"/>
              <a:t>(Contd.)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42494"/>
            <a:ext cx="292798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MVC</a:t>
            </a:r>
            <a:r>
              <a:rPr dirty="0" spc="-100"/>
              <a:t> </a:t>
            </a:r>
            <a:r>
              <a:rPr dirty="0" spc="-20"/>
              <a:t>Pattern</a:t>
            </a:r>
            <a:r>
              <a:rPr dirty="0" spc="-90"/>
              <a:t> </a:t>
            </a:r>
            <a:r>
              <a:rPr dirty="0" spc="-1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8073" y="1136091"/>
            <a:ext cx="7308850" cy="2244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MVC(Model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View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Controller)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pattern</a:t>
            </a:r>
            <a:r>
              <a:rPr dirty="0" sz="1200" spc="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one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most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popular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pattern</a:t>
            </a:r>
            <a:r>
              <a:rPr dirty="0" sz="1200" spc="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has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been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their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from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a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long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time.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ahoma"/>
              <a:cs typeface="Tahoma"/>
            </a:endParaRPr>
          </a:p>
          <a:p>
            <a:pPr marL="12700" marR="50165">
              <a:lnSpc>
                <a:spcPct val="100000"/>
              </a:lnSpc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MVC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separates</a:t>
            </a:r>
            <a:r>
              <a:rPr dirty="0" sz="1200" spc="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concerns like,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code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present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view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user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should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taken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care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by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one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component.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9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2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write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your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business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logic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use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some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other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component,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frame</a:t>
            </a:r>
            <a:r>
              <a:rPr dirty="0" sz="1200" spc="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your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classes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use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another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component.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J2EE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80">
                <a:solidFill>
                  <a:srgbClr val="242424"/>
                </a:solidFill>
                <a:latin typeface="Tahoma"/>
                <a:cs typeface="Tahoma"/>
              </a:rPr>
              <a:t>JSP,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Servlet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Java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classes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take</a:t>
            </a:r>
            <a:r>
              <a:rPr dirty="0" sz="1200" spc="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place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these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three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components.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 spc="21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View</a:t>
            </a:r>
            <a:r>
              <a:rPr dirty="0" sz="1200" spc="-2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–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JSP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(Java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Server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Pages)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 spc="19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Model</a:t>
            </a:r>
            <a:r>
              <a:rPr dirty="0" sz="1200" spc="-2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–</a:t>
            </a: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Java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Class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 spc="21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Controller</a:t>
            </a:r>
            <a:r>
              <a:rPr dirty="0" sz="1200" spc="-2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–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Servlet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42494"/>
            <a:ext cx="4081779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MVC</a:t>
            </a:r>
            <a:r>
              <a:rPr dirty="0" spc="-80"/>
              <a:t> </a:t>
            </a:r>
            <a:r>
              <a:rPr dirty="0" spc="-20"/>
              <a:t>Pattern</a:t>
            </a:r>
            <a:r>
              <a:rPr dirty="0" spc="-70"/>
              <a:t> </a:t>
            </a:r>
            <a:r>
              <a:rPr dirty="0" spc="-10"/>
              <a:t>Example</a:t>
            </a:r>
            <a:r>
              <a:rPr dirty="0" spc="-85"/>
              <a:t> </a:t>
            </a:r>
            <a:r>
              <a:rPr dirty="0" spc="-10"/>
              <a:t>(Contd.)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50135" y="925067"/>
            <a:ext cx="5483860" cy="3284220"/>
            <a:chOff x="1850135" y="925067"/>
            <a:chExt cx="5483860" cy="32842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0135" y="925067"/>
              <a:ext cx="5483352" cy="32842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67483" y="1021079"/>
              <a:ext cx="5248656" cy="309219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16381" y="4347464"/>
            <a:ext cx="409321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our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JSP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page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that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works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dirty="0" sz="14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view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user.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66416" y="1004316"/>
            <a:ext cx="3787140" cy="2757170"/>
            <a:chOff x="2566416" y="1004316"/>
            <a:chExt cx="3787140" cy="27571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6416" y="1004316"/>
              <a:ext cx="3787139" cy="275691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8524" y="1095756"/>
              <a:ext cx="3582924" cy="25740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99643" y="4030167"/>
            <a:ext cx="7423784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our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Model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class which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have</a:t>
            </a:r>
            <a:r>
              <a:rPr dirty="0" sz="14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 method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that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takes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String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argument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returns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List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of </a:t>
            </a:r>
            <a:r>
              <a:rPr dirty="0" sz="1400" spc="-4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String</a:t>
            </a:r>
            <a:r>
              <a:rPr dirty="0" sz="1400" spc="-9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advice.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370" y="142494"/>
            <a:ext cx="4081779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MVC</a:t>
            </a:r>
            <a:r>
              <a:rPr dirty="0" spc="-80"/>
              <a:t> </a:t>
            </a:r>
            <a:r>
              <a:rPr dirty="0" spc="-20"/>
              <a:t>Pattern</a:t>
            </a:r>
            <a:r>
              <a:rPr dirty="0" spc="-70"/>
              <a:t> </a:t>
            </a:r>
            <a:r>
              <a:rPr dirty="0" spc="-10"/>
              <a:t>Example</a:t>
            </a:r>
            <a:r>
              <a:rPr dirty="0" spc="-85"/>
              <a:t> </a:t>
            </a:r>
            <a:r>
              <a:rPr dirty="0" spc="-10"/>
              <a:t>(Contd.)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48027" y="1118615"/>
            <a:ext cx="5699760" cy="1734820"/>
            <a:chOff x="1748027" y="1118615"/>
            <a:chExt cx="5699760" cy="17348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8027" y="1118615"/>
              <a:ext cx="5699759" cy="17343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8423" y="1199387"/>
              <a:ext cx="5458968" cy="157276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88975" y="3083433"/>
            <a:ext cx="7125970" cy="1317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 our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Servlet</a:t>
            </a:r>
            <a:r>
              <a:rPr dirty="0" sz="1400" spc="-8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class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that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works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Controller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application.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So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when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user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selects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his/her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choice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clicks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submit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button.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control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go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Servlet,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which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call</a:t>
            </a:r>
            <a:r>
              <a:rPr dirty="0" sz="1400" spc="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required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Model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class.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Model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class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4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return</a:t>
            </a:r>
            <a:r>
              <a:rPr dirty="0" sz="14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result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controller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4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forward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control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some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other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view.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370" y="142494"/>
            <a:ext cx="4081779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MVC</a:t>
            </a:r>
            <a:r>
              <a:rPr dirty="0" spc="-80"/>
              <a:t> </a:t>
            </a:r>
            <a:r>
              <a:rPr dirty="0" spc="-20"/>
              <a:t>Pattern</a:t>
            </a:r>
            <a:r>
              <a:rPr dirty="0" spc="-70"/>
              <a:t> </a:t>
            </a:r>
            <a:r>
              <a:rPr dirty="0" spc="-10"/>
              <a:t>Example</a:t>
            </a:r>
            <a:r>
              <a:rPr dirty="0" spc="-85"/>
              <a:t> </a:t>
            </a:r>
            <a:r>
              <a:rPr dirty="0" spc="-10"/>
              <a:t>(Contd.)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2376" y="897636"/>
            <a:ext cx="7219315" cy="3732529"/>
            <a:chOff x="722376" y="897636"/>
            <a:chExt cx="7219315" cy="3732529"/>
          </a:xfrm>
        </p:grpSpPr>
        <p:sp>
          <p:nvSpPr>
            <p:cNvPr id="3" name="object 3"/>
            <p:cNvSpPr/>
            <p:nvPr/>
          </p:nvSpPr>
          <p:spPr>
            <a:xfrm>
              <a:off x="722376" y="2353055"/>
              <a:ext cx="2601595" cy="2142490"/>
            </a:xfrm>
            <a:custGeom>
              <a:avLst/>
              <a:gdLst/>
              <a:ahLst/>
              <a:cxnLst/>
              <a:rect l="l" t="t" r="r" b="b"/>
              <a:pathLst>
                <a:path w="2601595" h="2142490">
                  <a:moveTo>
                    <a:pt x="1301242" y="0"/>
                  </a:moveTo>
                  <a:lnTo>
                    <a:pt x="1234567" y="1143"/>
                  </a:lnTo>
                  <a:lnTo>
                    <a:pt x="1167892" y="5968"/>
                  </a:lnTo>
                  <a:lnTo>
                    <a:pt x="1102487" y="12064"/>
                  </a:lnTo>
                  <a:lnTo>
                    <a:pt x="1038351" y="21717"/>
                  </a:lnTo>
                  <a:lnTo>
                    <a:pt x="975741" y="33781"/>
                  </a:lnTo>
                  <a:lnTo>
                    <a:pt x="914400" y="48260"/>
                  </a:lnTo>
                  <a:lnTo>
                    <a:pt x="853058" y="65150"/>
                  </a:lnTo>
                  <a:lnTo>
                    <a:pt x="794511" y="84581"/>
                  </a:lnTo>
                  <a:lnTo>
                    <a:pt x="737235" y="104901"/>
                  </a:lnTo>
                  <a:lnTo>
                    <a:pt x="681355" y="129158"/>
                  </a:lnTo>
                  <a:lnTo>
                    <a:pt x="626871" y="154431"/>
                  </a:lnTo>
                  <a:lnTo>
                    <a:pt x="573658" y="182244"/>
                  </a:lnTo>
                  <a:lnTo>
                    <a:pt x="521893" y="212344"/>
                  </a:lnTo>
                  <a:lnTo>
                    <a:pt x="472820" y="244982"/>
                  </a:lnTo>
                  <a:lnTo>
                    <a:pt x="426491" y="277621"/>
                  </a:lnTo>
                  <a:lnTo>
                    <a:pt x="381533" y="313817"/>
                  </a:lnTo>
                  <a:lnTo>
                    <a:pt x="337946" y="351155"/>
                  </a:lnTo>
                  <a:lnTo>
                    <a:pt x="297065" y="389889"/>
                  </a:lnTo>
                  <a:lnTo>
                    <a:pt x="258902" y="429641"/>
                  </a:lnTo>
                  <a:lnTo>
                    <a:pt x="222097" y="471931"/>
                  </a:lnTo>
                  <a:lnTo>
                    <a:pt x="188036" y="515366"/>
                  </a:lnTo>
                  <a:lnTo>
                    <a:pt x="156692" y="559943"/>
                  </a:lnTo>
                  <a:lnTo>
                    <a:pt x="128079" y="605917"/>
                  </a:lnTo>
                  <a:lnTo>
                    <a:pt x="102209" y="654176"/>
                  </a:lnTo>
                  <a:lnTo>
                    <a:pt x="79032" y="702437"/>
                  </a:lnTo>
                  <a:lnTo>
                    <a:pt x="58597" y="751967"/>
                  </a:lnTo>
                  <a:lnTo>
                    <a:pt x="40881" y="802639"/>
                  </a:lnTo>
                  <a:lnTo>
                    <a:pt x="25895" y="854582"/>
                  </a:lnTo>
                  <a:lnTo>
                    <a:pt x="14985" y="907669"/>
                  </a:lnTo>
                  <a:lnTo>
                    <a:pt x="6807" y="960755"/>
                  </a:lnTo>
                  <a:lnTo>
                    <a:pt x="1358" y="1015111"/>
                  </a:lnTo>
                  <a:lnTo>
                    <a:pt x="0" y="1070483"/>
                  </a:lnTo>
                  <a:lnTo>
                    <a:pt x="1358" y="1125982"/>
                  </a:lnTo>
                  <a:lnTo>
                    <a:pt x="6807" y="1180338"/>
                  </a:lnTo>
                  <a:lnTo>
                    <a:pt x="14985" y="1233424"/>
                  </a:lnTo>
                  <a:lnTo>
                    <a:pt x="25895" y="1286637"/>
                  </a:lnTo>
                  <a:lnTo>
                    <a:pt x="40881" y="1338453"/>
                  </a:lnTo>
                  <a:lnTo>
                    <a:pt x="58597" y="1389253"/>
                  </a:lnTo>
                  <a:lnTo>
                    <a:pt x="79032" y="1439926"/>
                  </a:lnTo>
                  <a:lnTo>
                    <a:pt x="102209" y="1488186"/>
                  </a:lnTo>
                  <a:lnTo>
                    <a:pt x="128079" y="1535252"/>
                  </a:lnTo>
                  <a:lnTo>
                    <a:pt x="156692" y="1582318"/>
                  </a:lnTo>
                  <a:lnTo>
                    <a:pt x="188036" y="1626984"/>
                  </a:lnTo>
                  <a:lnTo>
                    <a:pt x="222097" y="1670431"/>
                  </a:lnTo>
                  <a:lnTo>
                    <a:pt x="258902" y="1712683"/>
                  </a:lnTo>
                  <a:lnTo>
                    <a:pt x="297065" y="1752511"/>
                  </a:lnTo>
                  <a:lnTo>
                    <a:pt x="337946" y="1791144"/>
                  </a:lnTo>
                  <a:lnTo>
                    <a:pt x="381533" y="1828533"/>
                  </a:lnTo>
                  <a:lnTo>
                    <a:pt x="426491" y="1864753"/>
                  </a:lnTo>
                  <a:lnTo>
                    <a:pt x="472820" y="1897329"/>
                  </a:lnTo>
                  <a:lnTo>
                    <a:pt x="521893" y="1929942"/>
                  </a:lnTo>
                  <a:lnTo>
                    <a:pt x="573658" y="1958911"/>
                  </a:lnTo>
                  <a:lnTo>
                    <a:pt x="626871" y="1987867"/>
                  </a:lnTo>
                  <a:lnTo>
                    <a:pt x="681355" y="2013216"/>
                  </a:lnTo>
                  <a:lnTo>
                    <a:pt x="737235" y="2037359"/>
                  </a:lnTo>
                  <a:lnTo>
                    <a:pt x="794511" y="2057869"/>
                  </a:lnTo>
                  <a:lnTo>
                    <a:pt x="853058" y="2077186"/>
                  </a:lnTo>
                  <a:lnTo>
                    <a:pt x="914400" y="2094090"/>
                  </a:lnTo>
                  <a:lnTo>
                    <a:pt x="975741" y="2108568"/>
                  </a:lnTo>
                  <a:lnTo>
                    <a:pt x="1038351" y="2120633"/>
                  </a:lnTo>
                  <a:lnTo>
                    <a:pt x="1102487" y="2130285"/>
                  </a:lnTo>
                  <a:lnTo>
                    <a:pt x="1167892" y="2136330"/>
                  </a:lnTo>
                  <a:lnTo>
                    <a:pt x="1234567" y="2141156"/>
                  </a:lnTo>
                  <a:lnTo>
                    <a:pt x="1301242" y="2142363"/>
                  </a:lnTo>
                  <a:lnTo>
                    <a:pt x="1368044" y="2141156"/>
                  </a:lnTo>
                  <a:lnTo>
                    <a:pt x="1434846" y="2136330"/>
                  </a:lnTo>
                  <a:lnTo>
                    <a:pt x="1498854" y="2130285"/>
                  </a:lnTo>
                  <a:lnTo>
                    <a:pt x="1562862" y="2120633"/>
                  </a:lnTo>
                  <a:lnTo>
                    <a:pt x="1625600" y="2108568"/>
                  </a:lnTo>
                  <a:lnTo>
                    <a:pt x="1688211" y="2094090"/>
                  </a:lnTo>
                  <a:lnTo>
                    <a:pt x="1748282" y="2077186"/>
                  </a:lnTo>
                  <a:lnTo>
                    <a:pt x="1806829" y="2057869"/>
                  </a:lnTo>
                  <a:lnTo>
                    <a:pt x="1865376" y="2037359"/>
                  </a:lnTo>
                  <a:lnTo>
                    <a:pt x="1921383" y="2013216"/>
                  </a:lnTo>
                  <a:lnTo>
                    <a:pt x="1975866" y="1987867"/>
                  </a:lnTo>
                  <a:lnTo>
                    <a:pt x="2079371" y="1929942"/>
                  </a:lnTo>
                  <a:lnTo>
                    <a:pt x="2128393" y="1897329"/>
                  </a:lnTo>
                  <a:lnTo>
                    <a:pt x="2174621" y="1864753"/>
                  </a:lnTo>
                  <a:lnTo>
                    <a:pt x="2220976" y="1828533"/>
                  </a:lnTo>
                  <a:lnTo>
                    <a:pt x="2263394" y="1791144"/>
                  </a:lnTo>
                  <a:lnTo>
                    <a:pt x="2304161" y="1752511"/>
                  </a:lnTo>
                  <a:lnTo>
                    <a:pt x="2343658" y="1712683"/>
                  </a:lnTo>
                  <a:lnTo>
                    <a:pt x="2379218" y="1670431"/>
                  </a:lnTo>
                  <a:lnTo>
                    <a:pt x="2413127" y="1626984"/>
                  </a:lnTo>
                  <a:lnTo>
                    <a:pt x="2444496" y="1582318"/>
                  </a:lnTo>
                  <a:lnTo>
                    <a:pt x="2473198" y="1535252"/>
                  </a:lnTo>
                  <a:lnTo>
                    <a:pt x="2498979" y="1488186"/>
                  </a:lnTo>
                  <a:lnTo>
                    <a:pt x="2522220" y="1439926"/>
                  </a:lnTo>
                  <a:lnTo>
                    <a:pt x="2542666" y="1389253"/>
                  </a:lnTo>
                  <a:lnTo>
                    <a:pt x="2560320" y="1338453"/>
                  </a:lnTo>
                  <a:lnTo>
                    <a:pt x="2575306" y="1286637"/>
                  </a:lnTo>
                  <a:lnTo>
                    <a:pt x="2586354" y="1233424"/>
                  </a:lnTo>
                  <a:lnTo>
                    <a:pt x="2594483" y="1180338"/>
                  </a:lnTo>
                  <a:lnTo>
                    <a:pt x="2599816" y="1125982"/>
                  </a:lnTo>
                  <a:lnTo>
                    <a:pt x="2601341" y="1070483"/>
                  </a:lnTo>
                  <a:lnTo>
                    <a:pt x="2599816" y="1015111"/>
                  </a:lnTo>
                  <a:lnTo>
                    <a:pt x="2594483" y="960755"/>
                  </a:lnTo>
                  <a:lnTo>
                    <a:pt x="2586354" y="907669"/>
                  </a:lnTo>
                  <a:lnTo>
                    <a:pt x="2575306" y="854582"/>
                  </a:lnTo>
                  <a:lnTo>
                    <a:pt x="2560320" y="802639"/>
                  </a:lnTo>
                  <a:lnTo>
                    <a:pt x="2542666" y="751967"/>
                  </a:lnTo>
                  <a:lnTo>
                    <a:pt x="2522220" y="702437"/>
                  </a:lnTo>
                  <a:lnTo>
                    <a:pt x="2498979" y="654176"/>
                  </a:lnTo>
                  <a:lnTo>
                    <a:pt x="2473198" y="605917"/>
                  </a:lnTo>
                  <a:lnTo>
                    <a:pt x="2444496" y="559943"/>
                  </a:lnTo>
                  <a:lnTo>
                    <a:pt x="2413127" y="515366"/>
                  </a:lnTo>
                  <a:lnTo>
                    <a:pt x="2379218" y="471931"/>
                  </a:lnTo>
                  <a:lnTo>
                    <a:pt x="2343658" y="429641"/>
                  </a:lnTo>
                  <a:lnTo>
                    <a:pt x="2304161" y="389889"/>
                  </a:lnTo>
                  <a:lnTo>
                    <a:pt x="2263394" y="351155"/>
                  </a:lnTo>
                  <a:lnTo>
                    <a:pt x="2220976" y="313817"/>
                  </a:lnTo>
                  <a:lnTo>
                    <a:pt x="2174621" y="277621"/>
                  </a:lnTo>
                  <a:lnTo>
                    <a:pt x="2128393" y="244982"/>
                  </a:lnTo>
                  <a:lnTo>
                    <a:pt x="2079371" y="212344"/>
                  </a:lnTo>
                  <a:lnTo>
                    <a:pt x="2027555" y="182244"/>
                  </a:lnTo>
                  <a:lnTo>
                    <a:pt x="1975866" y="154431"/>
                  </a:lnTo>
                  <a:lnTo>
                    <a:pt x="1921383" y="129158"/>
                  </a:lnTo>
                  <a:lnTo>
                    <a:pt x="1865376" y="104901"/>
                  </a:lnTo>
                  <a:lnTo>
                    <a:pt x="1806829" y="84581"/>
                  </a:lnTo>
                  <a:lnTo>
                    <a:pt x="1748282" y="65150"/>
                  </a:lnTo>
                  <a:lnTo>
                    <a:pt x="1688211" y="48260"/>
                  </a:lnTo>
                  <a:lnTo>
                    <a:pt x="1625600" y="33781"/>
                  </a:lnTo>
                  <a:lnTo>
                    <a:pt x="1562862" y="21717"/>
                  </a:lnTo>
                  <a:lnTo>
                    <a:pt x="1498854" y="12064"/>
                  </a:lnTo>
                  <a:lnTo>
                    <a:pt x="1434846" y="5968"/>
                  </a:lnTo>
                  <a:lnTo>
                    <a:pt x="1368044" y="1143"/>
                  </a:lnTo>
                  <a:lnTo>
                    <a:pt x="1301242" y="0"/>
                  </a:lnTo>
                  <a:close/>
                </a:path>
              </a:pathLst>
            </a:custGeom>
            <a:solidFill>
              <a:srgbClr val="F7F81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3168" y="2258568"/>
              <a:ext cx="1886712" cy="23713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44496" y="903731"/>
              <a:ext cx="5490845" cy="1482725"/>
            </a:xfrm>
            <a:custGeom>
              <a:avLst/>
              <a:gdLst/>
              <a:ahLst/>
              <a:cxnLst/>
              <a:rect l="l" t="t" r="r" b="b"/>
              <a:pathLst>
                <a:path w="5490845" h="1482725">
                  <a:moveTo>
                    <a:pt x="5490845" y="225933"/>
                  </a:moveTo>
                  <a:lnTo>
                    <a:pt x="5486273" y="180467"/>
                  </a:lnTo>
                  <a:lnTo>
                    <a:pt x="5473065" y="138049"/>
                  </a:lnTo>
                  <a:lnTo>
                    <a:pt x="5452237" y="99695"/>
                  </a:lnTo>
                  <a:lnTo>
                    <a:pt x="5424678" y="66167"/>
                  </a:lnTo>
                  <a:lnTo>
                    <a:pt x="5391150" y="38608"/>
                  </a:lnTo>
                  <a:lnTo>
                    <a:pt x="5352796" y="17780"/>
                  </a:lnTo>
                  <a:lnTo>
                    <a:pt x="5310378" y="4572"/>
                  </a:lnTo>
                  <a:lnTo>
                    <a:pt x="5264785" y="0"/>
                  </a:lnTo>
                  <a:lnTo>
                    <a:pt x="745998" y="0"/>
                  </a:lnTo>
                  <a:lnTo>
                    <a:pt x="700532" y="4572"/>
                  </a:lnTo>
                  <a:lnTo>
                    <a:pt x="658114" y="17780"/>
                  </a:lnTo>
                  <a:lnTo>
                    <a:pt x="619633" y="38608"/>
                  </a:lnTo>
                  <a:lnTo>
                    <a:pt x="586232" y="66167"/>
                  </a:lnTo>
                  <a:lnTo>
                    <a:pt x="558673" y="99695"/>
                  </a:lnTo>
                  <a:lnTo>
                    <a:pt x="537718" y="138049"/>
                  </a:lnTo>
                  <a:lnTo>
                    <a:pt x="524637" y="180467"/>
                  </a:lnTo>
                  <a:lnTo>
                    <a:pt x="520065" y="225933"/>
                  </a:lnTo>
                  <a:lnTo>
                    <a:pt x="520065" y="790956"/>
                  </a:lnTo>
                  <a:lnTo>
                    <a:pt x="0" y="1482725"/>
                  </a:lnTo>
                  <a:lnTo>
                    <a:pt x="520065" y="1129919"/>
                  </a:lnTo>
                  <a:lnTo>
                    <a:pt x="524637" y="1175512"/>
                  </a:lnTo>
                  <a:lnTo>
                    <a:pt x="537718" y="1217930"/>
                  </a:lnTo>
                  <a:lnTo>
                    <a:pt x="558673" y="1256284"/>
                  </a:lnTo>
                  <a:lnTo>
                    <a:pt x="586232" y="1289685"/>
                  </a:lnTo>
                  <a:lnTo>
                    <a:pt x="619633" y="1317244"/>
                  </a:lnTo>
                  <a:lnTo>
                    <a:pt x="658114" y="1338072"/>
                  </a:lnTo>
                  <a:lnTo>
                    <a:pt x="700532" y="1351280"/>
                  </a:lnTo>
                  <a:lnTo>
                    <a:pt x="745998" y="1355852"/>
                  </a:lnTo>
                  <a:lnTo>
                    <a:pt x="5264785" y="1355852"/>
                  </a:lnTo>
                  <a:lnTo>
                    <a:pt x="5310378" y="1351280"/>
                  </a:lnTo>
                  <a:lnTo>
                    <a:pt x="5352796" y="1338072"/>
                  </a:lnTo>
                  <a:lnTo>
                    <a:pt x="5391150" y="1317244"/>
                  </a:lnTo>
                  <a:lnTo>
                    <a:pt x="5424678" y="1289685"/>
                  </a:lnTo>
                  <a:lnTo>
                    <a:pt x="5452237" y="1256284"/>
                  </a:lnTo>
                  <a:lnTo>
                    <a:pt x="5473065" y="1217930"/>
                  </a:lnTo>
                  <a:lnTo>
                    <a:pt x="5486273" y="1175512"/>
                  </a:lnTo>
                  <a:lnTo>
                    <a:pt x="5490845" y="1129919"/>
                  </a:lnTo>
                  <a:lnTo>
                    <a:pt x="5490845" y="225933"/>
                  </a:lnTo>
                  <a:close/>
                </a:path>
              </a:pathLst>
            </a:custGeom>
            <a:solidFill>
              <a:srgbClr val="F8E8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444496" y="903732"/>
              <a:ext cx="5490845" cy="1482725"/>
            </a:xfrm>
            <a:custGeom>
              <a:avLst/>
              <a:gdLst/>
              <a:ahLst/>
              <a:cxnLst/>
              <a:rect l="l" t="t" r="r" b="b"/>
              <a:pathLst>
                <a:path w="5490845" h="1482725">
                  <a:moveTo>
                    <a:pt x="520065" y="225932"/>
                  </a:moveTo>
                  <a:lnTo>
                    <a:pt x="524637" y="180466"/>
                  </a:lnTo>
                  <a:lnTo>
                    <a:pt x="537718" y="138048"/>
                  </a:lnTo>
                  <a:lnTo>
                    <a:pt x="558673" y="99694"/>
                  </a:lnTo>
                  <a:lnTo>
                    <a:pt x="586232" y="66166"/>
                  </a:lnTo>
                  <a:lnTo>
                    <a:pt x="619633" y="38607"/>
                  </a:lnTo>
                  <a:lnTo>
                    <a:pt x="658114" y="17779"/>
                  </a:lnTo>
                  <a:lnTo>
                    <a:pt x="700532" y="4571"/>
                  </a:lnTo>
                  <a:lnTo>
                    <a:pt x="745998" y="0"/>
                  </a:lnTo>
                  <a:lnTo>
                    <a:pt x="1348486" y="0"/>
                  </a:lnTo>
                  <a:lnTo>
                    <a:pt x="2591181" y="0"/>
                  </a:lnTo>
                  <a:lnTo>
                    <a:pt x="5264784" y="0"/>
                  </a:lnTo>
                  <a:lnTo>
                    <a:pt x="5310378" y="4571"/>
                  </a:lnTo>
                  <a:lnTo>
                    <a:pt x="5352796" y="17779"/>
                  </a:lnTo>
                  <a:lnTo>
                    <a:pt x="5391150" y="38607"/>
                  </a:lnTo>
                  <a:lnTo>
                    <a:pt x="5424678" y="66166"/>
                  </a:lnTo>
                  <a:lnTo>
                    <a:pt x="5452236" y="99694"/>
                  </a:lnTo>
                  <a:lnTo>
                    <a:pt x="5473064" y="138048"/>
                  </a:lnTo>
                  <a:lnTo>
                    <a:pt x="5486273" y="180466"/>
                  </a:lnTo>
                  <a:lnTo>
                    <a:pt x="5490845" y="225932"/>
                  </a:lnTo>
                  <a:lnTo>
                    <a:pt x="5490845" y="790955"/>
                  </a:lnTo>
                  <a:lnTo>
                    <a:pt x="5490845" y="1129918"/>
                  </a:lnTo>
                  <a:lnTo>
                    <a:pt x="5486273" y="1175511"/>
                  </a:lnTo>
                  <a:lnTo>
                    <a:pt x="5473064" y="1217929"/>
                  </a:lnTo>
                  <a:lnTo>
                    <a:pt x="5452236" y="1256283"/>
                  </a:lnTo>
                  <a:lnTo>
                    <a:pt x="5424678" y="1289684"/>
                  </a:lnTo>
                  <a:lnTo>
                    <a:pt x="5391150" y="1317243"/>
                  </a:lnTo>
                  <a:lnTo>
                    <a:pt x="5352796" y="1338071"/>
                  </a:lnTo>
                  <a:lnTo>
                    <a:pt x="5310378" y="1351279"/>
                  </a:lnTo>
                  <a:lnTo>
                    <a:pt x="5264784" y="1355851"/>
                  </a:lnTo>
                  <a:lnTo>
                    <a:pt x="2591181" y="1355851"/>
                  </a:lnTo>
                  <a:lnTo>
                    <a:pt x="1348486" y="1355851"/>
                  </a:lnTo>
                  <a:lnTo>
                    <a:pt x="745998" y="1355851"/>
                  </a:lnTo>
                  <a:lnTo>
                    <a:pt x="700532" y="1351279"/>
                  </a:lnTo>
                  <a:lnTo>
                    <a:pt x="658114" y="1338071"/>
                  </a:lnTo>
                  <a:lnTo>
                    <a:pt x="619633" y="1317243"/>
                  </a:lnTo>
                  <a:lnTo>
                    <a:pt x="586232" y="1289684"/>
                  </a:lnTo>
                  <a:lnTo>
                    <a:pt x="558673" y="1256283"/>
                  </a:lnTo>
                  <a:lnTo>
                    <a:pt x="537718" y="1217929"/>
                  </a:lnTo>
                  <a:lnTo>
                    <a:pt x="524637" y="1175511"/>
                  </a:lnTo>
                  <a:lnTo>
                    <a:pt x="520065" y="1129918"/>
                  </a:lnTo>
                  <a:lnTo>
                    <a:pt x="0" y="1482724"/>
                  </a:lnTo>
                  <a:lnTo>
                    <a:pt x="520065" y="790955"/>
                  </a:lnTo>
                  <a:lnTo>
                    <a:pt x="520065" y="225932"/>
                  </a:lnTo>
                  <a:close/>
                </a:path>
              </a:pathLst>
            </a:custGeom>
            <a:ln w="12192">
              <a:solidFill>
                <a:srgbClr val="DDA0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227965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A</a:t>
            </a:r>
            <a:r>
              <a:rPr dirty="0" spc="-25"/>
              <a:t>nnie’</a:t>
            </a:r>
            <a:r>
              <a:rPr dirty="0"/>
              <a:t>s</a:t>
            </a:r>
            <a:r>
              <a:rPr dirty="0" spc="-140"/>
              <a:t> </a:t>
            </a:r>
            <a:r>
              <a:rPr dirty="0"/>
              <a:t>Questi</a:t>
            </a:r>
            <a:r>
              <a:rPr dirty="0" spc="-10"/>
              <a:t>o</a:t>
            </a:r>
            <a:r>
              <a:rPr dirty="0"/>
              <a:t>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98038" y="1218438"/>
            <a:ext cx="463042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Please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look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at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program</a:t>
            </a:r>
            <a:r>
              <a:rPr dirty="0" sz="1200" spc="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 can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you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say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what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output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of 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program.</a:t>
            </a:r>
            <a:r>
              <a:rPr dirty="0" sz="1200" spc="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Here base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class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variable</a:t>
            </a:r>
            <a:r>
              <a:rPr dirty="0" sz="1200" spc="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having the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derived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class. There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display() function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in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both the classes.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Which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display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method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would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called?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2376" y="897636"/>
            <a:ext cx="7219315" cy="3732529"/>
            <a:chOff x="722376" y="897636"/>
            <a:chExt cx="7219315" cy="3732529"/>
          </a:xfrm>
        </p:grpSpPr>
        <p:sp>
          <p:nvSpPr>
            <p:cNvPr id="3" name="object 3"/>
            <p:cNvSpPr/>
            <p:nvPr/>
          </p:nvSpPr>
          <p:spPr>
            <a:xfrm>
              <a:off x="722376" y="2353055"/>
              <a:ext cx="2601595" cy="2142490"/>
            </a:xfrm>
            <a:custGeom>
              <a:avLst/>
              <a:gdLst/>
              <a:ahLst/>
              <a:cxnLst/>
              <a:rect l="l" t="t" r="r" b="b"/>
              <a:pathLst>
                <a:path w="2601595" h="2142490">
                  <a:moveTo>
                    <a:pt x="1301242" y="0"/>
                  </a:moveTo>
                  <a:lnTo>
                    <a:pt x="1234567" y="1143"/>
                  </a:lnTo>
                  <a:lnTo>
                    <a:pt x="1167892" y="5968"/>
                  </a:lnTo>
                  <a:lnTo>
                    <a:pt x="1102487" y="12064"/>
                  </a:lnTo>
                  <a:lnTo>
                    <a:pt x="1038351" y="21717"/>
                  </a:lnTo>
                  <a:lnTo>
                    <a:pt x="975741" y="33781"/>
                  </a:lnTo>
                  <a:lnTo>
                    <a:pt x="914400" y="48260"/>
                  </a:lnTo>
                  <a:lnTo>
                    <a:pt x="853058" y="65150"/>
                  </a:lnTo>
                  <a:lnTo>
                    <a:pt x="794511" y="84581"/>
                  </a:lnTo>
                  <a:lnTo>
                    <a:pt x="737235" y="104901"/>
                  </a:lnTo>
                  <a:lnTo>
                    <a:pt x="681355" y="129158"/>
                  </a:lnTo>
                  <a:lnTo>
                    <a:pt x="626871" y="154431"/>
                  </a:lnTo>
                  <a:lnTo>
                    <a:pt x="573658" y="182244"/>
                  </a:lnTo>
                  <a:lnTo>
                    <a:pt x="521893" y="212344"/>
                  </a:lnTo>
                  <a:lnTo>
                    <a:pt x="472820" y="244982"/>
                  </a:lnTo>
                  <a:lnTo>
                    <a:pt x="426491" y="277621"/>
                  </a:lnTo>
                  <a:lnTo>
                    <a:pt x="381533" y="313817"/>
                  </a:lnTo>
                  <a:lnTo>
                    <a:pt x="337946" y="351155"/>
                  </a:lnTo>
                  <a:lnTo>
                    <a:pt x="297065" y="389889"/>
                  </a:lnTo>
                  <a:lnTo>
                    <a:pt x="258902" y="429641"/>
                  </a:lnTo>
                  <a:lnTo>
                    <a:pt x="222097" y="471931"/>
                  </a:lnTo>
                  <a:lnTo>
                    <a:pt x="188036" y="515366"/>
                  </a:lnTo>
                  <a:lnTo>
                    <a:pt x="156692" y="559943"/>
                  </a:lnTo>
                  <a:lnTo>
                    <a:pt x="128079" y="605917"/>
                  </a:lnTo>
                  <a:lnTo>
                    <a:pt x="102209" y="654176"/>
                  </a:lnTo>
                  <a:lnTo>
                    <a:pt x="79032" y="702437"/>
                  </a:lnTo>
                  <a:lnTo>
                    <a:pt x="58597" y="751967"/>
                  </a:lnTo>
                  <a:lnTo>
                    <a:pt x="40881" y="802639"/>
                  </a:lnTo>
                  <a:lnTo>
                    <a:pt x="25895" y="854582"/>
                  </a:lnTo>
                  <a:lnTo>
                    <a:pt x="14985" y="907669"/>
                  </a:lnTo>
                  <a:lnTo>
                    <a:pt x="6807" y="960755"/>
                  </a:lnTo>
                  <a:lnTo>
                    <a:pt x="1358" y="1015111"/>
                  </a:lnTo>
                  <a:lnTo>
                    <a:pt x="0" y="1070483"/>
                  </a:lnTo>
                  <a:lnTo>
                    <a:pt x="1358" y="1125982"/>
                  </a:lnTo>
                  <a:lnTo>
                    <a:pt x="6807" y="1180338"/>
                  </a:lnTo>
                  <a:lnTo>
                    <a:pt x="14985" y="1233424"/>
                  </a:lnTo>
                  <a:lnTo>
                    <a:pt x="25895" y="1286637"/>
                  </a:lnTo>
                  <a:lnTo>
                    <a:pt x="40881" y="1338453"/>
                  </a:lnTo>
                  <a:lnTo>
                    <a:pt x="58597" y="1389253"/>
                  </a:lnTo>
                  <a:lnTo>
                    <a:pt x="79032" y="1439926"/>
                  </a:lnTo>
                  <a:lnTo>
                    <a:pt x="102209" y="1488186"/>
                  </a:lnTo>
                  <a:lnTo>
                    <a:pt x="128079" y="1535252"/>
                  </a:lnTo>
                  <a:lnTo>
                    <a:pt x="156692" y="1582318"/>
                  </a:lnTo>
                  <a:lnTo>
                    <a:pt x="188036" y="1626984"/>
                  </a:lnTo>
                  <a:lnTo>
                    <a:pt x="222097" y="1670431"/>
                  </a:lnTo>
                  <a:lnTo>
                    <a:pt x="258902" y="1712683"/>
                  </a:lnTo>
                  <a:lnTo>
                    <a:pt x="297065" y="1752511"/>
                  </a:lnTo>
                  <a:lnTo>
                    <a:pt x="337946" y="1791144"/>
                  </a:lnTo>
                  <a:lnTo>
                    <a:pt x="381533" y="1828533"/>
                  </a:lnTo>
                  <a:lnTo>
                    <a:pt x="426491" y="1864753"/>
                  </a:lnTo>
                  <a:lnTo>
                    <a:pt x="472820" y="1897329"/>
                  </a:lnTo>
                  <a:lnTo>
                    <a:pt x="521893" y="1929942"/>
                  </a:lnTo>
                  <a:lnTo>
                    <a:pt x="573658" y="1958911"/>
                  </a:lnTo>
                  <a:lnTo>
                    <a:pt x="626871" y="1987867"/>
                  </a:lnTo>
                  <a:lnTo>
                    <a:pt x="681355" y="2013216"/>
                  </a:lnTo>
                  <a:lnTo>
                    <a:pt x="737235" y="2037359"/>
                  </a:lnTo>
                  <a:lnTo>
                    <a:pt x="794511" y="2057869"/>
                  </a:lnTo>
                  <a:lnTo>
                    <a:pt x="853058" y="2077186"/>
                  </a:lnTo>
                  <a:lnTo>
                    <a:pt x="914400" y="2094090"/>
                  </a:lnTo>
                  <a:lnTo>
                    <a:pt x="975741" y="2108568"/>
                  </a:lnTo>
                  <a:lnTo>
                    <a:pt x="1038351" y="2120633"/>
                  </a:lnTo>
                  <a:lnTo>
                    <a:pt x="1102487" y="2130285"/>
                  </a:lnTo>
                  <a:lnTo>
                    <a:pt x="1167892" y="2136330"/>
                  </a:lnTo>
                  <a:lnTo>
                    <a:pt x="1234567" y="2141156"/>
                  </a:lnTo>
                  <a:lnTo>
                    <a:pt x="1301242" y="2142363"/>
                  </a:lnTo>
                  <a:lnTo>
                    <a:pt x="1368044" y="2141156"/>
                  </a:lnTo>
                  <a:lnTo>
                    <a:pt x="1434846" y="2136330"/>
                  </a:lnTo>
                  <a:lnTo>
                    <a:pt x="1498854" y="2130285"/>
                  </a:lnTo>
                  <a:lnTo>
                    <a:pt x="1562862" y="2120633"/>
                  </a:lnTo>
                  <a:lnTo>
                    <a:pt x="1625600" y="2108568"/>
                  </a:lnTo>
                  <a:lnTo>
                    <a:pt x="1688211" y="2094090"/>
                  </a:lnTo>
                  <a:lnTo>
                    <a:pt x="1748282" y="2077186"/>
                  </a:lnTo>
                  <a:lnTo>
                    <a:pt x="1806829" y="2057869"/>
                  </a:lnTo>
                  <a:lnTo>
                    <a:pt x="1865376" y="2037359"/>
                  </a:lnTo>
                  <a:lnTo>
                    <a:pt x="1921383" y="2013216"/>
                  </a:lnTo>
                  <a:lnTo>
                    <a:pt x="1975866" y="1987867"/>
                  </a:lnTo>
                  <a:lnTo>
                    <a:pt x="2079371" y="1929942"/>
                  </a:lnTo>
                  <a:lnTo>
                    <a:pt x="2128393" y="1897329"/>
                  </a:lnTo>
                  <a:lnTo>
                    <a:pt x="2174621" y="1864753"/>
                  </a:lnTo>
                  <a:lnTo>
                    <a:pt x="2220976" y="1828533"/>
                  </a:lnTo>
                  <a:lnTo>
                    <a:pt x="2263394" y="1791144"/>
                  </a:lnTo>
                  <a:lnTo>
                    <a:pt x="2304161" y="1752511"/>
                  </a:lnTo>
                  <a:lnTo>
                    <a:pt x="2343658" y="1712683"/>
                  </a:lnTo>
                  <a:lnTo>
                    <a:pt x="2379218" y="1670431"/>
                  </a:lnTo>
                  <a:lnTo>
                    <a:pt x="2413127" y="1626984"/>
                  </a:lnTo>
                  <a:lnTo>
                    <a:pt x="2444496" y="1582318"/>
                  </a:lnTo>
                  <a:lnTo>
                    <a:pt x="2473198" y="1535252"/>
                  </a:lnTo>
                  <a:lnTo>
                    <a:pt x="2498979" y="1488186"/>
                  </a:lnTo>
                  <a:lnTo>
                    <a:pt x="2522220" y="1439926"/>
                  </a:lnTo>
                  <a:lnTo>
                    <a:pt x="2542666" y="1389253"/>
                  </a:lnTo>
                  <a:lnTo>
                    <a:pt x="2560320" y="1338453"/>
                  </a:lnTo>
                  <a:lnTo>
                    <a:pt x="2575306" y="1286637"/>
                  </a:lnTo>
                  <a:lnTo>
                    <a:pt x="2586354" y="1233424"/>
                  </a:lnTo>
                  <a:lnTo>
                    <a:pt x="2594483" y="1180338"/>
                  </a:lnTo>
                  <a:lnTo>
                    <a:pt x="2599816" y="1125982"/>
                  </a:lnTo>
                  <a:lnTo>
                    <a:pt x="2601341" y="1070483"/>
                  </a:lnTo>
                  <a:lnTo>
                    <a:pt x="2599816" y="1015111"/>
                  </a:lnTo>
                  <a:lnTo>
                    <a:pt x="2594483" y="960755"/>
                  </a:lnTo>
                  <a:lnTo>
                    <a:pt x="2586354" y="907669"/>
                  </a:lnTo>
                  <a:lnTo>
                    <a:pt x="2575306" y="854582"/>
                  </a:lnTo>
                  <a:lnTo>
                    <a:pt x="2560320" y="802639"/>
                  </a:lnTo>
                  <a:lnTo>
                    <a:pt x="2542666" y="751967"/>
                  </a:lnTo>
                  <a:lnTo>
                    <a:pt x="2522220" y="702437"/>
                  </a:lnTo>
                  <a:lnTo>
                    <a:pt x="2498979" y="654176"/>
                  </a:lnTo>
                  <a:lnTo>
                    <a:pt x="2473198" y="605917"/>
                  </a:lnTo>
                  <a:lnTo>
                    <a:pt x="2444496" y="559943"/>
                  </a:lnTo>
                  <a:lnTo>
                    <a:pt x="2413127" y="515366"/>
                  </a:lnTo>
                  <a:lnTo>
                    <a:pt x="2379218" y="471931"/>
                  </a:lnTo>
                  <a:lnTo>
                    <a:pt x="2343658" y="429641"/>
                  </a:lnTo>
                  <a:lnTo>
                    <a:pt x="2304161" y="389889"/>
                  </a:lnTo>
                  <a:lnTo>
                    <a:pt x="2263394" y="351155"/>
                  </a:lnTo>
                  <a:lnTo>
                    <a:pt x="2220976" y="313817"/>
                  </a:lnTo>
                  <a:lnTo>
                    <a:pt x="2174621" y="277621"/>
                  </a:lnTo>
                  <a:lnTo>
                    <a:pt x="2128393" y="244982"/>
                  </a:lnTo>
                  <a:lnTo>
                    <a:pt x="2079371" y="212344"/>
                  </a:lnTo>
                  <a:lnTo>
                    <a:pt x="2027555" y="182244"/>
                  </a:lnTo>
                  <a:lnTo>
                    <a:pt x="1975866" y="154431"/>
                  </a:lnTo>
                  <a:lnTo>
                    <a:pt x="1921383" y="129158"/>
                  </a:lnTo>
                  <a:lnTo>
                    <a:pt x="1865376" y="104901"/>
                  </a:lnTo>
                  <a:lnTo>
                    <a:pt x="1806829" y="84581"/>
                  </a:lnTo>
                  <a:lnTo>
                    <a:pt x="1748282" y="65150"/>
                  </a:lnTo>
                  <a:lnTo>
                    <a:pt x="1688211" y="48260"/>
                  </a:lnTo>
                  <a:lnTo>
                    <a:pt x="1625600" y="33781"/>
                  </a:lnTo>
                  <a:lnTo>
                    <a:pt x="1562862" y="21717"/>
                  </a:lnTo>
                  <a:lnTo>
                    <a:pt x="1498854" y="12064"/>
                  </a:lnTo>
                  <a:lnTo>
                    <a:pt x="1434846" y="5968"/>
                  </a:lnTo>
                  <a:lnTo>
                    <a:pt x="1368044" y="1143"/>
                  </a:lnTo>
                  <a:lnTo>
                    <a:pt x="1301242" y="0"/>
                  </a:lnTo>
                  <a:close/>
                </a:path>
              </a:pathLst>
            </a:custGeom>
            <a:solidFill>
              <a:srgbClr val="F7F81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3168" y="2258568"/>
              <a:ext cx="1886712" cy="23713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44496" y="903731"/>
              <a:ext cx="5490845" cy="1482725"/>
            </a:xfrm>
            <a:custGeom>
              <a:avLst/>
              <a:gdLst/>
              <a:ahLst/>
              <a:cxnLst/>
              <a:rect l="l" t="t" r="r" b="b"/>
              <a:pathLst>
                <a:path w="5490845" h="1482725">
                  <a:moveTo>
                    <a:pt x="5490845" y="225933"/>
                  </a:moveTo>
                  <a:lnTo>
                    <a:pt x="5486273" y="180467"/>
                  </a:lnTo>
                  <a:lnTo>
                    <a:pt x="5473065" y="138049"/>
                  </a:lnTo>
                  <a:lnTo>
                    <a:pt x="5452237" y="99695"/>
                  </a:lnTo>
                  <a:lnTo>
                    <a:pt x="5424678" y="66167"/>
                  </a:lnTo>
                  <a:lnTo>
                    <a:pt x="5391150" y="38608"/>
                  </a:lnTo>
                  <a:lnTo>
                    <a:pt x="5352796" y="17780"/>
                  </a:lnTo>
                  <a:lnTo>
                    <a:pt x="5310378" y="4572"/>
                  </a:lnTo>
                  <a:lnTo>
                    <a:pt x="5264785" y="0"/>
                  </a:lnTo>
                  <a:lnTo>
                    <a:pt x="745998" y="0"/>
                  </a:lnTo>
                  <a:lnTo>
                    <a:pt x="700532" y="4572"/>
                  </a:lnTo>
                  <a:lnTo>
                    <a:pt x="658114" y="17780"/>
                  </a:lnTo>
                  <a:lnTo>
                    <a:pt x="619633" y="38608"/>
                  </a:lnTo>
                  <a:lnTo>
                    <a:pt x="586232" y="66167"/>
                  </a:lnTo>
                  <a:lnTo>
                    <a:pt x="558673" y="99695"/>
                  </a:lnTo>
                  <a:lnTo>
                    <a:pt x="537718" y="138049"/>
                  </a:lnTo>
                  <a:lnTo>
                    <a:pt x="524637" y="180467"/>
                  </a:lnTo>
                  <a:lnTo>
                    <a:pt x="520065" y="225933"/>
                  </a:lnTo>
                  <a:lnTo>
                    <a:pt x="520065" y="790956"/>
                  </a:lnTo>
                  <a:lnTo>
                    <a:pt x="0" y="1482725"/>
                  </a:lnTo>
                  <a:lnTo>
                    <a:pt x="520065" y="1129919"/>
                  </a:lnTo>
                  <a:lnTo>
                    <a:pt x="524637" y="1175512"/>
                  </a:lnTo>
                  <a:lnTo>
                    <a:pt x="537718" y="1217930"/>
                  </a:lnTo>
                  <a:lnTo>
                    <a:pt x="558673" y="1256284"/>
                  </a:lnTo>
                  <a:lnTo>
                    <a:pt x="586232" y="1289685"/>
                  </a:lnTo>
                  <a:lnTo>
                    <a:pt x="619633" y="1317244"/>
                  </a:lnTo>
                  <a:lnTo>
                    <a:pt x="658114" y="1338072"/>
                  </a:lnTo>
                  <a:lnTo>
                    <a:pt x="700532" y="1351280"/>
                  </a:lnTo>
                  <a:lnTo>
                    <a:pt x="745998" y="1355852"/>
                  </a:lnTo>
                  <a:lnTo>
                    <a:pt x="5264785" y="1355852"/>
                  </a:lnTo>
                  <a:lnTo>
                    <a:pt x="5310378" y="1351280"/>
                  </a:lnTo>
                  <a:lnTo>
                    <a:pt x="5352796" y="1338072"/>
                  </a:lnTo>
                  <a:lnTo>
                    <a:pt x="5391150" y="1317244"/>
                  </a:lnTo>
                  <a:lnTo>
                    <a:pt x="5424678" y="1289685"/>
                  </a:lnTo>
                  <a:lnTo>
                    <a:pt x="5452237" y="1256284"/>
                  </a:lnTo>
                  <a:lnTo>
                    <a:pt x="5473065" y="1217930"/>
                  </a:lnTo>
                  <a:lnTo>
                    <a:pt x="5486273" y="1175512"/>
                  </a:lnTo>
                  <a:lnTo>
                    <a:pt x="5490845" y="1129919"/>
                  </a:lnTo>
                  <a:lnTo>
                    <a:pt x="5490845" y="225933"/>
                  </a:lnTo>
                  <a:close/>
                </a:path>
              </a:pathLst>
            </a:custGeom>
            <a:solidFill>
              <a:srgbClr val="F8E8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444496" y="903732"/>
              <a:ext cx="5490845" cy="1482725"/>
            </a:xfrm>
            <a:custGeom>
              <a:avLst/>
              <a:gdLst/>
              <a:ahLst/>
              <a:cxnLst/>
              <a:rect l="l" t="t" r="r" b="b"/>
              <a:pathLst>
                <a:path w="5490845" h="1482725">
                  <a:moveTo>
                    <a:pt x="520065" y="225932"/>
                  </a:moveTo>
                  <a:lnTo>
                    <a:pt x="524637" y="180466"/>
                  </a:lnTo>
                  <a:lnTo>
                    <a:pt x="537718" y="138048"/>
                  </a:lnTo>
                  <a:lnTo>
                    <a:pt x="558673" y="99694"/>
                  </a:lnTo>
                  <a:lnTo>
                    <a:pt x="586232" y="66166"/>
                  </a:lnTo>
                  <a:lnTo>
                    <a:pt x="619633" y="38607"/>
                  </a:lnTo>
                  <a:lnTo>
                    <a:pt x="658114" y="17779"/>
                  </a:lnTo>
                  <a:lnTo>
                    <a:pt x="700532" y="4571"/>
                  </a:lnTo>
                  <a:lnTo>
                    <a:pt x="745998" y="0"/>
                  </a:lnTo>
                  <a:lnTo>
                    <a:pt x="1348486" y="0"/>
                  </a:lnTo>
                  <a:lnTo>
                    <a:pt x="2591181" y="0"/>
                  </a:lnTo>
                  <a:lnTo>
                    <a:pt x="5264784" y="0"/>
                  </a:lnTo>
                  <a:lnTo>
                    <a:pt x="5310378" y="4571"/>
                  </a:lnTo>
                  <a:lnTo>
                    <a:pt x="5352796" y="17779"/>
                  </a:lnTo>
                  <a:lnTo>
                    <a:pt x="5391150" y="38607"/>
                  </a:lnTo>
                  <a:lnTo>
                    <a:pt x="5424678" y="66166"/>
                  </a:lnTo>
                  <a:lnTo>
                    <a:pt x="5452236" y="99694"/>
                  </a:lnTo>
                  <a:lnTo>
                    <a:pt x="5473064" y="138048"/>
                  </a:lnTo>
                  <a:lnTo>
                    <a:pt x="5486273" y="180466"/>
                  </a:lnTo>
                  <a:lnTo>
                    <a:pt x="5490845" y="225932"/>
                  </a:lnTo>
                  <a:lnTo>
                    <a:pt x="5490845" y="790955"/>
                  </a:lnTo>
                  <a:lnTo>
                    <a:pt x="5490845" y="1129918"/>
                  </a:lnTo>
                  <a:lnTo>
                    <a:pt x="5486273" y="1175511"/>
                  </a:lnTo>
                  <a:lnTo>
                    <a:pt x="5473064" y="1217929"/>
                  </a:lnTo>
                  <a:lnTo>
                    <a:pt x="5452236" y="1256283"/>
                  </a:lnTo>
                  <a:lnTo>
                    <a:pt x="5424678" y="1289684"/>
                  </a:lnTo>
                  <a:lnTo>
                    <a:pt x="5391150" y="1317243"/>
                  </a:lnTo>
                  <a:lnTo>
                    <a:pt x="5352796" y="1338071"/>
                  </a:lnTo>
                  <a:lnTo>
                    <a:pt x="5310378" y="1351279"/>
                  </a:lnTo>
                  <a:lnTo>
                    <a:pt x="5264784" y="1355851"/>
                  </a:lnTo>
                  <a:lnTo>
                    <a:pt x="2591181" y="1355851"/>
                  </a:lnTo>
                  <a:lnTo>
                    <a:pt x="1348486" y="1355851"/>
                  </a:lnTo>
                  <a:lnTo>
                    <a:pt x="745998" y="1355851"/>
                  </a:lnTo>
                  <a:lnTo>
                    <a:pt x="700532" y="1351279"/>
                  </a:lnTo>
                  <a:lnTo>
                    <a:pt x="658114" y="1338071"/>
                  </a:lnTo>
                  <a:lnTo>
                    <a:pt x="619633" y="1317243"/>
                  </a:lnTo>
                  <a:lnTo>
                    <a:pt x="586232" y="1289684"/>
                  </a:lnTo>
                  <a:lnTo>
                    <a:pt x="558673" y="1256283"/>
                  </a:lnTo>
                  <a:lnTo>
                    <a:pt x="537718" y="1217929"/>
                  </a:lnTo>
                  <a:lnTo>
                    <a:pt x="524637" y="1175511"/>
                  </a:lnTo>
                  <a:lnTo>
                    <a:pt x="520065" y="1129918"/>
                  </a:lnTo>
                  <a:lnTo>
                    <a:pt x="0" y="1482724"/>
                  </a:lnTo>
                  <a:lnTo>
                    <a:pt x="520065" y="790955"/>
                  </a:lnTo>
                  <a:lnTo>
                    <a:pt x="520065" y="225932"/>
                  </a:lnTo>
                  <a:close/>
                </a:path>
              </a:pathLst>
            </a:custGeom>
            <a:ln w="12192">
              <a:solidFill>
                <a:srgbClr val="DDA0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206438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A</a:t>
            </a:r>
            <a:r>
              <a:rPr dirty="0" spc="-25"/>
              <a:t>nnie’</a:t>
            </a:r>
            <a:r>
              <a:rPr dirty="0"/>
              <a:t>s</a:t>
            </a:r>
            <a:r>
              <a:rPr dirty="0" spc="-120"/>
              <a:t> </a:t>
            </a:r>
            <a:r>
              <a:rPr dirty="0"/>
              <a:t>A</a:t>
            </a:r>
            <a:r>
              <a:rPr dirty="0" spc="-20"/>
              <a:t>n</a:t>
            </a:r>
            <a:r>
              <a:rPr dirty="0" spc="-15"/>
              <a:t>s</a:t>
            </a:r>
            <a:r>
              <a:rPr dirty="0"/>
              <a:t>w</a:t>
            </a:r>
            <a:r>
              <a:rPr dirty="0" spc="-20"/>
              <a:t>e</a:t>
            </a:r>
            <a:r>
              <a:rPr dirty="0"/>
              <a:t>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132582" y="1210183"/>
            <a:ext cx="4410710" cy="75247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Derived class display() method would be called as the object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 of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derived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type.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Many times, at run time you will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get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 know the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object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type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and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 corresponding method of the class would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be 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called,</a:t>
            </a:r>
            <a:r>
              <a:rPr dirty="0" sz="12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hence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runtime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polymorphism.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8384" y="2524125"/>
            <a:ext cx="67246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solidFill>
                  <a:srgbClr val="006EC0"/>
                </a:solidFill>
                <a:latin typeface="Calibri"/>
                <a:cs typeface="Calibri"/>
              </a:rPr>
              <a:t>LAB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4" name="object 4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0" y="1132332"/>
            <a:ext cx="4751832" cy="366826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62071" y="760856"/>
            <a:ext cx="1989455" cy="406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85" b="1">
                <a:solidFill>
                  <a:srgbClr val="001F5F"/>
                </a:solidFill>
                <a:latin typeface="Georgia"/>
                <a:cs typeface="Georgia"/>
              </a:rPr>
              <a:t>Q</a:t>
            </a:r>
            <a:r>
              <a:rPr dirty="0" sz="2500" spc="-95" b="1">
                <a:solidFill>
                  <a:srgbClr val="001F5F"/>
                </a:solidFill>
                <a:latin typeface="Georgia"/>
                <a:cs typeface="Georgia"/>
              </a:rPr>
              <a:t>UE</a:t>
            </a:r>
            <a:r>
              <a:rPr dirty="0" sz="2500" spc="-90" b="1">
                <a:solidFill>
                  <a:srgbClr val="001F5F"/>
                </a:solidFill>
                <a:latin typeface="Georgia"/>
                <a:cs typeface="Georgia"/>
              </a:rPr>
              <a:t>S</a:t>
            </a:r>
            <a:r>
              <a:rPr dirty="0" sz="2500" spc="-95" b="1">
                <a:solidFill>
                  <a:srgbClr val="001F5F"/>
                </a:solidFill>
                <a:latin typeface="Georgia"/>
                <a:cs typeface="Georgia"/>
              </a:rPr>
              <a:t>T</a:t>
            </a:r>
            <a:r>
              <a:rPr dirty="0" sz="2500" spc="-90" b="1">
                <a:solidFill>
                  <a:srgbClr val="001F5F"/>
                </a:solidFill>
                <a:latin typeface="Georgia"/>
                <a:cs typeface="Georgia"/>
              </a:rPr>
              <a:t>I</a:t>
            </a:r>
            <a:r>
              <a:rPr dirty="0" sz="2500" spc="-85" b="1">
                <a:solidFill>
                  <a:srgbClr val="001F5F"/>
                </a:solidFill>
                <a:latin typeface="Georgia"/>
                <a:cs typeface="Georgia"/>
              </a:rPr>
              <a:t>ON</a:t>
            </a:r>
            <a:r>
              <a:rPr dirty="0" sz="2500" spc="-5" b="1">
                <a:solidFill>
                  <a:srgbClr val="001F5F"/>
                </a:solidFill>
                <a:latin typeface="Georgia"/>
                <a:cs typeface="Georgia"/>
              </a:rPr>
              <a:t>S</a:t>
            </a:r>
            <a:endParaRPr sz="250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66900" y="1592580"/>
            <a:ext cx="5434965" cy="1775460"/>
            <a:chOff x="1866900" y="1592580"/>
            <a:chExt cx="5434965" cy="17754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66900" y="1592580"/>
              <a:ext cx="5434584" cy="17754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4247" y="1674876"/>
              <a:ext cx="5199888" cy="161086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95350" y="3934459"/>
            <a:ext cx="6982459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SampleBean</a:t>
            </a:r>
            <a:r>
              <a:rPr dirty="0" sz="1400" spc="-5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class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where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have</a:t>
            </a:r>
            <a:r>
              <a:rPr dirty="0" sz="14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defined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one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method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named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actualLogicMethod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1802" y="120472"/>
            <a:ext cx="2717165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Spring</a:t>
            </a:r>
            <a:r>
              <a:rPr dirty="0" spc="-75"/>
              <a:t> </a:t>
            </a:r>
            <a:r>
              <a:rPr dirty="0" spc="-5"/>
              <a:t>AOP</a:t>
            </a:r>
            <a:r>
              <a:rPr dirty="0" spc="-120"/>
              <a:t> </a:t>
            </a:r>
            <a:r>
              <a:rPr dirty="0" spc="-10"/>
              <a:t>Example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3208" y="743712"/>
            <a:ext cx="6624828" cy="41605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7840" y="135763"/>
            <a:ext cx="158813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Assig</a:t>
            </a:r>
            <a:r>
              <a:rPr dirty="0" spc="-15"/>
              <a:t>n</a:t>
            </a:r>
            <a:r>
              <a:rPr dirty="0" spc="-20"/>
              <a:t>m</a:t>
            </a:r>
            <a:r>
              <a:rPr dirty="0" spc="-15"/>
              <a:t>en</a:t>
            </a:r>
            <a:r>
              <a:rPr dirty="0"/>
              <a:t>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6303" y="1010539"/>
            <a:ext cx="7634605" cy="1647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Write</a:t>
            </a:r>
            <a:r>
              <a:rPr dirty="0" sz="1200" spc="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spring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application,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which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has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MobilePhone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class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properties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like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manufacturer name,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price,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0">
                <a:solidFill>
                  <a:srgbClr val="242424"/>
                </a:solidFill>
                <a:latin typeface="Tahoma"/>
                <a:cs typeface="Tahoma"/>
              </a:rPr>
              <a:t>colour.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Provide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setter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getter methods also</a:t>
            </a: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same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class.</a:t>
            </a:r>
            <a:endParaRPr sz="1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Create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MobilePhoneDAO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class which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have</a:t>
            </a:r>
            <a:r>
              <a:rPr dirty="0" sz="1200" spc="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saveMobile,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deleteMobile, updateMobile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methods.</a:t>
            </a:r>
            <a:endParaRPr sz="1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Create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a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table mobiles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database with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same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columns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MobilePhone 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property.</a:t>
            </a:r>
            <a:endParaRPr sz="1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Create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applicationContext.xml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file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where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you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declare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dao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bean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other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beans.</a:t>
            </a:r>
            <a:endParaRPr sz="1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Write</a:t>
            </a:r>
            <a:r>
              <a:rPr dirty="0" sz="1200" spc="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TestClass</a:t>
            </a:r>
            <a:r>
              <a:rPr dirty="0" sz="1200" spc="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which will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create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MobilePhone object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insert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into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the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database table.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5784" y="699516"/>
            <a:ext cx="5423916" cy="406755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55472" y="135763"/>
            <a:ext cx="3705860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10">
                <a:solidFill>
                  <a:srgbClr val="242424"/>
                </a:solidFill>
                <a:latin typeface="Calibri"/>
                <a:cs typeface="Calibri"/>
              </a:rPr>
              <a:t>Agenda</a:t>
            </a:r>
            <a:r>
              <a:rPr dirty="0" sz="2600" spc="-95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242424"/>
                </a:solidFill>
                <a:latin typeface="Calibri"/>
                <a:cs typeface="Calibri"/>
              </a:rPr>
              <a:t>of</a:t>
            </a:r>
            <a:r>
              <a:rPr dirty="0" sz="2600" spc="-4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42424"/>
                </a:solidFill>
                <a:latin typeface="Calibri"/>
                <a:cs typeface="Calibri"/>
              </a:rPr>
              <a:t>the</a:t>
            </a:r>
            <a:r>
              <a:rPr dirty="0" sz="2600" spc="-25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242424"/>
                </a:solidFill>
                <a:latin typeface="Calibri"/>
                <a:cs typeface="Calibri"/>
              </a:rPr>
              <a:t>Next</a:t>
            </a:r>
            <a:r>
              <a:rPr dirty="0" sz="2600" spc="-8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42424"/>
                </a:solidFill>
                <a:latin typeface="Calibri"/>
                <a:cs typeface="Calibri"/>
              </a:rPr>
              <a:t>Module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7159" y="886205"/>
            <a:ext cx="4981575" cy="8959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In</a:t>
            </a:r>
            <a:r>
              <a:rPr dirty="0" sz="1200" spc="-2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the </a:t>
            </a:r>
            <a:r>
              <a:rPr dirty="0" sz="1200">
                <a:latin typeface="Tahoma"/>
                <a:cs typeface="Tahoma"/>
              </a:rPr>
              <a:t>next </a:t>
            </a:r>
            <a:r>
              <a:rPr dirty="0" sz="1200" spc="-5">
                <a:latin typeface="Tahoma"/>
                <a:cs typeface="Tahoma"/>
              </a:rPr>
              <a:t>module</a:t>
            </a:r>
            <a:r>
              <a:rPr dirty="0" sz="120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we</a:t>
            </a:r>
            <a:r>
              <a:rPr dirty="0" sz="1200" spc="-2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will</a:t>
            </a:r>
            <a:r>
              <a:rPr dirty="0" sz="1200" spc="-2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be</a:t>
            </a:r>
            <a:r>
              <a:rPr dirty="0" sz="1200" spc="-5">
                <a:latin typeface="Tahoma"/>
                <a:cs typeface="Tahoma"/>
              </a:rPr>
              <a:t> able</a:t>
            </a:r>
            <a:r>
              <a:rPr dirty="0" sz="1200" spc="-2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to: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Symbol"/>
                <a:cs typeface="Symbol"/>
              </a:rPr>
              <a:t>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ahoma"/>
                <a:cs typeface="Tahoma"/>
              </a:rPr>
              <a:t>Understand</a:t>
            </a:r>
            <a:r>
              <a:rPr dirty="0" sz="1200" spc="-3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SOA,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its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advantages </a:t>
            </a:r>
            <a:r>
              <a:rPr dirty="0" sz="1200" spc="-5">
                <a:latin typeface="Tahoma"/>
                <a:cs typeface="Tahoma"/>
              </a:rPr>
              <a:t>and</a:t>
            </a:r>
            <a:r>
              <a:rPr dirty="0" sz="1200" spc="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architecture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1200">
                <a:latin typeface="Symbol"/>
                <a:cs typeface="Symbol"/>
              </a:rPr>
              <a:t>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ahoma"/>
                <a:cs typeface="Tahoma"/>
              </a:rPr>
              <a:t>Learn</a:t>
            </a:r>
            <a:r>
              <a:rPr dirty="0" sz="1200" spc="-1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how</a:t>
            </a:r>
            <a:r>
              <a:rPr dirty="0" sz="1200" spc="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to</a:t>
            </a:r>
            <a:r>
              <a:rPr dirty="0" sz="1200" spc="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use SOA</a:t>
            </a:r>
            <a:r>
              <a:rPr dirty="0" sz="1200" spc="-1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and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difference</a:t>
            </a:r>
            <a:r>
              <a:rPr dirty="0" sz="120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between</a:t>
            </a:r>
            <a:r>
              <a:rPr dirty="0" sz="1200" spc="-1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SOA and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-35">
                <a:latin typeface="Tahoma"/>
                <a:cs typeface="Tahoma"/>
              </a:rPr>
              <a:t>Web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Services.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9944" y="923544"/>
            <a:ext cx="3744467" cy="366826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84733" y="155575"/>
            <a:ext cx="1235075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5">
                <a:solidFill>
                  <a:srgbClr val="242424"/>
                </a:solidFill>
                <a:latin typeface="Calibri"/>
                <a:cs typeface="Calibri"/>
              </a:rPr>
              <a:t>P</a:t>
            </a:r>
            <a:r>
              <a:rPr dirty="0" sz="2600" spc="-70">
                <a:solidFill>
                  <a:srgbClr val="242424"/>
                </a:solidFill>
                <a:latin typeface="Calibri"/>
                <a:cs typeface="Calibri"/>
              </a:rPr>
              <a:t>r</a:t>
            </a:r>
            <a:r>
              <a:rPr dirty="0" sz="2600">
                <a:solidFill>
                  <a:srgbClr val="242424"/>
                </a:solidFill>
                <a:latin typeface="Calibri"/>
                <a:cs typeface="Calibri"/>
              </a:rPr>
              <a:t>e</a:t>
            </a:r>
            <a:r>
              <a:rPr dirty="0" sz="2600" spc="-20">
                <a:solidFill>
                  <a:srgbClr val="242424"/>
                </a:solidFill>
                <a:latin typeface="Calibri"/>
                <a:cs typeface="Calibri"/>
              </a:rPr>
              <a:t>-</a:t>
            </a:r>
            <a:r>
              <a:rPr dirty="0" sz="2600" spc="-65">
                <a:solidFill>
                  <a:srgbClr val="242424"/>
                </a:solidFill>
                <a:latin typeface="Calibri"/>
                <a:cs typeface="Calibri"/>
              </a:rPr>
              <a:t>w</a:t>
            </a:r>
            <a:r>
              <a:rPr dirty="0" sz="2600" spc="-5">
                <a:solidFill>
                  <a:srgbClr val="242424"/>
                </a:solidFill>
                <a:latin typeface="Calibri"/>
                <a:cs typeface="Calibri"/>
              </a:rPr>
              <a:t>ork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6740" y="967739"/>
            <a:ext cx="202692" cy="18745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16330" y="976630"/>
            <a:ext cx="47104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Tahoma"/>
                <a:cs typeface="Tahoma"/>
              </a:rPr>
              <a:t>Preparation</a:t>
            </a:r>
            <a:r>
              <a:rPr dirty="0" sz="1400" spc="-6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for</a:t>
            </a:r>
            <a:r>
              <a:rPr dirty="0" sz="1400" spc="-3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the</a:t>
            </a:r>
            <a:r>
              <a:rPr dirty="0" sz="1400" spc="-3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next</a:t>
            </a:r>
            <a:r>
              <a:rPr dirty="0" sz="1400" spc="-3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module:</a:t>
            </a:r>
            <a:r>
              <a:rPr dirty="0" sz="1400" spc="-3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Go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through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is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web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service.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4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43928" y="123444"/>
              <a:ext cx="1840992" cy="33070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040118" y="124205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040118" y="124205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82624" y="949452"/>
            <a:ext cx="6677025" cy="2525395"/>
            <a:chOff x="1182624" y="949452"/>
            <a:chExt cx="6677025" cy="25253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2624" y="949452"/>
              <a:ext cx="6676644" cy="252526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2164" y="1037844"/>
              <a:ext cx="6417564" cy="234848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02995" y="3624834"/>
            <a:ext cx="7155180" cy="884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Note that </a:t>
            </a: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MethodBeforeAdvisor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class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implements </a:t>
            </a: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MethodBeforeAdvice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interface which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have </a:t>
            </a:r>
            <a:r>
              <a:rPr dirty="0" sz="1400" spc="-4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before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method.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You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can write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any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code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that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you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want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execute</a:t>
            </a:r>
            <a:r>
              <a:rPr dirty="0" sz="14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before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actual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method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executed.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1802" y="120472"/>
            <a:ext cx="3873500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Spring</a:t>
            </a:r>
            <a:r>
              <a:rPr dirty="0" spc="-45"/>
              <a:t> </a:t>
            </a:r>
            <a:r>
              <a:rPr dirty="0" spc="-5"/>
              <a:t>AOP</a:t>
            </a:r>
            <a:r>
              <a:rPr dirty="0" spc="-90"/>
              <a:t> </a:t>
            </a:r>
            <a:r>
              <a:rPr dirty="0" spc="-10"/>
              <a:t>Example</a:t>
            </a:r>
            <a:r>
              <a:rPr dirty="0" spc="-45"/>
              <a:t> </a:t>
            </a:r>
            <a:r>
              <a:rPr dirty="0" spc="-15"/>
              <a:t>(Contd.)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51304" y="800100"/>
            <a:ext cx="4861560" cy="2971800"/>
            <a:chOff x="2051304" y="800100"/>
            <a:chExt cx="4861560" cy="29718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1304" y="800100"/>
              <a:ext cx="4861560" cy="29718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62556" y="893064"/>
              <a:ext cx="4639056" cy="278587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01776" y="3918610"/>
            <a:ext cx="6711950" cy="763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 our</a:t>
            </a:r>
            <a:r>
              <a:rPr dirty="0" sz="1200" spc="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applicationContext.xml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file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where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have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declared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beans.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Note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bean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declaration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006EC0"/>
                </a:solidFill>
                <a:latin typeface="Tahoma"/>
                <a:cs typeface="Tahoma"/>
              </a:rPr>
              <a:t>ProxyFactoryBean</a:t>
            </a:r>
            <a:r>
              <a:rPr dirty="0" sz="1200" spc="8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class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which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provided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by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Spring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where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declare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target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bean and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interceptor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bean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1802" y="120472"/>
            <a:ext cx="3873500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Spring</a:t>
            </a:r>
            <a:r>
              <a:rPr dirty="0" spc="-45"/>
              <a:t> </a:t>
            </a:r>
            <a:r>
              <a:rPr dirty="0" spc="-5"/>
              <a:t>AOP</a:t>
            </a:r>
            <a:r>
              <a:rPr dirty="0" spc="-90"/>
              <a:t> </a:t>
            </a:r>
            <a:r>
              <a:rPr dirty="0" spc="-10"/>
              <a:t>Example</a:t>
            </a:r>
            <a:r>
              <a:rPr dirty="0" spc="-45"/>
              <a:t> </a:t>
            </a:r>
            <a:r>
              <a:rPr dirty="0" spc="-15"/>
              <a:t>(Contd.)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Puja</dc:creator>
  <dc:title>Copyright</dc:title>
  <dcterms:created xsi:type="dcterms:W3CDTF">2023-03-30T02:12:22Z</dcterms:created>
  <dcterms:modified xsi:type="dcterms:W3CDTF">2023-03-30T02:12:22Z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2023-03-30T00:00:00Z</vt:filetime>
  </property>
</Properties>
</file>