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572" y="120853"/>
            <a:ext cx="8156854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424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6692" y="2515362"/>
            <a:ext cx="161061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998" y="952627"/>
            <a:ext cx="7533005" cy="1769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424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182" y="4828059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xis.apache.org/axis2/java/core/tools/eclipse/plugin-installation.html" TargetMode="Externa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ersey.java.net/download.html" TargetMode="Externa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51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3" Type="http://schemas.openxmlformats.org/officeDocument/2006/relationships/image" Target="../media/image53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3" Type="http://schemas.openxmlformats.org/officeDocument/2006/relationships/image" Target="../media/image55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3" Type="http://schemas.openxmlformats.org/officeDocument/2006/relationships/image" Target="../media/image5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Relationship Id="rId3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496" y="414527"/>
            <a:ext cx="1955292" cy="2378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926" y="3187446"/>
            <a:ext cx="398208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242424"/>
                </a:solidFill>
                <a:latin typeface="Georgia"/>
                <a:cs typeface="Georgia"/>
              </a:rPr>
              <a:t>MODULE-14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dirty="0" sz="2000" spc="-170" b="1">
                <a:solidFill>
                  <a:srgbClr val="242424"/>
                </a:solidFill>
                <a:latin typeface="Georgia"/>
                <a:cs typeface="Georgia"/>
              </a:rPr>
              <a:t>WE</a:t>
            </a:r>
            <a:r>
              <a:rPr dirty="0" sz="2000" b="1">
                <a:solidFill>
                  <a:srgbClr val="242424"/>
                </a:solidFill>
                <a:latin typeface="Georgia"/>
                <a:cs typeface="Georgia"/>
              </a:rPr>
              <a:t>B</a:t>
            </a:r>
            <a:r>
              <a:rPr dirty="0" sz="2000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spc="-190" b="1">
                <a:solidFill>
                  <a:srgbClr val="242424"/>
                </a:solidFill>
                <a:latin typeface="Georgia"/>
                <a:cs typeface="Georgia"/>
              </a:rPr>
              <a:t>SE</a:t>
            </a:r>
            <a:r>
              <a:rPr dirty="0" sz="2000" spc="-180" b="1">
                <a:solidFill>
                  <a:srgbClr val="242424"/>
                </a:solidFill>
                <a:latin typeface="Georgia"/>
                <a:cs typeface="Georgia"/>
              </a:rPr>
              <a:t>RV</a:t>
            </a:r>
            <a:r>
              <a:rPr dirty="0" sz="2000" spc="-190" b="1">
                <a:solidFill>
                  <a:srgbClr val="242424"/>
                </a:solidFill>
                <a:latin typeface="Georgia"/>
                <a:cs typeface="Georgia"/>
              </a:rPr>
              <a:t>ICE</a:t>
            </a:r>
            <a:r>
              <a:rPr dirty="0" sz="2000" b="1">
                <a:solidFill>
                  <a:srgbClr val="242424"/>
                </a:solidFill>
                <a:latin typeface="Georgia"/>
                <a:cs typeface="Georgia"/>
              </a:rPr>
              <a:t>S</a:t>
            </a:r>
            <a:r>
              <a:rPr dirty="0" sz="2000" spc="-45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spc="105" b="1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2000" spc="105" b="1">
                <a:solidFill>
                  <a:srgbClr val="242424"/>
                </a:solidFill>
                <a:latin typeface="Georgia"/>
                <a:cs typeface="Georgia"/>
              </a:rPr>
              <a:t>N</a:t>
            </a:r>
            <a:r>
              <a:rPr dirty="0" sz="2000" spc="5" b="1">
                <a:solidFill>
                  <a:srgbClr val="242424"/>
                </a:solidFill>
                <a:latin typeface="Georgia"/>
                <a:cs typeface="Georgia"/>
              </a:rPr>
              <a:t>D</a:t>
            </a:r>
            <a:r>
              <a:rPr dirty="0" sz="2000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spc="-250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spc="-55" b="1">
                <a:solidFill>
                  <a:srgbClr val="242424"/>
                </a:solidFill>
                <a:latin typeface="Georgia"/>
                <a:cs typeface="Georgia"/>
              </a:rPr>
              <a:t>P</a:t>
            </a:r>
            <a:r>
              <a:rPr dirty="0" sz="2000" spc="-45" b="1">
                <a:solidFill>
                  <a:srgbClr val="242424"/>
                </a:solidFill>
                <a:latin typeface="Georgia"/>
                <a:cs typeface="Georgia"/>
              </a:rPr>
              <a:t>RO</a:t>
            </a:r>
            <a:r>
              <a:rPr dirty="0" sz="2000" spc="-55" b="1">
                <a:solidFill>
                  <a:srgbClr val="242424"/>
                </a:solidFill>
                <a:latin typeface="Georgia"/>
                <a:cs typeface="Georgia"/>
              </a:rPr>
              <a:t>JEC</a:t>
            </a:r>
            <a:r>
              <a:rPr dirty="0" sz="2000" b="1">
                <a:solidFill>
                  <a:srgbClr val="242424"/>
                </a:solidFill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78003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9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dirty="0" sz="2600" spc="-3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SOAP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0081" y="2064829"/>
            <a:ext cx="1403985" cy="917575"/>
            <a:chOff x="3700081" y="2064829"/>
            <a:chExt cx="1403985" cy="917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844" y="2069592"/>
              <a:ext cx="1394460" cy="9083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4844" y="2069592"/>
              <a:ext cx="1394460" cy="908050"/>
            </a:xfrm>
            <a:custGeom>
              <a:avLst/>
              <a:gdLst/>
              <a:ahLst/>
              <a:cxnLst/>
              <a:rect l="l" t="t" r="r" b="b"/>
              <a:pathLst>
                <a:path w="1394460" h="908050">
                  <a:moveTo>
                    <a:pt x="0" y="453897"/>
                  </a:moveTo>
                  <a:lnTo>
                    <a:pt x="9143" y="380364"/>
                  </a:lnTo>
                  <a:lnTo>
                    <a:pt x="35559" y="310514"/>
                  </a:lnTo>
                  <a:lnTo>
                    <a:pt x="54736" y="277240"/>
                  </a:lnTo>
                  <a:lnTo>
                    <a:pt x="77850" y="245363"/>
                  </a:lnTo>
                  <a:lnTo>
                    <a:pt x="104520" y="214883"/>
                  </a:lnTo>
                  <a:lnTo>
                    <a:pt x="134492" y="185800"/>
                  </a:lnTo>
                  <a:lnTo>
                    <a:pt x="167893" y="158495"/>
                  </a:lnTo>
                  <a:lnTo>
                    <a:pt x="204215" y="132969"/>
                  </a:lnTo>
                  <a:lnTo>
                    <a:pt x="243458" y="109219"/>
                  </a:lnTo>
                  <a:lnTo>
                    <a:pt x="285495" y="87630"/>
                  </a:lnTo>
                  <a:lnTo>
                    <a:pt x="329945" y="68071"/>
                  </a:lnTo>
                  <a:lnTo>
                    <a:pt x="376808" y="50672"/>
                  </a:lnTo>
                  <a:lnTo>
                    <a:pt x="425830" y="35687"/>
                  </a:lnTo>
                  <a:lnTo>
                    <a:pt x="476884" y="23113"/>
                  </a:lnTo>
                  <a:lnTo>
                    <a:pt x="529716" y="13207"/>
                  </a:lnTo>
                  <a:lnTo>
                    <a:pt x="584200" y="5968"/>
                  </a:lnTo>
                  <a:lnTo>
                    <a:pt x="640079" y="1524"/>
                  </a:lnTo>
                  <a:lnTo>
                    <a:pt x="697229" y="0"/>
                  </a:lnTo>
                  <a:lnTo>
                    <a:pt x="754379" y="1524"/>
                  </a:lnTo>
                  <a:lnTo>
                    <a:pt x="810259" y="5968"/>
                  </a:lnTo>
                  <a:lnTo>
                    <a:pt x="864742" y="13207"/>
                  </a:lnTo>
                  <a:lnTo>
                    <a:pt x="917575" y="23113"/>
                  </a:lnTo>
                  <a:lnTo>
                    <a:pt x="968628" y="35687"/>
                  </a:lnTo>
                  <a:lnTo>
                    <a:pt x="1017651" y="50672"/>
                  </a:lnTo>
                  <a:lnTo>
                    <a:pt x="1064514" y="68071"/>
                  </a:lnTo>
                  <a:lnTo>
                    <a:pt x="1108964" y="87630"/>
                  </a:lnTo>
                  <a:lnTo>
                    <a:pt x="1151001" y="109219"/>
                  </a:lnTo>
                  <a:lnTo>
                    <a:pt x="1190243" y="132969"/>
                  </a:lnTo>
                  <a:lnTo>
                    <a:pt x="1226565" y="158495"/>
                  </a:lnTo>
                  <a:lnTo>
                    <a:pt x="1259966" y="185800"/>
                  </a:lnTo>
                  <a:lnTo>
                    <a:pt x="1289939" y="214883"/>
                  </a:lnTo>
                  <a:lnTo>
                    <a:pt x="1316608" y="245363"/>
                  </a:lnTo>
                  <a:lnTo>
                    <a:pt x="1339722" y="277240"/>
                  </a:lnTo>
                  <a:lnTo>
                    <a:pt x="1358900" y="310514"/>
                  </a:lnTo>
                  <a:lnTo>
                    <a:pt x="1385315" y="380364"/>
                  </a:lnTo>
                  <a:lnTo>
                    <a:pt x="1394459" y="453897"/>
                  </a:lnTo>
                  <a:lnTo>
                    <a:pt x="1392173" y="491235"/>
                  </a:lnTo>
                  <a:lnTo>
                    <a:pt x="1374139" y="563118"/>
                  </a:lnTo>
                  <a:lnTo>
                    <a:pt x="1339722" y="630682"/>
                  </a:lnTo>
                  <a:lnTo>
                    <a:pt x="1316608" y="662558"/>
                  </a:lnTo>
                  <a:lnTo>
                    <a:pt x="1289939" y="693038"/>
                  </a:lnTo>
                  <a:lnTo>
                    <a:pt x="1259966" y="722121"/>
                  </a:lnTo>
                  <a:lnTo>
                    <a:pt x="1226565" y="749426"/>
                  </a:lnTo>
                  <a:lnTo>
                    <a:pt x="1190243" y="774953"/>
                  </a:lnTo>
                  <a:lnTo>
                    <a:pt x="1151001" y="798702"/>
                  </a:lnTo>
                  <a:lnTo>
                    <a:pt x="1108964" y="820293"/>
                  </a:lnTo>
                  <a:lnTo>
                    <a:pt x="1064514" y="839851"/>
                  </a:lnTo>
                  <a:lnTo>
                    <a:pt x="1017651" y="857250"/>
                  </a:lnTo>
                  <a:lnTo>
                    <a:pt x="968628" y="872235"/>
                  </a:lnTo>
                  <a:lnTo>
                    <a:pt x="917575" y="884808"/>
                  </a:lnTo>
                  <a:lnTo>
                    <a:pt x="864742" y="894714"/>
                  </a:lnTo>
                  <a:lnTo>
                    <a:pt x="810259" y="901953"/>
                  </a:lnTo>
                  <a:lnTo>
                    <a:pt x="754379" y="906399"/>
                  </a:lnTo>
                  <a:lnTo>
                    <a:pt x="697229" y="907922"/>
                  </a:lnTo>
                  <a:lnTo>
                    <a:pt x="640079" y="906399"/>
                  </a:lnTo>
                  <a:lnTo>
                    <a:pt x="584200" y="901953"/>
                  </a:lnTo>
                  <a:lnTo>
                    <a:pt x="529716" y="894714"/>
                  </a:lnTo>
                  <a:lnTo>
                    <a:pt x="476884" y="884808"/>
                  </a:lnTo>
                  <a:lnTo>
                    <a:pt x="425830" y="872235"/>
                  </a:lnTo>
                  <a:lnTo>
                    <a:pt x="376808" y="857250"/>
                  </a:lnTo>
                  <a:lnTo>
                    <a:pt x="329945" y="839851"/>
                  </a:lnTo>
                  <a:lnTo>
                    <a:pt x="285495" y="820293"/>
                  </a:lnTo>
                  <a:lnTo>
                    <a:pt x="243458" y="798702"/>
                  </a:lnTo>
                  <a:lnTo>
                    <a:pt x="204215" y="774953"/>
                  </a:lnTo>
                  <a:lnTo>
                    <a:pt x="167893" y="749426"/>
                  </a:lnTo>
                  <a:lnTo>
                    <a:pt x="134492" y="722121"/>
                  </a:lnTo>
                  <a:lnTo>
                    <a:pt x="104520" y="693038"/>
                  </a:lnTo>
                  <a:lnTo>
                    <a:pt x="77850" y="662558"/>
                  </a:lnTo>
                  <a:lnTo>
                    <a:pt x="54736" y="630682"/>
                  </a:lnTo>
                  <a:lnTo>
                    <a:pt x="35559" y="597407"/>
                  </a:lnTo>
                  <a:lnTo>
                    <a:pt x="9143" y="527557"/>
                  </a:lnTo>
                  <a:lnTo>
                    <a:pt x="0" y="453897"/>
                  </a:lnTo>
                  <a:close/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</a:t>
            </a:r>
            <a:r>
              <a:rPr dirty="0" spc="235">
                <a:latin typeface="Times New Roman"/>
                <a:cs typeface="Times New Roman"/>
              </a:rPr>
              <a:t> </a:t>
            </a:r>
            <a:r>
              <a:rPr dirty="0" spc="-35"/>
              <a:t>Web</a:t>
            </a:r>
            <a:r>
              <a:rPr dirty="0" spc="5"/>
              <a:t> </a:t>
            </a:r>
            <a:r>
              <a:rPr dirty="0" spc="-5"/>
              <a:t>Service</a:t>
            </a:r>
            <a:r>
              <a:rPr dirty="0" spc="-40"/>
              <a:t> </a:t>
            </a:r>
            <a:r>
              <a:rPr dirty="0"/>
              <a:t>is published in </a:t>
            </a:r>
            <a:r>
              <a:rPr dirty="0" spc="-5"/>
              <a:t>UDDI</a:t>
            </a:r>
            <a:r>
              <a:rPr dirty="0" spc="-30"/>
              <a:t> </a:t>
            </a:r>
            <a:r>
              <a:rPr dirty="0" spc="-5"/>
              <a:t>registry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</a:p>
          <a:p>
            <a:pPr marL="12700">
              <a:lnSpc>
                <a:spcPct val="100000"/>
              </a:lnSpc>
            </a:pPr>
            <a:r>
              <a:rPr dirty="0">
                <a:latin typeface="Symbol"/>
                <a:cs typeface="Symbol"/>
              </a:rPr>
              <a:t></a:t>
            </a:r>
            <a:r>
              <a:rPr dirty="0" spc="240">
                <a:latin typeface="Times New Roman"/>
                <a:cs typeface="Times New Roman"/>
              </a:rPr>
              <a:t> </a:t>
            </a:r>
            <a:r>
              <a:rPr dirty="0" spc="-5"/>
              <a:t>UDDI</a:t>
            </a:r>
            <a:r>
              <a:rPr dirty="0" spc="-30"/>
              <a:t> </a:t>
            </a:r>
            <a:r>
              <a:rPr dirty="0" spc="-5"/>
              <a:t>stands</a:t>
            </a:r>
            <a:r>
              <a:rPr dirty="0" spc="-15"/>
              <a:t> </a:t>
            </a:r>
            <a:r>
              <a:rPr dirty="0" spc="-5"/>
              <a:t>for</a:t>
            </a:r>
            <a:r>
              <a:rPr dirty="0" spc="-10"/>
              <a:t> </a:t>
            </a:r>
            <a:r>
              <a:rPr dirty="0" spc="-5"/>
              <a:t>Universal</a:t>
            </a:r>
            <a:r>
              <a:rPr dirty="0" spc="-20"/>
              <a:t> </a:t>
            </a:r>
            <a:r>
              <a:rPr dirty="0" spc="-5"/>
              <a:t>Description,</a:t>
            </a:r>
            <a:r>
              <a:rPr dirty="0" spc="-30"/>
              <a:t> </a:t>
            </a:r>
            <a:r>
              <a:rPr dirty="0" spc="-5"/>
              <a:t>Discovery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20"/>
              <a:t>Integration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Symbol"/>
                <a:cs typeface="Symbol"/>
              </a:rPr>
              <a:t></a:t>
            </a:r>
            <a:r>
              <a:rPr dirty="0" spc="245">
                <a:latin typeface="Times New Roman"/>
                <a:cs typeface="Times New Roman"/>
              </a:rPr>
              <a:t> </a:t>
            </a:r>
            <a:r>
              <a:rPr dirty="0"/>
              <a:t>Client</a:t>
            </a:r>
            <a:r>
              <a:rPr dirty="0" spc="45"/>
              <a:t> </a:t>
            </a:r>
            <a:r>
              <a:rPr dirty="0" spc="-5"/>
              <a:t>looks </a:t>
            </a:r>
            <a:r>
              <a:rPr dirty="0"/>
              <a:t>in</a:t>
            </a:r>
            <a:r>
              <a:rPr dirty="0" spc="15"/>
              <a:t> </a:t>
            </a:r>
            <a:r>
              <a:rPr dirty="0" spc="-5"/>
              <a:t>the</a:t>
            </a:r>
            <a:r>
              <a:rPr dirty="0" spc="20"/>
              <a:t> </a:t>
            </a:r>
            <a:r>
              <a:rPr dirty="0" spc="-5"/>
              <a:t>registry</a:t>
            </a:r>
            <a:r>
              <a:rPr dirty="0" spc="-20"/>
              <a:t> </a:t>
            </a:r>
            <a:r>
              <a:rPr dirty="0" spc="-5"/>
              <a:t>for the</a:t>
            </a:r>
            <a:r>
              <a:rPr dirty="0" spc="20"/>
              <a:t> </a:t>
            </a:r>
            <a:r>
              <a:rPr dirty="0" spc="-5"/>
              <a:t>services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10"/>
              <a:t> </a:t>
            </a:r>
            <a:r>
              <a:rPr dirty="0" spc="-5"/>
              <a:t>gets</a:t>
            </a:r>
            <a:r>
              <a:rPr dirty="0" spc="-10"/>
              <a:t> </a:t>
            </a:r>
            <a:r>
              <a:rPr dirty="0" spc="-5"/>
              <a:t>connected</a:t>
            </a:r>
            <a:r>
              <a:rPr dirty="0" spc="-25"/>
              <a:t> </a:t>
            </a:r>
            <a:r>
              <a:rPr dirty="0" spc="-5"/>
              <a:t>with</a:t>
            </a:r>
            <a:r>
              <a:rPr dirty="0" spc="1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required</a:t>
            </a:r>
            <a:r>
              <a:rPr dirty="0" spc="-15"/>
              <a:t> </a:t>
            </a:r>
            <a:r>
              <a:rPr dirty="0" spc="-5"/>
              <a:t>service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5"/>
              <a:t>interacts</a:t>
            </a:r>
            <a:r>
              <a:rPr dirty="0" spc="-10"/>
              <a:t> </a:t>
            </a:r>
            <a:r>
              <a:rPr dirty="0" spc="-5"/>
              <a:t>with</a:t>
            </a:r>
            <a:r>
              <a:rPr dirty="0" spc="45"/>
              <a:t> </a:t>
            </a:r>
            <a:r>
              <a:rPr dirty="0"/>
              <a:t>it</a:t>
            </a:r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550"/>
          </a:p>
          <a:p>
            <a:pPr algn="ctr" marL="181610">
              <a:lnSpc>
                <a:spcPct val="100000"/>
              </a:lnSpc>
            </a:pPr>
            <a:r>
              <a:rPr dirty="0" spc="-5"/>
              <a:t>UDDI</a:t>
            </a:r>
          </a:p>
          <a:p>
            <a:pPr algn="ctr" marL="181610">
              <a:lnSpc>
                <a:spcPct val="100000"/>
              </a:lnSpc>
            </a:pPr>
            <a:r>
              <a:rPr dirty="0" spc="-5"/>
              <a:t>Registry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996439" y="3425952"/>
            <a:ext cx="1489075" cy="1003300"/>
            <a:chOff x="1996439" y="3425952"/>
            <a:chExt cx="1489075" cy="1003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6439" y="3425952"/>
              <a:ext cx="1488948" cy="10027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3683" y="3453384"/>
              <a:ext cx="1394459" cy="9083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43683" y="3453384"/>
              <a:ext cx="1394460" cy="908050"/>
            </a:xfrm>
            <a:custGeom>
              <a:avLst/>
              <a:gdLst/>
              <a:ahLst/>
              <a:cxnLst/>
              <a:rect l="l" t="t" r="r" b="b"/>
              <a:pathLst>
                <a:path w="1394460" h="908050">
                  <a:moveTo>
                    <a:pt x="0" y="453961"/>
                  </a:moveTo>
                  <a:lnTo>
                    <a:pt x="9143" y="380365"/>
                  </a:lnTo>
                  <a:lnTo>
                    <a:pt x="35560" y="310515"/>
                  </a:lnTo>
                  <a:lnTo>
                    <a:pt x="54737" y="277241"/>
                  </a:lnTo>
                  <a:lnTo>
                    <a:pt x="77851" y="245364"/>
                  </a:lnTo>
                  <a:lnTo>
                    <a:pt x="104521" y="214884"/>
                  </a:lnTo>
                  <a:lnTo>
                    <a:pt x="134493" y="185801"/>
                  </a:lnTo>
                  <a:lnTo>
                    <a:pt x="167894" y="158496"/>
                  </a:lnTo>
                  <a:lnTo>
                    <a:pt x="204216" y="132969"/>
                  </a:lnTo>
                  <a:lnTo>
                    <a:pt x="243459" y="109220"/>
                  </a:lnTo>
                  <a:lnTo>
                    <a:pt x="285496" y="87630"/>
                  </a:lnTo>
                  <a:lnTo>
                    <a:pt x="329946" y="68072"/>
                  </a:lnTo>
                  <a:lnTo>
                    <a:pt x="376809" y="50673"/>
                  </a:lnTo>
                  <a:lnTo>
                    <a:pt x="425831" y="35687"/>
                  </a:lnTo>
                  <a:lnTo>
                    <a:pt x="476885" y="23114"/>
                  </a:lnTo>
                  <a:lnTo>
                    <a:pt x="529717" y="13208"/>
                  </a:lnTo>
                  <a:lnTo>
                    <a:pt x="584200" y="5969"/>
                  </a:lnTo>
                  <a:lnTo>
                    <a:pt x="640080" y="1524"/>
                  </a:lnTo>
                  <a:lnTo>
                    <a:pt x="697230" y="0"/>
                  </a:lnTo>
                  <a:lnTo>
                    <a:pt x="754380" y="1524"/>
                  </a:lnTo>
                  <a:lnTo>
                    <a:pt x="810260" y="5969"/>
                  </a:lnTo>
                  <a:lnTo>
                    <a:pt x="864743" y="13208"/>
                  </a:lnTo>
                  <a:lnTo>
                    <a:pt x="917575" y="23114"/>
                  </a:lnTo>
                  <a:lnTo>
                    <a:pt x="968629" y="35687"/>
                  </a:lnTo>
                  <a:lnTo>
                    <a:pt x="1017651" y="50673"/>
                  </a:lnTo>
                  <a:lnTo>
                    <a:pt x="1064514" y="68072"/>
                  </a:lnTo>
                  <a:lnTo>
                    <a:pt x="1108964" y="87630"/>
                  </a:lnTo>
                  <a:lnTo>
                    <a:pt x="1151001" y="109220"/>
                  </a:lnTo>
                  <a:lnTo>
                    <a:pt x="1190244" y="132969"/>
                  </a:lnTo>
                  <a:lnTo>
                    <a:pt x="1226566" y="158496"/>
                  </a:lnTo>
                  <a:lnTo>
                    <a:pt x="1259967" y="185801"/>
                  </a:lnTo>
                  <a:lnTo>
                    <a:pt x="1289939" y="214884"/>
                  </a:lnTo>
                  <a:lnTo>
                    <a:pt x="1316608" y="245364"/>
                  </a:lnTo>
                  <a:lnTo>
                    <a:pt x="1339723" y="277241"/>
                  </a:lnTo>
                  <a:lnTo>
                    <a:pt x="1358900" y="310515"/>
                  </a:lnTo>
                  <a:lnTo>
                    <a:pt x="1385316" y="380365"/>
                  </a:lnTo>
                  <a:lnTo>
                    <a:pt x="1394460" y="453961"/>
                  </a:lnTo>
                  <a:lnTo>
                    <a:pt x="1392174" y="491197"/>
                  </a:lnTo>
                  <a:lnTo>
                    <a:pt x="1374140" y="563054"/>
                  </a:lnTo>
                  <a:lnTo>
                    <a:pt x="1339723" y="630669"/>
                  </a:lnTo>
                  <a:lnTo>
                    <a:pt x="1316608" y="662584"/>
                  </a:lnTo>
                  <a:lnTo>
                    <a:pt x="1289939" y="693089"/>
                  </a:lnTo>
                  <a:lnTo>
                    <a:pt x="1259967" y="722071"/>
                  </a:lnTo>
                  <a:lnTo>
                    <a:pt x="1226566" y="749401"/>
                  </a:lnTo>
                  <a:lnTo>
                    <a:pt x="1190244" y="774966"/>
                  </a:lnTo>
                  <a:lnTo>
                    <a:pt x="1151001" y="798652"/>
                  </a:lnTo>
                  <a:lnTo>
                    <a:pt x="1108964" y="820331"/>
                  </a:lnTo>
                  <a:lnTo>
                    <a:pt x="1064514" y="839914"/>
                  </a:lnTo>
                  <a:lnTo>
                    <a:pt x="1017651" y="857250"/>
                  </a:lnTo>
                  <a:lnTo>
                    <a:pt x="968629" y="872248"/>
                  </a:lnTo>
                  <a:lnTo>
                    <a:pt x="917575" y="884783"/>
                  </a:lnTo>
                  <a:lnTo>
                    <a:pt x="864743" y="894727"/>
                  </a:lnTo>
                  <a:lnTo>
                    <a:pt x="810260" y="901979"/>
                  </a:lnTo>
                  <a:lnTo>
                    <a:pt x="754380" y="906411"/>
                  </a:lnTo>
                  <a:lnTo>
                    <a:pt x="697230" y="907923"/>
                  </a:lnTo>
                  <a:lnTo>
                    <a:pt x="640080" y="906411"/>
                  </a:lnTo>
                  <a:lnTo>
                    <a:pt x="584200" y="901979"/>
                  </a:lnTo>
                  <a:lnTo>
                    <a:pt x="529717" y="894727"/>
                  </a:lnTo>
                  <a:lnTo>
                    <a:pt x="476885" y="884783"/>
                  </a:lnTo>
                  <a:lnTo>
                    <a:pt x="425831" y="872248"/>
                  </a:lnTo>
                  <a:lnTo>
                    <a:pt x="376809" y="857250"/>
                  </a:lnTo>
                  <a:lnTo>
                    <a:pt x="329946" y="839914"/>
                  </a:lnTo>
                  <a:lnTo>
                    <a:pt x="285496" y="820331"/>
                  </a:lnTo>
                  <a:lnTo>
                    <a:pt x="243459" y="798652"/>
                  </a:lnTo>
                  <a:lnTo>
                    <a:pt x="204216" y="774966"/>
                  </a:lnTo>
                  <a:lnTo>
                    <a:pt x="167894" y="749401"/>
                  </a:lnTo>
                  <a:lnTo>
                    <a:pt x="134493" y="722071"/>
                  </a:lnTo>
                  <a:lnTo>
                    <a:pt x="104521" y="693089"/>
                  </a:lnTo>
                  <a:lnTo>
                    <a:pt x="77851" y="662584"/>
                  </a:lnTo>
                  <a:lnTo>
                    <a:pt x="54737" y="630669"/>
                  </a:lnTo>
                  <a:lnTo>
                    <a:pt x="35560" y="597446"/>
                  </a:lnTo>
                  <a:lnTo>
                    <a:pt x="9143" y="527596"/>
                  </a:lnTo>
                  <a:lnTo>
                    <a:pt x="0" y="453961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5854" y="3619246"/>
            <a:ext cx="6991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Service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q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72100" y="3425952"/>
            <a:ext cx="1489075" cy="1003300"/>
            <a:chOff x="5372100" y="3425952"/>
            <a:chExt cx="1489075" cy="10033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2100" y="3425952"/>
              <a:ext cx="1488948" cy="10027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9344" y="3453384"/>
              <a:ext cx="1394459" cy="9083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19344" y="3453384"/>
              <a:ext cx="1394460" cy="908050"/>
            </a:xfrm>
            <a:custGeom>
              <a:avLst/>
              <a:gdLst/>
              <a:ahLst/>
              <a:cxnLst/>
              <a:rect l="l" t="t" r="r" b="b"/>
              <a:pathLst>
                <a:path w="1394459" h="908050">
                  <a:moveTo>
                    <a:pt x="0" y="453961"/>
                  </a:moveTo>
                  <a:lnTo>
                    <a:pt x="9143" y="380365"/>
                  </a:lnTo>
                  <a:lnTo>
                    <a:pt x="35559" y="310515"/>
                  </a:lnTo>
                  <a:lnTo>
                    <a:pt x="54736" y="277241"/>
                  </a:lnTo>
                  <a:lnTo>
                    <a:pt x="77850" y="245364"/>
                  </a:lnTo>
                  <a:lnTo>
                    <a:pt x="104520" y="214884"/>
                  </a:lnTo>
                  <a:lnTo>
                    <a:pt x="134492" y="185801"/>
                  </a:lnTo>
                  <a:lnTo>
                    <a:pt x="167893" y="158496"/>
                  </a:lnTo>
                  <a:lnTo>
                    <a:pt x="204215" y="132969"/>
                  </a:lnTo>
                  <a:lnTo>
                    <a:pt x="243458" y="109220"/>
                  </a:lnTo>
                  <a:lnTo>
                    <a:pt x="285495" y="87630"/>
                  </a:lnTo>
                  <a:lnTo>
                    <a:pt x="329945" y="68072"/>
                  </a:lnTo>
                  <a:lnTo>
                    <a:pt x="376808" y="50673"/>
                  </a:lnTo>
                  <a:lnTo>
                    <a:pt x="425830" y="35687"/>
                  </a:lnTo>
                  <a:lnTo>
                    <a:pt x="476884" y="23114"/>
                  </a:lnTo>
                  <a:lnTo>
                    <a:pt x="529716" y="13208"/>
                  </a:lnTo>
                  <a:lnTo>
                    <a:pt x="584200" y="5969"/>
                  </a:lnTo>
                  <a:lnTo>
                    <a:pt x="640079" y="1524"/>
                  </a:lnTo>
                  <a:lnTo>
                    <a:pt x="697229" y="0"/>
                  </a:lnTo>
                  <a:lnTo>
                    <a:pt x="754379" y="1524"/>
                  </a:lnTo>
                  <a:lnTo>
                    <a:pt x="810259" y="5969"/>
                  </a:lnTo>
                  <a:lnTo>
                    <a:pt x="864742" y="13208"/>
                  </a:lnTo>
                  <a:lnTo>
                    <a:pt x="917575" y="23114"/>
                  </a:lnTo>
                  <a:lnTo>
                    <a:pt x="968628" y="35687"/>
                  </a:lnTo>
                  <a:lnTo>
                    <a:pt x="1017651" y="50673"/>
                  </a:lnTo>
                  <a:lnTo>
                    <a:pt x="1064514" y="68072"/>
                  </a:lnTo>
                  <a:lnTo>
                    <a:pt x="1108963" y="87630"/>
                  </a:lnTo>
                  <a:lnTo>
                    <a:pt x="1151001" y="109220"/>
                  </a:lnTo>
                  <a:lnTo>
                    <a:pt x="1190244" y="132969"/>
                  </a:lnTo>
                  <a:lnTo>
                    <a:pt x="1226565" y="158496"/>
                  </a:lnTo>
                  <a:lnTo>
                    <a:pt x="1259966" y="185801"/>
                  </a:lnTo>
                  <a:lnTo>
                    <a:pt x="1289938" y="214884"/>
                  </a:lnTo>
                  <a:lnTo>
                    <a:pt x="1316608" y="245364"/>
                  </a:lnTo>
                  <a:lnTo>
                    <a:pt x="1339723" y="277241"/>
                  </a:lnTo>
                  <a:lnTo>
                    <a:pt x="1358900" y="310515"/>
                  </a:lnTo>
                  <a:lnTo>
                    <a:pt x="1385315" y="380365"/>
                  </a:lnTo>
                  <a:lnTo>
                    <a:pt x="1394459" y="453961"/>
                  </a:lnTo>
                  <a:lnTo>
                    <a:pt x="1392174" y="491197"/>
                  </a:lnTo>
                  <a:lnTo>
                    <a:pt x="1374139" y="563054"/>
                  </a:lnTo>
                  <a:lnTo>
                    <a:pt x="1339723" y="630669"/>
                  </a:lnTo>
                  <a:lnTo>
                    <a:pt x="1316608" y="662584"/>
                  </a:lnTo>
                  <a:lnTo>
                    <a:pt x="1289938" y="693089"/>
                  </a:lnTo>
                  <a:lnTo>
                    <a:pt x="1259966" y="722071"/>
                  </a:lnTo>
                  <a:lnTo>
                    <a:pt x="1226565" y="749401"/>
                  </a:lnTo>
                  <a:lnTo>
                    <a:pt x="1190244" y="774966"/>
                  </a:lnTo>
                  <a:lnTo>
                    <a:pt x="1151001" y="798652"/>
                  </a:lnTo>
                  <a:lnTo>
                    <a:pt x="1108963" y="820331"/>
                  </a:lnTo>
                  <a:lnTo>
                    <a:pt x="1064514" y="839914"/>
                  </a:lnTo>
                  <a:lnTo>
                    <a:pt x="1017651" y="857250"/>
                  </a:lnTo>
                  <a:lnTo>
                    <a:pt x="968628" y="872248"/>
                  </a:lnTo>
                  <a:lnTo>
                    <a:pt x="917575" y="884783"/>
                  </a:lnTo>
                  <a:lnTo>
                    <a:pt x="864742" y="894727"/>
                  </a:lnTo>
                  <a:lnTo>
                    <a:pt x="810259" y="901979"/>
                  </a:lnTo>
                  <a:lnTo>
                    <a:pt x="754379" y="906411"/>
                  </a:lnTo>
                  <a:lnTo>
                    <a:pt x="697229" y="907923"/>
                  </a:lnTo>
                  <a:lnTo>
                    <a:pt x="640079" y="906411"/>
                  </a:lnTo>
                  <a:lnTo>
                    <a:pt x="584200" y="901979"/>
                  </a:lnTo>
                  <a:lnTo>
                    <a:pt x="529716" y="894727"/>
                  </a:lnTo>
                  <a:lnTo>
                    <a:pt x="476884" y="884783"/>
                  </a:lnTo>
                  <a:lnTo>
                    <a:pt x="425830" y="872248"/>
                  </a:lnTo>
                  <a:lnTo>
                    <a:pt x="376808" y="857250"/>
                  </a:lnTo>
                  <a:lnTo>
                    <a:pt x="329945" y="839914"/>
                  </a:lnTo>
                  <a:lnTo>
                    <a:pt x="285495" y="820331"/>
                  </a:lnTo>
                  <a:lnTo>
                    <a:pt x="243458" y="798652"/>
                  </a:lnTo>
                  <a:lnTo>
                    <a:pt x="204215" y="774966"/>
                  </a:lnTo>
                  <a:lnTo>
                    <a:pt x="167893" y="749401"/>
                  </a:lnTo>
                  <a:lnTo>
                    <a:pt x="134492" y="722071"/>
                  </a:lnTo>
                  <a:lnTo>
                    <a:pt x="104520" y="693089"/>
                  </a:lnTo>
                  <a:lnTo>
                    <a:pt x="77850" y="662584"/>
                  </a:lnTo>
                  <a:lnTo>
                    <a:pt x="54736" y="630669"/>
                  </a:lnTo>
                  <a:lnTo>
                    <a:pt x="35559" y="597446"/>
                  </a:lnTo>
                  <a:lnTo>
                    <a:pt x="9143" y="527596"/>
                  </a:lnTo>
                  <a:lnTo>
                    <a:pt x="0" y="45396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835141" y="3619246"/>
            <a:ext cx="5734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vid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1676" y="2523743"/>
            <a:ext cx="3322320" cy="1447800"/>
          </a:xfrm>
          <a:custGeom>
            <a:avLst/>
            <a:gdLst/>
            <a:ahLst/>
            <a:cxnLst/>
            <a:rect l="l" t="t" r="r" b="b"/>
            <a:pathLst>
              <a:path w="3322320" h="1447800">
                <a:moveTo>
                  <a:pt x="963422" y="0"/>
                </a:moveTo>
                <a:lnTo>
                  <a:pt x="864489" y="7239"/>
                </a:lnTo>
                <a:lnTo>
                  <a:pt x="904113" y="48260"/>
                </a:lnTo>
                <a:lnTo>
                  <a:pt x="50419" y="871728"/>
                </a:lnTo>
                <a:lnTo>
                  <a:pt x="10795" y="830707"/>
                </a:lnTo>
                <a:lnTo>
                  <a:pt x="0" y="929259"/>
                </a:lnTo>
                <a:lnTo>
                  <a:pt x="98933" y="922020"/>
                </a:lnTo>
                <a:lnTo>
                  <a:pt x="59309" y="880999"/>
                </a:lnTo>
                <a:lnTo>
                  <a:pt x="912876" y="57404"/>
                </a:lnTo>
                <a:lnTo>
                  <a:pt x="952627" y="98552"/>
                </a:lnTo>
                <a:lnTo>
                  <a:pt x="963422" y="0"/>
                </a:lnTo>
                <a:close/>
              </a:path>
              <a:path w="3322320" h="1447800">
                <a:moveTo>
                  <a:pt x="2676271" y="1383792"/>
                </a:moveTo>
                <a:lnTo>
                  <a:pt x="2600071" y="1320292"/>
                </a:lnTo>
                <a:lnTo>
                  <a:pt x="2600071" y="1377442"/>
                </a:lnTo>
                <a:lnTo>
                  <a:pt x="772541" y="1377442"/>
                </a:lnTo>
                <a:lnTo>
                  <a:pt x="772541" y="1320292"/>
                </a:lnTo>
                <a:lnTo>
                  <a:pt x="696341" y="1383792"/>
                </a:lnTo>
                <a:lnTo>
                  <a:pt x="772541" y="1447292"/>
                </a:lnTo>
                <a:lnTo>
                  <a:pt x="772541" y="1390142"/>
                </a:lnTo>
                <a:lnTo>
                  <a:pt x="2600071" y="1390142"/>
                </a:lnTo>
                <a:lnTo>
                  <a:pt x="2600071" y="1447292"/>
                </a:lnTo>
                <a:lnTo>
                  <a:pt x="2676271" y="1383792"/>
                </a:lnTo>
                <a:close/>
              </a:path>
              <a:path w="3322320" h="1447800">
                <a:moveTo>
                  <a:pt x="3321812" y="929259"/>
                </a:moveTo>
                <a:lnTo>
                  <a:pt x="3311017" y="830707"/>
                </a:lnTo>
                <a:lnTo>
                  <a:pt x="3271393" y="871855"/>
                </a:lnTo>
                <a:lnTo>
                  <a:pt x="2416429" y="48260"/>
                </a:lnTo>
                <a:lnTo>
                  <a:pt x="2456053" y="7112"/>
                </a:lnTo>
                <a:lnTo>
                  <a:pt x="2357120" y="0"/>
                </a:lnTo>
                <a:lnTo>
                  <a:pt x="2367915" y="98552"/>
                </a:lnTo>
                <a:lnTo>
                  <a:pt x="2407539" y="57404"/>
                </a:lnTo>
                <a:lnTo>
                  <a:pt x="3262503" y="880999"/>
                </a:lnTo>
                <a:lnTo>
                  <a:pt x="3222879" y="922147"/>
                </a:lnTo>
                <a:lnTo>
                  <a:pt x="3321812" y="929259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91685" y="3990847"/>
            <a:ext cx="860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nv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k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3173" y="2694177"/>
            <a:ext cx="106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egister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/p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ublish 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UDDI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7773" y="2694177"/>
            <a:ext cx="1468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5625" marR="5080" indent="-5429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loc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/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crip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ion 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UDDI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2" name="object 2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32117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7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7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Interaction</a:t>
            </a:r>
            <a:r>
              <a:rPr dirty="0" sz="2600" spc="-7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SOAP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0426" y="1732533"/>
            <a:ext cx="1689100" cy="1219835"/>
            <a:chOff x="1630426" y="1732533"/>
            <a:chExt cx="1689100" cy="1219835"/>
          </a:xfrm>
        </p:grpSpPr>
        <p:sp>
          <p:nvSpPr>
            <p:cNvPr id="4" name="object 4"/>
            <p:cNvSpPr/>
            <p:nvPr/>
          </p:nvSpPr>
          <p:spPr>
            <a:xfrm>
              <a:off x="1636776" y="1738883"/>
              <a:ext cx="1676400" cy="1207135"/>
            </a:xfrm>
            <a:custGeom>
              <a:avLst/>
              <a:gdLst/>
              <a:ahLst/>
              <a:cxnLst/>
              <a:rect l="l" t="t" r="r" b="b"/>
              <a:pathLst>
                <a:path w="1676400" h="1207135">
                  <a:moveTo>
                    <a:pt x="0" y="1206881"/>
                  </a:moveTo>
                  <a:lnTo>
                    <a:pt x="1676400" y="1206881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1206881"/>
                  </a:lnTo>
                  <a:close/>
                </a:path>
              </a:pathLst>
            </a:custGeom>
            <a:ln w="12192">
              <a:solidFill>
                <a:srgbClr val="7D7D7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8" y="2165603"/>
              <a:ext cx="891540" cy="69189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029967" y="2165604"/>
            <a:ext cx="891540" cy="692150"/>
          </a:xfrm>
          <a:prstGeom prst="rect">
            <a:avLst/>
          </a:prstGeom>
          <a:ln w="9144">
            <a:solidFill>
              <a:srgbClr val="F48517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endParaRPr sz="1200">
              <a:latin typeface="Tahoma"/>
              <a:cs typeface="Tahoma"/>
            </a:endParaRPr>
          </a:p>
          <a:p>
            <a:pPr marL="255904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12601" y="2337625"/>
            <a:ext cx="1422400" cy="367665"/>
            <a:chOff x="4812601" y="2337625"/>
            <a:chExt cx="1422400" cy="3676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7364" y="2342388"/>
              <a:ext cx="1412748" cy="3581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17364" y="2342388"/>
              <a:ext cx="1412875" cy="358140"/>
            </a:xfrm>
            <a:custGeom>
              <a:avLst/>
              <a:gdLst/>
              <a:ahLst/>
              <a:cxnLst/>
              <a:rect l="l" t="t" r="r" b="b"/>
              <a:pathLst>
                <a:path w="1412875" h="358139">
                  <a:moveTo>
                    <a:pt x="227330" y="0"/>
                  </a:moveTo>
                  <a:lnTo>
                    <a:pt x="1185290" y="0"/>
                  </a:lnTo>
                  <a:lnTo>
                    <a:pt x="1237488" y="4699"/>
                  </a:lnTo>
                  <a:lnTo>
                    <a:pt x="1285239" y="18161"/>
                  </a:lnTo>
                  <a:lnTo>
                    <a:pt x="1327531" y="39369"/>
                  </a:lnTo>
                  <a:lnTo>
                    <a:pt x="1362710" y="67056"/>
                  </a:lnTo>
                  <a:lnTo>
                    <a:pt x="1389507" y="100330"/>
                  </a:lnTo>
                  <a:lnTo>
                    <a:pt x="1406652" y="138049"/>
                  </a:lnTo>
                  <a:lnTo>
                    <a:pt x="1412621" y="179069"/>
                  </a:lnTo>
                  <a:lnTo>
                    <a:pt x="1406652" y="220091"/>
                  </a:lnTo>
                  <a:lnTo>
                    <a:pt x="1389507" y="257810"/>
                  </a:lnTo>
                  <a:lnTo>
                    <a:pt x="1362710" y="291084"/>
                  </a:lnTo>
                  <a:lnTo>
                    <a:pt x="1327531" y="318769"/>
                  </a:lnTo>
                  <a:lnTo>
                    <a:pt x="1285239" y="339979"/>
                  </a:lnTo>
                  <a:lnTo>
                    <a:pt x="1237488" y="353441"/>
                  </a:lnTo>
                  <a:lnTo>
                    <a:pt x="1185290" y="358139"/>
                  </a:lnTo>
                  <a:lnTo>
                    <a:pt x="227330" y="358139"/>
                  </a:lnTo>
                  <a:lnTo>
                    <a:pt x="175133" y="353441"/>
                  </a:lnTo>
                  <a:lnTo>
                    <a:pt x="127381" y="339979"/>
                  </a:lnTo>
                  <a:lnTo>
                    <a:pt x="85089" y="318769"/>
                  </a:lnTo>
                  <a:lnTo>
                    <a:pt x="49911" y="291084"/>
                  </a:lnTo>
                  <a:lnTo>
                    <a:pt x="23113" y="257810"/>
                  </a:lnTo>
                  <a:lnTo>
                    <a:pt x="5969" y="220091"/>
                  </a:lnTo>
                  <a:lnTo>
                    <a:pt x="0" y="179069"/>
                  </a:lnTo>
                  <a:lnTo>
                    <a:pt x="5969" y="138049"/>
                  </a:lnTo>
                  <a:lnTo>
                    <a:pt x="23113" y="100330"/>
                  </a:lnTo>
                  <a:lnTo>
                    <a:pt x="49911" y="67056"/>
                  </a:lnTo>
                  <a:lnTo>
                    <a:pt x="85089" y="39369"/>
                  </a:lnTo>
                  <a:lnTo>
                    <a:pt x="127381" y="18161"/>
                  </a:lnTo>
                  <a:lnTo>
                    <a:pt x="175133" y="4699"/>
                  </a:lnTo>
                  <a:lnTo>
                    <a:pt x="227330" y="0"/>
                  </a:lnTo>
                  <a:close/>
                </a:path>
              </a:pathLst>
            </a:custGeom>
            <a:ln w="9143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981702" y="2415920"/>
            <a:ext cx="1080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essor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68049" y="2835973"/>
            <a:ext cx="748665" cy="509270"/>
            <a:chOff x="4968049" y="2835973"/>
            <a:chExt cx="748665" cy="5092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2811" y="2840735"/>
              <a:ext cx="739139" cy="4998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72811" y="2840735"/>
              <a:ext cx="739140" cy="499745"/>
            </a:xfrm>
            <a:custGeom>
              <a:avLst/>
              <a:gdLst/>
              <a:ahLst/>
              <a:cxnLst/>
              <a:rect l="l" t="t" r="r" b="b"/>
              <a:pathLst>
                <a:path w="739139" h="499745">
                  <a:moveTo>
                    <a:pt x="489203" y="0"/>
                  </a:moveTo>
                  <a:lnTo>
                    <a:pt x="539241" y="199644"/>
                  </a:lnTo>
                  <a:lnTo>
                    <a:pt x="739139" y="249681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499363"/>
                  </a:lnTo>
                  <a:lnTo>
                    <a:pt x="739139" y="499363"/>
                  </a:lnTo>
                  <a:lnTo>
                    <a:pt x="739139" y="249681"/>
                  </a:lnTo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053076" y="2984119"/>
            <a:ext cx="427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WSDL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2452" y="2846832"/>
            <a:ext cx="925068" cy="8031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902452" y="2846832"/>
            <a:ext cx="925194" cy="803275"/>
          </a:xfrm>
          <a:prstGeom prst="rect">
            <a:avLst/>
          </a:prstGeom>
          <a:ln w="9144">
            <a:solidFill>
              <a:srgbClr val="00ADEE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algn="ctr" marL="176530" marR="158750" indent="1270">
              <a:lnSpc>
                <a:spcPct val="100000"/>
              </a:lnSpc>
              <a:spcBef>
                <a:spcPts val="99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Discrete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iness 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8961" y="1844167"/>
            <a:ext cx="757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90871" y="2237232"/>
            <a:ext cx="2279650" cy="1729739"/>
          </a:xfrm>
          <a:custGeom>
            <a:avLst/>
            <a:gdLst/>
            <a:ahLst/>
            <a:cxnLst/>
            <a:rect l="l" t="t" r="r" b="b"/>
            <a:pathLst>
              <a:path w="2279650" h="1729739">
                <a:moveTo>
                  <a:pt x="0" y="1729739"/>
                </a:moveTo>
                <a:lnTo>
                  <a:pt x="2279523" y="1729739"/>
                </a:lnTo>
                <a:lnTo>
                  <a:pt x="2279523" y="0"/>
                </a:lnTo>
                <a:lnTo>
                  <a:pt x="0" y="0"/>
                </a:lnTo>
                <a:lnTo>
                  <a:pt x="0" y="1729739"/>
                </a:lnTo>
                <a:close/>
              </a:path>
            </a:pathLst>
          </a:custGeom>
          <a:ln w="12192">
            <a:solidFill>
              <a:srgbClr val="7D7D7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04128" y="3711346"/>
            <a:ext cx="508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15157" y="2307335"/>
            <a:ext cx="1910080" cy="210820"/>
            <a:chOff x="2915157" y="2307335"/>
            <a:chExt cx="1910080" cy="210820"/>
          </a:xfrm>
        </p:grpSpPr>
        <p:sp>
          <p:nvSpPr>
            <p:cNvPr id="21" name="object 21"/>
            <p:cNvSpPr/>
            <p:nvPr/>
          </p:nvSpPr>
          <p:spPr>
            <a:xfrm>
              <a:off x="2921507" y="2511551"/>
              <a:ext cx="1897380" cy="0"/>
            </a:xfrm>
            <a:custGeom>
              <a:avLst/>
              <a:gdLst/>
              <a:ahLst/>
              <a:cxnLst/>
              <a:rect l="l" t="t" r="r" b="b"/>
              <a:pathLst>
                <a:path w="1897379" h="0">
                  <a:moveTo>
                    <a:pt x="0" y="0"/>
                  </a:moveTo>
                  <a:lnTo>
                    <a:pt x="1897126" y="0"/>
                  </a:lnTo>
                </a:path>
              </a:pathLst>
            </a:custGeom>
            <a:ln w="12192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5103" y="2307335"/>
              <a:ext cx="68580" cy="1280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42716" y="2364892"/>
              <a:ext cx="1148715" cy="13335"/>
            </a:xfrm>
            <a:custGeom>
              <a:avLst/>
              <a:gdLst/>
              <a:ahLst/>
              <a:cxnLst/>
              <a:rect l="l" t="t" r="r" b="b"/>
              <a:pathLst>
                <a:path w="1148714" h="13335">
                  <a:moveTo>
                    <a:pt x="1072388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1072388" y="12801"/>
                  </a:lnTo>
                  <a:lnTo>
                    <a:pt x="1072388" y="0"/>
                  </a:lnTo>
                  <a:close/>
                </a:path>
                <a:path w="1148714" h="13335">
                  <a:moveTo>
                    <a:pt x="1148588" y="6451"/>
                  </a:moveTo>
                  <a:lnTo>
                    <a:pt x="1140968" y="101"/>
                  </a:lnTo>
                  <a:lnTo>
                    <a:pt x="1085088" y="101"/>
                  </a:lnTo>
                  <a:lnTo>
                    <a:pt x="1085088" y="12801"/>
                  </a:lnTo>
                  <a:lnTo>
                    <a:pt x="1140968" y="12801"/>
                  </a:lnTo>
                  <a:lnTo>
                    <a:pt x="1148588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555238" y="2129789"/>
            <a:ext cx="955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-9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eque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57955" y="2599943"/>
            <a:ext cx="1120140" cy="128270"/>
          </a:xfrm>
          <a:custGeom>
            <a:avLst/>
            <a:gdLst/>
            <a:ahLst/>
            <a:cxnLst/>
            <a:rect l="l" t="t" r="r" b="b"/>
            <a:pathLst>
              <a:path w="1120139" h="128269">
                <a:moveTo>
                  <a:pt x="1120101" y="57556"/>
                </a:moveTo>
                <a:lnTo>
                  <a:pt x="76200" y="57556"/>
                </a:lnTo>
                <a:lnTo>
                  <a:pt x="76200" y="0"/>
                </a:lnTo>
                <a:lnTo>
                  <a:pt x="0" y="64008"/>
                </a:lnTo>
                <a:lnTo>
                  <a:pt x="76200" y="128016"/>
                </a:lnTo>
                <a:lnTo>
                  <a:pt x="76200" y="70358"/>
                </a:lnTo>
                <a:lnTo>
                  <a:pt x="1120101" y="70358"/>
                </a:lnTo>
                <a:lnTo>
                  <a:pt x="1120101" y="57556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10534" y="2694813"/>
            <a:ext cx="1053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-9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esp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78003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9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dirty="0" sz="2600" spc="-3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SOAP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1019301"/>
            <a:ext cx="6454775" cy="1523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converted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sent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internet.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parsed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side.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understood.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Performs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back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SOAP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7581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 spc="5" b="0">
                <a:solidFill>
                  <a:srgbClr val="242424"/>
                </a:solidFill>
                <a:latin typeface="Calibri"/>
                <a:cs typeface="Calibri"/>
              </a:rPr>
              <a:t>AP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51738"/>
            <a:ext cx="4827270" cy="281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 </a:t>
            </a:r>
            <a:r>
              <a:rPr dirty="0" sz="1400" b="1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bject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 b="1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ccess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 b="1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rotocol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communicating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format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sending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communicates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via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Internet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platform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independent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W3C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recommendation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78752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SOAP</a:t>
            </a:r>
            <a:r>
              <a:rPr dirty="0" sz="2600" spc="-12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F</a:t>
            </a: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85520"/>
            <a:ext cx="7092950" cy="1308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SOAP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Envelope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–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root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element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SOAP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Header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–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optional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specify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information.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SOAP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Body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–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portion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contains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actual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345947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r>
              <a:rPr dirty="0" sz="2600" spc="-6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dirty="0" sz="2600" spc="-5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SOAP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Request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1996" y="1562100"/>
            <a:ext cx="5899785" cy="2466340"/>
            <a:chOff x="1491996" y="1562100"/>
            <a:chExt cx="5899785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996" y="1562100"/>
              <a:ext cx="5899404" cy="24658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3916" y="1650492"/>
              <a:ext cx="5655564" cy="22890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365760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r>
              <a:rPr dirty="0" sz="2600" spc="-7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dirty="0" sz="2600" spc="-4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SOAP</a:t>
            </a:r>
            <a:r>
              <a:rPr dirty="0" sz="2600" spc="-8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Response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9927" y="1578863"/>
            <a:ext cx="5626735" cy="2539365"/>
            <a:chOff x="1709927" y="1578863"/>
            <a:chExt cx="5626735" cy="2539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927" y="1578863"/>
              <a:ext cx="5626608" cy="2538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799" y="1667255"/>
              <a:ext cx="5388863" cy="23622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81470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5" b="0">
                <a:solidFill>
                  <a:srgbClr val="242424"/>
                </a:solidFill>
                <a:latin typeface="Calibri"/>
                <a:cs typeface="Calibri"/>
              </a:rPr>
              <a:t>DL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51738"/>
            <a:ext cx="4105910" cy="1523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WSDL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b="1">
                <a:solidFill>
                  <a:srgbClr val="006EC0"/>
                </a:solidFill>
                <a:latin typeface="Tahoma"/>
                <a:cs typeface="Tahoma"/>
              </a:rPr>
              <a:t>W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eb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ervices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 b="1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escription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 b="1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anguage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WSDL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written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XML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document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WSDL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describes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WSDL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W3C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recommendation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81470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5" b="0">
                <a:solidFill>
                  <a:srgbClr val="242424"/>
                </a:solidFill>
                <a:latin typeface="Calibri"/>
                <a:cs typeface="Calibri"/>
              </a:rPr>
              <a:t>DL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1069086"/>
            <a:ext cx="7418705" cy="3023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WSDL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XML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document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has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following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elements: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&lt;types&gt;</a:t>
            </a:r>
            <a:r>
              <a:rPr dirty="0" sz="1400" spc="-9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-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section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specify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&lt;messages&gt;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-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communication will 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section. Input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output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section.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ahoma"/>
              <a:cs typeface="Tahoma"/>
            </a:endParaRPr>
          </a:p>
          <a:p>
            <a:pPr algn="just" marL="299085" marR="217170" indent="-287020">
              <a:lnSpc>
                <a:spcPct val="101099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&lt;portType&gt;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-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defines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 and the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operations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/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methods 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executed.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Also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involved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operation /method.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Messages could be input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output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&lt;binding&gt;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-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section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bindings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transportation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protocol.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&lt;service&gt;</a:t>
            </a:r>
            <a:r>
              <a:rPr dirty="0" sz="1400" spc="-9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-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Location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89687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r>
              <a:rPr dirty="0" sz="2600" spc="-7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dirty="0" sz="2600" spc="-3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WSDL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995" y="809244"/>
            <a:ext cx="7580630" cy="4048125"/>
            <a:chOff x="729995" y="809244"/>
            <a:chExt cx="7580630" cy="4048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995" y="809244"/>
              <a:ext cx="7580376" cy="4047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79" y="912876"/>
              <a:ext cx="7303008" cy="3840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u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 spc="-1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35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40" b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 spc="-35" b="0">
                <a:solidFill>
                  <a:srgbClr val="242424"/>
                </a:solidFill>
                <a:latin typeface="Calibri"/>
                <a:cs typeface="Calibri"/>
              </a:rPr>
              <a:t>pic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" y="828802"/>
            <a:ext cx="198247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377822"/>
            <a:ext cx="257619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1926717"/>
            <a:ext cx="315722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Oriented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475992"/>
            <a:ext cx="26219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5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024632"/>
            <a:ext cx="136334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573221"/>
            <a:ext cx="92583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122521"/>
            <a:ext cx="99314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529" y="867536"/>
            <a:ext cx="117665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529" y="1416253"/>
            <a:ext cx="878205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8529" y="1965451"/>
            <a:ext cx="129921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529" y="2514726"/>
            <a:ext cx="107569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529" y="3063367"/>
            <a:ext cx="284035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Ajax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529" y="3612641"/>
            <a:ext cx="93408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5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8529" y="4161231"/>
            <a:ext cx="258635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50" b="1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200" spc="-20" b="1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65" b="1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62687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Apa</a:t>
            </a:r>
            <a:r>
              <a:rPr dirty="0" sz="2600" spc="5" b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 spc="-13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Axis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78788"/>
            <a:ext cx="7466965" cy="2947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Axis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(Apache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Extensible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Interaction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System)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open-source,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based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framework.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 marR="1397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 consists of a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C++ implementation 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SOAP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various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utilities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generating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deploying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applications.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Axis,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developers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interoperable,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distributed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computing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applications.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Axis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integrated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Eclipse.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download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Axis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Eclipse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this</a:t>
            </a:r>
            <a:r>
              <a:rPr dirty="0" sz="140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site: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0AEEE"/>
                  </a:solidFill>
                </a:uFill>
                <a:latin typeface="Tahoma"/>
                <a:cs typeface="Tahoma"/>
                <a:hlinkClick r:id="rId2"/>
              </a:rPr>
              <a:t>https://axis.apache.org/axis2/java/core/tools/eclipse/plugin-installation.html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Axis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generates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WSDL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52584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7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Development</a:t>
            </a:r>
            <a:r>
              <a:rPr dirty="0" sz="2600" spc="-6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using</a:t>
            </a:r>
            <a:r>
              <a:rPr dirty="0" sz="2600" spc="-8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SOAP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553" y="1071498"/>
            <a:ext cx="3934460" cy="132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9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Download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Axis2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integrate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eclipse.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Dynamic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Eclipse.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under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Src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Directory.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public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function.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 could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like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below: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9088" y="2756916"/>
            <a:ext cx="3827145" cy="1442085"/>
            <a:chOff x="2609088" y="2756916"/>
            <a:chExt cx="3827145" cy="14420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9088" y="2756916"/>
              <a:ext cx="3826764" cy="14417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1196" y="2834640"/>
              <a:ext cx="3622548" cy="128625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03415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85520"/>
            <a:ext cx="6593840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Java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eclipse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explorer.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Right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click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“create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service”.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0" y="1045464"/>
            <a:ext cx="6390640" cy="3651885"/>
            <a:chOff x="1356360" y="1045464"/>
            <a:chExt cx="6390640" cy="36518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360" y="1045464"/>
              <a:ext cx="6390132" cy="3651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2852" y="1146047"/>
              <a:ext cx="6137148" cy="34503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03415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42972" y="824483"/>
            <a:ext cx="4119879" cy="4052570"/>
            <a:chOff x="2442972" y="824483"/>
            <a:chExt cx="4119879" cy="4052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2972" y="824483"/>
              <a:ext cx="4119371" cy="40523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8128" y="928115"/>
              <a:ext cx="3909060" cy="38450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03415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44495" y="824483"/>
            <a:ext cx="4040504" cy="4076700"/>
            <a:chOff x="2444495" y="824483"/>
            <a:chExt cx="4040504" cy="4076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4495" y="824483"/>
              <a:ext cx="4040124" cy="40767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8127" y="928115"/>
              <a:ext cx="3832860" cy="38694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03415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03415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44267" y="1045463"/>
            <a:ext cx="4533900" cy="3720465"/>
            <a:chOff x="2144267" y="1045463"/>
            <a:chExt cx="4533900" cy="3720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4267" y="1045463"/>
              <a:ext cx="4533900" cy="37200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2471" y="1146047"/>
              <a:ext cx="4317491" cy="35189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03415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51738"/>
            <a:ext cx="2705735" cy="1091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start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Finish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function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developed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03415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08532" y="966216"/>
            <a:ext cx="6562725" cy="3747770"/>
            <a:chOff x="1208532" y="966216"/>
            <a:chExt cx="6562725" cy="3747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532" y="966216"/>
              <a:ext cx="6562344" cy="37475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6548" y="1066800"/>
              <a:ext cx="6306311" cy="35463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83133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REST</a:t>
            </a:r>
            <a:r>
              <a:rPr dirty="0" sz="2600" spc="-13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985520"/>
            <a:ext cx="7514590" cy="1954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REST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Representational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Transfer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developed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protocol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299085" marR="58419" indent="-287020">
              <a:lnSpc>
                <a:spcPct val="1014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 Rest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based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architecture,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similar to SOAP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based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Architecture,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developed in REST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REST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REST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ahoma"/>
              <a:cs typeface="Tahoma"/>
            </a:endParaRPr>
          </a:p>
          <a:p>
            <a:pPr marL="299085" marR="5080" indent="-287020">
              <a:lnSpc>
                <a:spcPct val="102099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REST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support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via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Specification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(JSR)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311.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specification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JAX-RS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Java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API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RESTful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Services)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4287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Object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i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v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998" y="955675"/>
            <a:ext cx="3048000" cy="1603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able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WSDL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RESTful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glimpse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final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90931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30" b="0">
                <a:solidFill>
                  <a:srgbClr val="242424"/>
                </a:solidFill>
                <a:latin typeface="Calibri"/>
                <a:cs typeface="Calibri"/>
              </a:rPr>
              <a:t>J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AX</a:t>
            </a:r>
            <a:r>
              <a:rPr dirty="0" sz="2600" spc="-30" b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996518"/>
            <a:ext cx="6581775" cy="1092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Jersey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reference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implementation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JSR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(Java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Specification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Request)-311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Jersey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library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RESTful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1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Download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Jersey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distribution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site: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u="sng" sz="1400" spc="-20">
                <a:solidFill>
                  <a:srgbClr val="0000FF"/>
                </a:solidFill>
                <a:uFill>
                  <a:solidFill>
                    <a:srgbClr val="00AEEE"/>
                  </a:solidFill>
                </a:uFill>
                <a:latin typeface="Tahoma"/>
                <a:cs typeface="Tahoma"/>
                <a:hlinkClick r:id="rId2"/>
              </a:rPr>
              <a:t>https://jersey.java.net/download.html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10312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Res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fu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dirty="0" sz="2600" spc="-12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</a:t>
            </a:r>
            <a:r>
              <a:rPr dirty="0" sz="2600" spc="5" b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51738"/>
            <a:ext cx="7329805" cy="2385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REST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an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architecture.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RESTful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REST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architecture.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Annotations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527685" marR="95885" indent="-172720">
              <a:lnSpc>
                <a:spcPct val="1000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»</a:t>
            </a:r>
            <a:r>
              <a:rPr dirty="0" sz="1400" spc="1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@Path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(path)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–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Sets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path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 URL.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name,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web.xml.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»</a:t>
            </a:r>
            <a:r>
              <a:rPr dirty="0" sz="1400" spc="114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@GET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–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Indicates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527685" marR="5080" indent="-172720">
              <a:lnSpc>
                <a:spcPct val="1000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»</a:t>
            </a:r>
            <a:r>
              <a:rPr dirty="0" sz="1400" spc="1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@Produces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–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function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generate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given output.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could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TEXT/HTML/XML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formats</a:t>
            </a: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31711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Creating</a:t>
            </a:r>
            <a:r>
              <a:rPr dirty="0" sz="2600" spc="-6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Restful</a:t>
            </a:r>
            <a:r>
              <a:rPr dirty="0" sz="2600" spc="-8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951738"/>
            <a:ext cx="4674870" cy="1523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dynamic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eclipse.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jersey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jar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build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path.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web.xml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under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content/WEB-INF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directory.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 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34296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Restful</a:t>
            </a:r>
            <a:r>
              <a:rPr dirty="0" sz="2600" spc="-9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</a:t>
            </a:r>
            <a:r>
              <a:rPr dirty="0" sz="2600" spc="-4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web.xml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8283" y="1138427"/>
            <a:ext cx="7602220" cy="3395979"/>
            <a:chOff x="748283" y="1138427"/>
            <a:chExt cx="7602220" cy="33959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1138427"/>
              <a:ext cx="7601711" cy="33954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967" y="1235963"/>
              <a:ext cx="7324344" cy="32004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368490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RESTful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</a:t>
            </a:r>
            <a:r>
              <a:rPr dirty="0" sz="2600" spc="-3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 Java</a:t>
            </a:r>
            <a:r>
              <a:rPr dirty="0" sz="2600" spc="-6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89988" y="1082039"/>
            <a:ext cx="4607560" cy="1971039"/>
            <a:chOff x="2189988" y="1082039"/>
            <a:chExt cx="4607560" cy="19710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9988" y="1082039"/>
              <a:ext cx="4607052" cy="19705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9716" y="1165859"/>
              <a:ext cx="4387596" cy="180289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693164" y="3264408"/>
            <a:ext cx="5538470" cy="1134110"/>
            <a:chOff x="1693164" y="3264408"/>
            <a:chExt cx="5538470" cy="11341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164" y="3264408"/>
              <a:ext cx="5538216" cy="11338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036" y="3339084"/>
              <a:ext cx="5300471" cy="98450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31711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Creating</a:t>
            </a:r>
            <a:r>
              <a:rPr dirty="0" sz="2600" spc="-6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Restful</a:t>
            </a:r>
            <a:r>
              <a:rPr dirty="0" sz="2600" spc="-8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975105"/>
            <a:ext cx="5664200" cy="206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Hello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added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the path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class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Hello.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@GET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–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respond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@Produces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–</a:t>
            </a:r>
            <a:r>
              <a:rPr dirty="0" sz="12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specified in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Produces annotation.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1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running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Tomcat.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1012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RESTful</a:t>
            </a:r>
            <a:r>
              <a:rPr dirty="0" sz="2600" spc="-1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dirty="0" sz="2600" spc="-10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Client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5716" y="1031747"/>
            <a:ext cx="7512050" cy="3606165"/>
            <a:chOff x="775716" y="1031747"/>
            <a:chExt cx="7512050" cy="3606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6" y="1031747"/>
              <a:ext cx="7511796" cy="3605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6" y="1130807"/>
              <a:ext cx="7237476" cy="34076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1012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RESTful</a:t>
            </a:r>
            <a:r>
              <a:rPr dirty="0" sz="2600" spc="-1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dirty="0" sz="2600" spc="-10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Client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276" y="996518"/>
            <a:ext cx="6688455" cy="2808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obtained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RESTful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invoked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path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media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Apart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from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client,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tested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For</a:t>
            </a:r>
            <a:r>
              <a:rPr dirty="0" sz="1400" spc="-8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example: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400" spc="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u="sng" sz="1400" spc="-10">
                <a:solidFill>
                  <a:srgbClr val="00AEEE"/>
                </a:solidFill>
                <a:uFill>
                  <a:solidFill>
                    <a:srgbClr val="00AEEE"/>
                  </a:solidFill>
                </a:uFill>
                <a:latin typeface="Tahoma"/>
                <a:cs typeface="Tahoma"/>
              </a:rPr>
              <a:t>http://localhost:8080/jax_rest2/rest/Hello?name=charan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400" spc="5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Here,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running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under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8080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port.</a:t>
            </a:r>
            <a:endParaRPr sz="1400">
              <a:latin typeface="Tahoma"/>
              <a:cs typeface="Tahoma"/>
            </a:endParaRPr>
          </a:p>
          <a:p>
            <a:pPr marL="577850" marR="508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Name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application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jax_rest2,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/rest/Hello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Path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name=charan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passed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as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parameter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PR</a:t>
            </a:r>
            <a:r>
              <a:rPr dirty="0" spc="-25"/>
              <a:t>O</a:t>
            </a:r>
            <a:r>
              <a:rPr dirty="0" spc="-30"/>
              <a:t>JEC</a:t>
            </a:r>
            <a:r>
              <a:rPr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40538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User</a:t>
            </a:r>
            <a:r>
              <a:rPr dirty="0" sz="2600" spc="-1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Login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Screen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43355" y="1197863"/>
            <a:ext cx="7137400" cy="3118485"/>
            <a:chOff x="943355" y="1197863"/>
            <a:chExt cx="7137400" cy="3118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355" y="1197863"/>
              <a:ext cx="7136892" cy="31181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899" y="1319784"/>
              <a:ext cx="6841235" cy="29016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4951" y="2534539"/>
            <a:ext cx="224282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45" b="1">
                <a:solidFill>
                  <a:srgbClr val="006EC0"/>
                </a:solidFill>
                <a:latin typeface="Calibri"/>
                <a:cs typeface="Calibri"/>
              </a:rPr>
              <a:t>W</a:t>
            </a:r>
            <a:r>
              <a:rPr dirty="0" sz="3200" spc="-40" b="1">
                <a:solidFill>
                  <a:srgbClr val="006EC0"/>
                </a:solidFill>
                <a:latin typeface="Calibri"/>
                <a:cs typeface="Calibri"/>
              </a:rPr>
              <a:t>e</a:t>
            </a:r>
            <a:r>
              <a:rPr dirty="0" sz="3200" b="1">
                <a:solidFill>
                  <a:srgbClr val="006EC0"/>
                </a:solidFill>
                <a:latin typeface="Calibri"/>
                <a:cs typeface="Calibri"/>
              </a:rPr>
              <a:t>b</a:t>
            </a:r>
            <a:r>
              <a:rPr dirty="0" sz="3200" spc="-14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6EC0"/>
                </a:solidFill>
                <a:latin typeface="Calibri"/>
                <a:cs typeface="Calibri"/>
              </a:rPr>
              <a:t>Se</a:t>
            </a:r>
            <a:r>
              <a:rPr dirty="0" sz="3200" spc="15" b="1">
                <a:solidFill>
                  <a:srgbClr val="006EC0"/>
                </a:solidFill>
                <a:latin typeface="Calibri"/>
                <a:cs typeface="Calibri"/>
              </a:rPr>
              <a:t>r</a:t>
            </a:r>
            <a:r>
              <a:rPr dirty="0" sz="3200" spc="-5" b="1">
                <a:solidFill>
                  <a:srgbClr val="006EC0"/>
                </a:solidFill>
                <a:latin typeface="Calibri"/>
                <a:cs typeface="Calibri"/>
              </a:rPr>
              <a:t>vices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71259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Login</a:t>
            </a:r>
            <a:r>
              <a:rPr dirty="0" sz="2600" spc="-13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Screen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62913"/>
            <a:ext cx="7230109" cy="1308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screen,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enters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password.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Entered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password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verified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user_pass.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entered user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right, account creation screen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else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invalid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id/password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user.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6136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Main</a:t>
            </a:r>
            <a:r>
              <a:rPr dirty="0" sz="2600" spc="-7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Menu</a:t>
            </a:r>
            <a:r>
              <a:rPr dirty="0" sz="2600" spc="-1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Display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5255" y="1397508"/>
            <a:ext cx="7274559" cy="2872740"/>
            <a:chOff x="905255" y="1397508"/>
            <a:chExt cx="7274559" cy="2872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255" y="1397508"/>
              <a:ext cx="7274052" cy="28727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891" y="1490472"/>
              <a:ext cx="7002780" cy="268681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57670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Main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Menu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51738"/>
            <a:ext cx="6791959" cy="8724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9085" marR="5080" indent="-287020">
              <a:lnSpc>
                <a:spcPct val="102099"/>
              </a:lnSpc>
              <a:spcBef>
                <a:spcPts val="6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user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enters a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valid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password then this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(Main Menu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screen)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be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user's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choice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corresponding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action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taken.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33077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Account</a:t>
            </a:r>
            <a:r>
              <a:rPr dirty="0" sz="2600" spc="-9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Creation</a:t>
            </a:r>
            <a:r>
              <a:rPr dirty="0" sz="2600" spc="-7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Screen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2500" y="1257300"/>
            <a:ext cx="7259320" cy="3014980"/>
            <a:chOff x="952500" y="1257300"/>
            <a:chExt cx="7259320" cy="3014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1257300"/>
              <a:ext cx="7258811" cy="30144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136" y="1351788"/>
              <a:ext cx="6987540" cy="28254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32600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un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8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Cr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ea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ti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251" y="1052906"/>
            <a:ext cx="7226300" cy="196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menu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screen,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selects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Account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Creation,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4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enter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account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button.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this,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entered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entered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account_details.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299085" marR="5080" indent="-287020">
              <a:lnSpc>
                <a:spcPct val="102099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After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performing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operation,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be shown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appropriate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“Account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successfully”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“User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Account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not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created”.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7024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5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45" b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ansac</a:t>
            </a:r>
            <a:r>
              <a:rPr dirty="0" sz="2600" spc="5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ions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7260" y="1554480"/>
            <a:ext cx="7244080" cy="2543810"/>
            <a:chOff x="937260" y="1554480"/>
            <a:chExt cx="7244080" cy="2543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60" y="1554480"/>
              <a:ext cx="7243572" cy="2543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896" y="1644396"/>
              <a:ext cx="6972300" cy="236372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7024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5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45" b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ansac</a:t>
            </a:r>
            <a:r>
              <a:rPr dirty="0" sz="2600" spc="5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51738"/>
            <a:ext cx="7383145" cy="1521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04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main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menu,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Transactions,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displayed.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Account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number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amount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transferred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entered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user.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0699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user clicks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Debit From, the given amount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be debited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specified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account to 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logged 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user's account.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chosen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option is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Credit </a:t>
            </a:r>
            <a:r>
              <a:rPr dirty="0" sz="1400" spc="-95">
                <a:solidFill>
                  <a:srgbClr val="006EC0"/>
                </a:solidFill>
                <a:latin typeface="Tahoma"/>
                <a:cs typeface="Tahoma"/>
              </a:rPr>
              <a:t>To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logged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user's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account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amount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transferred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account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number.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4441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i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sp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dirty="0" sz="2600" spc="-114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en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5547" y="1522475"/>
            <a:ext cx="7179945" cy="2653665"/>
            <a:chOff x="955547" y="1522475"/>
            <a:chExt cx="7179945" cy="2653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7" y="1522475"/>
              <a:ext cx="7179564" cy="2653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9659" y="1612391"/>
              <a:ext cx="6911340" cy="24734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4441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i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sp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dirty="0" sz="2600" spc="-114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en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996518"/>
            <a:ext cx="7551420" cy="1092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selects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statement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menu,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enters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range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button.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date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range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logged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in,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user's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transactions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65010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Authorize</a:t>
            </a:r>
            <a:r>
              <a:rPr dirty="0" sz="2600" spc="-1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Credit</a:t>
            </a:r>
            <a:r>
              <a:rPr dirty="0" sz="2600" spc="-4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Card</a:t>
            </a:r>
            <a:r>
              <a:rPr dirty="0" sz="2600" spc="-8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Transactions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2208" y="1510283"/>
            <a:ext cx="7317105" cy="2650490"/>
            <a:chOff x="902208" y="1510283"/>
            <a:chExt cx="7317105" cy="2650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208" y="1510283"/>
              <a:ext cx="7316724" cy="2650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844" y="1600199"/>
              <a:ext cx="7045452" cy="24704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37788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6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6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Introduction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" y="1012063"/>
            <a:ext cx="7488555" cy="2243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piece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logic,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located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location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internet,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accessible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90">
                <a:solidFill>
                  <a:srgbClr val="242424"/>
                </a:solidFill>
                <a:latin typeface="Tahoma"/>
                <a:cs typeface="Tahoma"/>
              </a:rPr>
              <a:t>HTTP.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 could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simple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visiting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web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site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complex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facilitating</a:t>
            </a:r>
            <a:r>
              <a:rPr dirty="0" sz="1200" spc="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multi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organization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operations.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Characteristics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Web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Service: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exchanged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 XML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Loosely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coupled.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Ability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Asynchronous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Synchronous.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65010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Authorize</a:t>
            </a:r>
            <a:r>
              <a:rPr dirty="0" sz="2600" spc="-12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Credit</a:t>
            </a:r>
            <a:r>
              <a:rPr dirty="0" sz="2600" spc="-4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Card</a:t>
            </a:r>
            <a:r>
              <a:rPr dirty="0" sz="2600" spc="-7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Transactions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075689"/>
            <a:ext cx="7499984" cy="1315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on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authorize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credit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card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amount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menu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algn="just" marL="299085" marR="128270" indent="-287020">
              <a:lnSpc>
                <a:spcPct val="100699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User will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enter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all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details and will click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Authorize.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services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client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to know whether card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holder's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credit amount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approved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not.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After performing this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operation,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appropriate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Approved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Rejected.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0" y="920496"/>
            <a:ext cx="6426200" cy="3836035"/>
            <a:chOff x="1356360" y="920496"/>
            <a:chExt cx="6426200" cy="3836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360" y="1042416"/>
              <a:ext cx="2276855" cy="37139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4952" y="925068"/>
              <a:ext cx="4733290" cy="2304415"/>
            </a:xfrm>
            <a:custGeom>
              <a:avLst/>
              <a:gdLst/>
              <a:ahLst/>
              <a:cxnLst/>
              <a:rect l="l" t="t" r="r" b="b"/>
              <a:pathLst>
                <a:path w="4733290" h="2304415">
                  <a:moveTo>
                    <a:pt x="850773" y="384048"/>
                  </a:moveTo>
                  <a:lnTo>
                    <a:pt x="853694" y="335915"/>
                  </a:lnTo>
                  <a:lnTo>
                    <a:pt x="862457" y="289433"/>
                  </a:lnTo>
                  <a:lnTo>
                    <a:pt x="876553" y="245237"/>
                  </a:lnTo>
                  <a:lnTo>
                    <a:pt x="895731" y="203454"/>
                  </a:lnTo>
                  <a:lnTo>
                    <a:pt x="919480" y="164592"/>
                  </a:lnTo>
                  <a:lnTo>
                    <a:pt x="947674" y="129032"/>
                  </a:lnTo>
                  <a:lnTo>
                    <a:pt x="979677" y="96901"/>
                  </a:lnTo>
                  <a:lnTo>
                    <a:pt x="1015364" y="68834"/>
                  </a:lnTo>
                  <a:lnTo>
                    <a:pt x="1054227" y="44958"/>
                  </a:lnTo>
                  <a:lnTo>
                    <a:pt x="1095883" y="25908"/>
                  </a:lnTo>
                  <a:lnTo>
                    <a:pt x="1140206" y="11684"/>
                  </a:lnTo>
                  <a:lnTo>
                    <a:pt x="1186561" y="3048"/>
                  </a:lnTo>
                  <a:lnTo>
                    <a:pt x="1234694" y="0"/>
                  </a:lnTo>
                  <a:lnTo>
                    <a:pt x="1497711" y="0"/>
                  </a:lnTo>
                  <a:lnTo>
                    <a:pt x="2468372" y="0"/>
                  </a:lnTo>
                  <a:lnTo>
                    <a:pt x="4349115" y="0"/>
                  </a:lnTo>
                  <a:lnTo>
                    <a:pt x="4397248" y="3048"/>
                  </a:lnTo>
                  <a:lnTo>
                    <a:pt x="4443603" y="11684"/>
                  </a:lnTo>
                  <a:lnTo>
                    <a:pt x="4487799" y="25908"/>
                  </a:lnTo>
                  <a:lnTo>
                    <a:pt x="4529582" y="44958"/>
                  </a:lnTo>
                  <a:lnTo>
                    <a:pt x="4568444" y="68834"/>
                  </a:lnTo>
                  <a:lnTo>
                    <a:pt x="4604131" y="96901"/>
                  </a:lnTo>
                  <a:lnTo>
                    <a:pt x="4636134" y="129032"/>
                  </a:lnTo>
                  <a:lnTo>
                    <a:pt x="4664202" y="164592"/>
                  </a:lnTo>
                  <a:lnTo>
                    <a:pt x="4688078" y="203454"/>
                  </a:lnTo>
                  <a:lnTo>
                    <a:pt x="4707128" y="245237"/>
                  </a:lnTo>
                  <a:lnTo>
                    <a:pt x="4721352" y="289433"/>
                  </a:lnTo>
                  <a:lnTo>
                    <a:pt x="4729988" y="335915"/>
                  </a:lnTo>
                  <a:lnTo>
                    <a:pt x="4733036" y="384048"/>
                  </a:lnTo>
                  <a:lnTo>
                    <a:pt x="4733036" y="960120"/>
                  </a:lnTo>
                  <a:lnTo>
                    <a:pt x="4733036" y="1920113"/>
                  </a:lnTo>
                  <a:lnTo>
                    <a:pt x="4729988" y="1968246"/>
                  </a:lnTo>
                  <a:lnTo>
                    <a:pt x="4721352" y="2014728"/>
                  </a:lnTo>
                  <a:lnTo>
                    <a:pt x="4707128" y="2058924"/>
                  </a:lnTo>
                  <a:lnTo>
                    <a:pt x="4688078" y="2100707"/>
                  </a:lnTo>
                  <a:lnTo>
                    <a:pt x="4664202" y="2139569"/>
                  </a:lnTo>
                  <a:lnTo>
                    <a:pt x="4636134" y="2175129"/>
                  </a:lnTo>
                  <a:lnTo>
                    <a:pt x="4604131" y="2207260"/>
                  </a:lnTo>
                  <a:lnTo>
                    <a:pt x="4568444" y="2235327"/>
                  </a:lnTo>
                  <a:lnTo>
                    <a:pt x="4529582" y="2259203"/>
                  </a:lnTo>
                  <a:lnTo>
                    <a:pt x="4487799" y="2278253"/>
                  </a:lnTo>
                  <a:lnTo>
                    <a:pt x="4443603" y="2292477"/>
                  </a:lnTo>
                  <a:lnTo>
                    <a:pt x="4397248" y="2301113"/>
                  </a:lnTo>
                  <a:lnTo>
                    <a:pt x="4349115" y="2304161"/>
                  </a:lnTo>
                  <a:lnTo>
                    <a:pt x="2468372" y="2304161"/>
                  </a:lnTo>
                  <a:lnTo>
                    <a:pt x="1497711" y="2304161"/>
                  </a:lnTo>
                  <a:lnTo>
                    <a:pt x="1234694" y="2304161"/>
                  </a:lnTo>
                  <a:lnTo>
                    <a:pt x="1186561" y="2301113"/>
                  </a:lnTo>
                  <a:lnTo>
                    <a:pt x="1140206" y="2292477"/>
                  </a:lnTo>
                  <a:lnTo>
                    <a:pt x="1095883" y="2278253"/>
                  </a:lnTo>
                  <a:lnTo>
                    <a:pt x="1054227" y="2259203"/>
                  </a:lnTo>
                  <a:lnTo>
                    <a:pt x="1015364" y="2235327"/>
                  </a:lnTo>
                  <a:lnTo>
                    <a:pt x="979677" y="2207260"/>
                  </a:lnTo>
                  <a:lnTo>
                    <a:pt x="947674" y="2175129"/>
                  </a:lnTo>
                  <a:lnTo>
                    <a:pt x="919480" y="2139569"/>
                  </a:lnTo>
                  <a:lnTo>
                    <a:pt x="895731" y="2100707"/>
                  </a:lnTo>
                  <a:lnTo>
                    <a:pt x="876553" y="2058924"/>
                  </a:lnTo>
                  <a:lnTo>
                    <a:pt x="862457" y="2014728"/>
                  </a:lnTo>
                  <a:lnTo>
                    <a:pt x="853694" y="1968246"/>
                  </a:lnTo>
                  <a:lnTo>
                    <a:pt x="850773" y="1920113"/>
                  </a:lnTo>
                  <a:lnTo>
                    <a:pt x="850773" y="960120"/>
                  </a:lnTo>
                  <a:lnTo>
                    <a:pt x="0" y="965835"/>
                  </a:lnTo>
                  <a:lnTo>
                    <a:pt x="850773" y="384048"/>
                  </a:lnTo>
                  <a:close/>
                </a:path>
              </a:pathLst>
            </a:custGeom>
            <a:ln w="9143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34053" y="1254632"/>
            <a:ext cx="3266440" cy="1744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That’s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Folks!!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end of our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Journey.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But 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your learning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doesn’t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stop here. Do keep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checking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LMS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more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keep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practicing.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Remember</a:t>
            </a:r>
            <a:r>
              <a:rPr dirty="0" sz="1400" spc="-9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to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attempt</a:t>
            </a:r>
            <a:r>
              <a:rPr dirty="0" sz="1400" spc="-9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Project.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182" y="99187"/>
            <a:ext cx="23012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Say</a:t>
            </a:r>
            <a:r>
              <a:rPr dirty="0" sz="2600" spc="-7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 b="0">
                <a:solidFill>
                  <a:srgbClr val="242424"/>
                </a:solidFill>
                <a:latin typeface="Calibri"/>
                <a:cs typeface="Calibri"/>
              </a:rPr>
              <a:t>Bye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to</a:t>
            </a:r>
            <a:r>
              <a:rPr dirty="0" sz="2600" spc="-7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John!!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60856"/>
            <a:ext cx="1989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85">
                <a:solidFill>
                  <a:srgbClr val="001F5F"/>
                </a:solidFill>
                <a:latin typeface="Georgia"/>
                <a:cs typeface="Georgia"/>
              </a:rPr>
              <a:t>Q</a:t>
            </a:r>
            <a:r>
              <a:rPr dirty="0" sz="2500" spc="-95">
                <a:solidFill>
                  <a:srgbClr val="001F5F"/>
                </a:solidFill>
                <a:latin typeface="Georgia"/>
                <a:cs typeface="Georgia"/>
              </a:rPr>
              <a:t>UE</a:t>
            </a:r>
            <a:r>
              <a:rPr dirty="0" sz="2500" spc="-90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r>
              <a:rPr dirty="0" sz="2500" spc="-95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dirty="0" sz="2500" spc="-9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dirty="0" sz="2500" spc="-85">
                <a:solidFill>
                  <a:srgbClr val="001F5F"/>
                </a:solidFill>
                <a:latin typeface="Georgia"/>
                <a:cs typeface="Georgia"/>
              </a:rPr>
              <a:t>ON</a:t>
            </a:r>
            <a:r>
              <a:rPr dirty="0" sz="2500" spc="-5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3572" y="120853"/>
            <a:ext cx="158496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>
                <a:solidFill>
                  <a:srgbClr val="242424"/>
                </a:solidFill>
                <a:latin typeface="Calibri"/>
                <a:cs typeface="Calibri"/>
              </a:rPr>
              <a:t>Assignment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432" y="915415"/>
            <a:ext cx="6191250" cy="593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Practice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RESTful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Note: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You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find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examples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under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sample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programs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LMS.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44690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4690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48412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Why</a:t>
            </a:r>
            <a:r>
              <a:rPr dirty="0" sz="2600" spc="-114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10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276" y="955675"/>
            <a:ext cx="3633470" cy="242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From</a:t>
            </a:r>
            <a:r>
              <a:rPr dirty="0" sz="12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Business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Point: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Integration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organization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between companies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allows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time/cost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efficiencies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Purchase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orders.</a:t>
            </a:r>
            <a:endParaRPr sz="12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Answering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enquiries.</a:t>
            </a:r>
            <a:endParaRPr sz="12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shipment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many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more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430085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 b="0">
                <a:solidFill>
                  <a:srgbClr val="242424"/>
                </a:solidFill>
                <a:latin typeface="Calibri"/>
                <a:cs typeface="Calibri"/>
              </a:rPr>
              <a:t>Examples</a:t>
            </a:r>
            <a:r>
              <a:rPr dirty="0" sz="2600" spc="-6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dirty="0" sz="2600" spc="-1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Using</a:t>
            </a:r>
            <a:r>
              <a:rPr dirty="0" sz="2600" spc="-6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5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276" y="952627"/>
            <a:ext cx="7304405" cy="224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21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 stock</a:t>
            </a:r>
            <a:r>
              <a:rPr dirty="0" sz="12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quote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service: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current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value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stock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return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23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route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finder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for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delivery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dirty="0" sz="1200" spc="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goods: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initial 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final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location,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most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cost-effective</a:t>
            </a:r>
            <a:r>
              <a:rPr dirty="0" sz="1200" spc="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delivery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route.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9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weather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service: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wants to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regular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update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weather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 service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418" y="136906"/>
            <a:ext cx="179260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35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dirty="0" sz="2600" spc="-4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b</a:t>
            </a:r>
            <a:r>
              <a:rPr dirty="0" sz="2600" spc="-11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Se</a:t>
            </a:r>
            <a:r>
              <a:rPr dirty="0" sz="2600" spc="25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vices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98" y="955675"/>
            <a:ext cx="5013325" cy="94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Web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services can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be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implemented</a:t>
            </a:r>
            <a:r>
              <a:rPr dirty="0" sz="1200" spc="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either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using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Simple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protocol.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exchange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Restful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protocol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78003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0">
                <a:solidFill>
                  <a:srgbClr val="242424"/>
                </a:solidFill>
                <a:latin typeface="Calibri"/>
                <a:cs typeface="Calibri"/>
              </a:rPr>
              <a:t>Web</a:t>
            </a:r>
            <a:r>
              <a:rPr dirty="0" sz="2600" spc="-95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 b="0">
                <a:solidFill>
                  <a:srgbClr val="242424"/>
                </a:solidFill>
                <a:latin typeface="Calibri"/>
                <a:cs typeface="Calibri"/>
              </a:rPr>
              <a:t>Services</a:t>
            </a:r>
            <a:r>
              <a:rPr dirty="0" sz="2600" spc="-9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dirty="0" sz="2600" spc="-30" b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b="0">
                <a:solidFill>
                  <a:srgbClr val="242424"/>
                </a:solidFill>
                <a:latin typeface="Calibri"/>
                <a:cs typeface="Calibri"/>
              </a:rPr>
              <a:t>SOAP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8355" y="1181861"/>
            <a:ext cx="5208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Client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interacts with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service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using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SOAP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message.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SOAP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is 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written</a:t>
            </a:r>
            <a:r>
              <a:rPr dirty="0" sz="1200" spc="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2189988"/>
            <a:ext cx="5576570" cy="1716405"/>
            <a:chOff x="1546860" y="2189988"/>
            <a:chExt cx="5576570" cy="17164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860" y="2189988"/>
              <a:ext cx="1546860" cy="1716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2412" y="2189988"/>
              <a:ext cx="1540764" cy="17160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6860" y="2189988"/>
            <a:ext cx="1546860" cy="1716405"/>
          </a:xfrm>
          <a:prstGeom prst="rect">
            <a:avLst/>
          </a:prstGeom>
          <a:ln w="9144">
            <a:solidFill>
              <a:srgbClr val="F48517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R="93345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2411" y="2189988"/>
            <a:ext cx="1541145" cy="1716405"/>
          </a:xfrm>
          <a:prstGeom prst="rect">
            <a:avLst/>
          </a:prstGeom>
          <a:ln w="9144">
            <a:solidFill>
              <a:srgbClr val="F48517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35061" y="3096577"/>
            <a:ext cx="1372235" cy="294640"/>
            <a:chOff x="1635061" y="3096577"/>
            <a:chExt cx="1372235" cy="2946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9823" y="3101339"/>
              <a:ext cx="1362456" cy="2849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39823" y="3101339"/>
              <a:ext cx="1362710" cy="285115"/>
            </a:xfrm>
            <a:custGeom>
              <a:avLst/>
              <a:gdLst/>
              <a:ahLst/>
              <a:cxnLst/>
              <a:rect l="l" t="t" r="r" b="b"/>
              <a:pathLst>
                <a:path w="1362710" h="285114">
                  <a:moveTo>
                    <a:pt x="0" y="47498"/>
                  </a:moveTo>
                  <a:lnTo>
                    <a:pt x="3682" y="28956"/>
                  </a:lnTo>
                  <a:lnTo>
                    <a:pt x="13843" y="13843"/>
                  </a:lnTo>
                  <a:lnTo>
                    <a:pt x="28956" y="3683"/>
                  </a:lnTo>
                  <a:lnTo>
                    <a:pt x="47498" y="0"/>
                  </a:lnTo>
                  <a:lnTo>
                    <a:pt x="1314703" y="0"/>
                  </a:lnTo>
                  <a:lnTo>
                    <a:pt x="1333245" y="3683"/>
                  </a:lnTo>
                  <a:lnTo>
                    <a:pt x="1348358" y="13843"/>
                  </a:lnTo>
                  <a:lnTo>
                    <a:pt x="1358519" y="28956"/>
                  </a:lnTo>
                  <a:lnTo>
                    <a:pt x="1362202" y="47498"/>
                  </a:lnTo>
                  <a:lnTo>
                    <a:pt x="1362202" y="237362"/>
                  </a:lnTo>
                  <a:lnTo>
                    <a:pt x="1358519" y="255905"/>
                  </a:lnTo>
                  <a:lnTo>
                    <a:pt x="1348358" y="271018"/>
                  </a:lnTo>
                  <a:lnTo>
                    <a:pt x="1333245" y="281178"/>
                  </a:lnTo>
                  <a:lnTo>
                    <a:pt x="1314703" y="284861"/>
                  </a:lnTo>
                  <a:lnTo>
                    <a:pt x="47498" y="284861"/>
                  </a:lnTo>
                  <a:lnTo>
                    <a:pt x="28956" y="281178"/>
                  </a:lnTo>
                  <a:lnTo>
                    <a:pt x="13843" y="271018"/>
                  </a:lnTo>
                  <a:lnTo>
                    <a:pt x="3682" y="255905"/>
                  </a:lnTo>
                  <a:lnTo>
                    <a:pt x="0" y="237362"/>
                  </a:lnTo>
                  <a:lnTo>
                    <a:pt x="0" y="47498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51317" y="3138677"/>
            <a:ext cx="1339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78233" y="3096577"/>
            <a:ext cx="1373505" cy="294640"/>
            <a:chOff x="5678233" y="3096577"/>
            <a:chExt cx="1373505" cy="2946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3101339"/>
              <a:ext cx="1363979" cy="2849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82996" y="3101339"/>
              <a:ext cx="1363980" cy="285115"/>
            </a:xfrm>
            <a:custGeom>
              <a:avLst/>
              <a:gdLst/>
              <a:ahLst/>
              <a:cxnLst/>
              <a:rect l="l" t="t" r="r" b="b"/>
              <a:pathLst>
                <a:path w="1363979" h="285114">
                  <a:moveTo>
                    <a:pt x="0" y="47498"/>
                  </a:moveTo>
                  <a:lnTo>
                    <a:pt x="3682" y="28956"/>
                  </a:lnTo>
                  <a:lnTo>
                    <a:pt x="13842" y="13843"/>
                  </a:lnTo>
                  <a:lnTo>
                    <a:pt x="28955" y="3683"/>
                  </a:lnTo>
                  <a:lnTo>
                    <a:pt x="47498" y="0"/>
                  </a:lnTo>
                  <a:lnTo>
                    <a:pt x="1316481" y="0"/>
                  </a:lnTo>
                  <a:lnTo>
                    <a:pt x="1335024" y="3683"/>
                  </a:lnTo>
                  <a:lnTo>
                    <a:pt x="1350136" y="13843"/>
                  </a:lnTo>
                  <a:lnTo>
                    <a:pt x="1360297" y="28956"/>
                  </a:lnTo>
                  <a:lnTo>
                    <a:pt x="1363979" y="47498"/>
                  </a:lnTo>
                  <a:lnTo>
                    <a:pt x="1363979" y="237362"/>
                  </a:lnTo>
                  <a:lnTo>
                    <a:pt x="1360297" y="255905"/>
                  </a:lnTo>
                  <a:lnTo>
                    <a:pt x="1350136" y="271018"/>
                  </a:lnTo>
                  <a:lnTo>
                    <a:pt x="1335024" y="281178"/>
                  </a:lnTo>
                  <a:lnTo>
                    <a:pt x="1316481" y="284861"/>
                  </a:lnTo>
                  <a:lnTo>
                    <a:pt x="47498" y="284861"/>
                  </a:lnTo>
                  <a:lnTo>
                    <a:pt x="28955" y="281178"/>
                  </a:lnTo>
                  <a:lnTo>
                    <a:pt x="13842" y="271018"/>
                  </a:lnTo>
                  <a:lnTo>
                    <a:pt x="3682" y="255905"/>
                  </a:lnTo>
                  <a:lnTo>
                    <a:pt x="0" y="237362"/>
                  </a:lnTo>
                  <a:lnTo>
                    <a:pt x="0" y="47498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694489" y="3138677"/>
            <a:ext cx="1341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55885" y="3096577"/>
            <a:ext cx="1364615" cy="314325"/>
            <a:chOff x="3655885" y="3096577"/>
            <a:chExt cx="1364615" cy="3143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0647" y="3101339"/>
              <a:ext cx="135483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660647" y="3101339"/>
              <a:ext cx="1355090" cy="304800"/>
            </a:xfrm>
            <a:custGeom>
              <a:avLst/>
              <a:gdLst/>
              <a:ahLst/>
              <a:cxnLst/>
              <a:rect l="l" t="t" r="r" b="b"/>
              <a:pathLst>
                <a:path w="1355089" h="304800">
                  <a:moveTo>
                    <a:pt x="0" y="50800"/>
                  </a:moveTo>
                  <a:lnTo>
                    <a:pt x="3937" y="30987"/>
                  </a:lnTo>
                  <a:lnTo>
                    <a:pt x="14859" y="14859"/>
                  </a:lnTo>
                  <a:lnTo>
                    <a:pt x="30987" y="3937"/>
                  </a:lnTo>
                  <a:lnTo>
                    <a:pt x="50800" y="0"/>
                  </a:lnTo>
                  <a:lnTo>
                    <a:pt x="1303781" y="0"/>
                  </a:lnTo>
                  <a:lnTo>
                    <a:pt x="1323593" y="3937"/>
                  </a:lnTo>
                  <a:lnTo>
                    <a:pt x="1339723" y="14859"/>
                  </a:lnTo>
                  <a:lnTo>
                    <a:pt x="1350644" y="30987"/>
                  </a:lnTo>
                  <a:lnTo>
                    <a:pt x="1354581" y="50800"/>
                  </a:lnTo>
                  <a:lnTo>
                    <a:pt x="1354581" y="254000"/>
                  </a:lnTo>
                  <a:lnTo>
                    <a:pt x="1350644" y="273812"/>
                  </a:lnTo>
                  <a:lnTo>
                    <a:pt x="1339723" y="289941"/>
                  </a:lnTo>
                  <a:lnTo>
                    <a:pt x="1323593" y="300863"/>
                  </a:lnTo>
                  <a:lnTo>
                    <a:pt x="1303781" y="304800"/>
                  </a:lnTo>
                  <a:lnTo>
                    <a:pt x="50800" y="304800"/>
                  </a:lnTo>
                  <a:lnTo>
                    <a:pt x="30987" y="300863"/>
                  </a:lnTo>
                  <a:lnTo>
                    <a:pt x="14859" y="289941"/>
                  </a:lnTo>
                  <a:lnTo>
                    <a:pt x="3937" y="273812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72649" y="3148329"/>
            <a:ext cx="1330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dirty="0" sz="12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93720" y="3180587"/>
            <a:ext cx="2488565" cy="137160"/>
          </a:xfrm>
          <a:custGeom>
            <a:avLst/>
            <a:gdLst/>
            <a:ahLst/>
            <a:cxnLst/>
            <a:rect l="l" t="t" r="r" b="b"/>
            <a:pathLst>
              <a:path w="2488565" h="137160">
                <a:moveTo>
                  <a:pt x="566801" y="66548"/>
                </a:moveTo>
                <a:lnTo>
                  <a:pt x="76200" y="66548"/>
                </a:lnTo>
                <a:lnTo>
                  <a:pt x="76200" y="9144"/>
                </a:lnTo>
                <a:lnTo>
                  <a:pt x="0" y="73025"/>
                </a:lnTo>
                <a:lnTo>
                  <a:pt x="76200" y="136779"/>
                </a:lnTo>
                <a:lnTo>
                  <a:pt x="76200" y="79375"/>
                </a:lnTo>
                <a:lnTo>
                  <a:pt x="566801" y="79375"/>
                </a:lnTo>
                <a:lnTo>
                  <a:pt x="566801" y="66548"/>
                </a:lnTo>
                <a:close/>
              </a:path>
              <a:path w="2488565" h="137160">
                <a:moveTo>
                  <a:pt x="2488184" y="63754"/>
                </a:moveTo>
                <a:lnTo>
                  <a:pt x="2411984" y="0"/>
                </a:lnTo>
                <a:lnTo>
                  <a:pt x="2411984" y="57404"/>
                </a:lnTo>
                <a:lnTo>
                  <a:pt x="1921383" y="57404"/>
                </a:lnTo>
                <a:lnTo>
                  <a:pt x="1921383" y="70231"/>
                </a:lnTo>
                <a:lnTo>
                  <a:pt x="2411984" y="70231"/>
                </a:lnTo>
                <a:lnTo>
                  <a:pt x="2411984" y="127635"/>
                </a:lnTo>
                <a:lnTo>
                  <a:pt x="2488184" y="63754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3" name="object 2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Puja</dc:creator>
  <dc:title>Copyright</dc:title>
  <dcterms:created xsi:type="dcterms:W3CDTF">2023-03-30T02:12:45Z</dcterms:created>
  <dcterms:modified xsi:type="dcterms:W3CDTF">2023-03-30T02:12:45Z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