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58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biraj shrestha" initials="ks" lastIdx="7" clrIdx="0">
    <p:extLst>
      <p:ext uri="{19B8F6BF-5375-455C-9EA6-DF929625EA0E}">
        <p15:presenceInfo xmlns:p15="http://schemas.microsoft.com/office/powerpoint/2012/main" userId="1dd5fd22783c72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22:40:44.137" idx="2">
    <p:pos x="3021" y="1658"/>
    <p:text>A must for thymeleaf template engine</p:text>
    <p:extLst>
      <p:ext uri="{C676402C-5697-4E1C-873F-D02D1690AC5C}">
        <p15:threadingInfo xmlns:p15="http://schemas.microsoft.com/office/powerpoint/2012/main" timeZoneBias="-345"/>
      </p:ext>
    </p:extLst>
  </p:cm>
  <p:cm authorId="1" dt="2023-06-01T22:41:27.762" idx="3">
    <p:pos x="6470" y="2278"/>
    <p:text>Bootstrap.min.css link for styling</p:text>
    <p:extLst>
      <p:ext uri="{C676402C-5697-4E1C-873F-D02D1690AC5C}">
        <p15:threadingInfo xmlns:p15="http://schemas.microsoft.com/office/powerpoint/2012/main" timeZoneBias="-345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22:42:42.580" idx="4">
    <p:pos x="3776" y="1203"/>
    <p:text>To display the table only when required</p:text>
    <p:extLst>
      <p:ext uri="{C676402C-5697-4E1C-873F-D02D1690AC5C}">
        <p15:threadingInfo xmlns:p15="http://schemas.microsoft.com/office/powerpoint/2012/main" timeZoneBias="-345"/>
      </p:ext>
    </p:extLst>
  </p:cm>
  <p:cm authorId="1" dt="2023-06-01T22:43:26.745" idx="5">
    <p:pos x="2842" y="2547"/>
    <p:text>Thymeleaf th:each iterator</p:text>
    <p:extLst>
      <p:ext uri="{C676402C-5697-4E1C-873F-D02D1690AC5C}">
        <p15:threadingInfo xmlns:p15="http://schemas.microsoft.com/office/powerpoint/2012/main" timeZoneBias="-345"/>
      </p:ext>
    </p:extLst>
  </p:cm>
  <p:cm authorId="1" dt="2023-06-01T22:44:19.385" idx="6">
    <p:pos x="4051" y="3334"/>
    <p:text>Thymeleaf Dynamic Links</p:text>
    <p:extLst>
      <p:ext uri="{C676402C-5697-4E1C-873F-D02D1690AC5C}">
        <p15:threadingInfo xmlns:p15="http://schemas.microsoft.com/office/powerpoint/2012/main" timeZoneBias="-345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1T22:45:03.015" idx="7">
    <p:pos x="3456" y="1402"/>
    <p:text>Hidden id parameter field</p:text>
    <p:extLst>
      <p:ext uri="{C676402C-5697-4E1C-873F-D02D1690AC5C}">
        <p15:threadingInfo xmlns:p15="http://schemas.microsoft.com/office/powerpoint/2012/main" timeZoneBias="-345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ymeleaf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://www.thymeleaf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Spring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jpa</a:t>
            </a:r>
            <a:r>
              <a:rPr lang="en-US" dirty="0"/>
              <a:t> and </a:t>
            </a:r>
            <a:r>
              <a:rPr lang="en-US" dirty="0" err="1"/>
              <a:t>Thymeleaf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7AC-3B3B-45C9-B778-11EA35BA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4565"/>
          </a:xfrm>
        </p:spPr>
        <p:txBody>
          <a:bodyPr/>
          <a:lstStyle/>
          <a:p>
            <a:r>
              <a:rPr lang="en-US" dirty="0"/>
              <a:t>And these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D35E-497F-4569-89C9-0E32CA0B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5129"/>
            <a:ext cx="11029615" cy="41302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@PostMapping("/products/update")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updateProduct</a:t>
            </a:r>
            <a:r>
              <a:rPr lang="en-US" dirty="0"/>
              <a:t>(@ModelAttribute("product") Product product)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productRepo.save</a:t>
            </a:r>
            <a:r>
              <a:rPr lang="en-US" dirty="0"/>
              <a:t>(product);</a:t>
            </a:r>
          </a:p>
          <a:p>
            <a:pPr marL="0" indent="0">
              <a:buNone/>
            </a:pPr>
            <a:r>
              <a:rPr lang="en-US" dirty="0"/>
              <a:t>		return "redirect:/products";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@GetMapping("/products/update/{id}")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updateProduct</a:t>
            </a:r>
            <a:r>
              <a:rPr lang="en-US" dirty="0"/>
              <a:t>(@PathVariable("id") int id, Model model) {</a:t>
            </a:r>
          </a:p>
          <a:p>
            <a:pPr marL="0" indent="0">
              <a:buNone/>
            </a:pPr>
            <a:r>
              <a:rPr lang="en-US" dirty="0"/>
              <a:t>		String msg="update";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model.addAttribute</a:t>
            </a:r>
            <a:r>
              <a:rPr lang="en-US" dirty="0"/>
              <a:t>("msg", msg);</a:t>
            </a:r>
          </a:p>
          <a:p>
            <a:pPr marL="0" indent="0">
              <a:buNone/>
            </a:pPr>
            <a:r>
              <a:rPr lang="en-US" dirty="0"/>
              <a:t>		Product pd = </a:t>
            </a:r>
            <a:r>
              <a:rPr lang="en-US" dirty="0" err="1"/>
              <a:t>productRepo.findById</a:t>
            </a:r>
            <a:r>
              <a:rPr lang="en-US" dirty="0"/>
              <a:t>(id).get();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model.addAttribute</a:t>
            </a:r>
            <a:r>
              <a:rPr lang="en-US" dirty="0"/>
              <a:t>("product", pd);</a:t>
            </a:r>
          </a:p>
          <a:p>
            <a:pPr marL="0" indent="0">
              <a:buNone/>
            </a:pPr>
            <a:r>
              <a:rPr lang="en-US" dirty="0"/>
              <a:t>		return "products";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451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7AC-3B3B-45C9-B778-11EA35BA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4565"/>
          </a:xfrm>
        </p:spPr>
        <p:txBody>
          <a:bodyPr/>
          <a:lstStyle/>
          <a:p>
            <a:r>
              <a:rPr lang="en-US" dirty="0"/>
              <a:t>And these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D35E-497F-4569-89C9-0E32CA0B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5129"/>
            <a:ext cx="11029615" cy="41302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@GetMapping("/products/delete/{id}")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deleteProduct</a:t>
            </a:r>
            <a:r>
              <a:rPr lang="en-US" dirty="0"/>
              <a:t>(@PathVariable("id") int id, Model model) {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Product pd = </a:t>
            </a:r>
            <a:r>
              <a:rPr lang="en-US" dirty="0" err="1"/>
              <a:t>productRepo.findById</a:t>
            </a:r>
            <a:r>
              <a:rPr lang="en-US" dirty="0"/>
              <a:t>(id).get();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productRepo.delete</a:t>
            </a:r>
            <a:r>
              <a:rPr lang="en-US" dirty="0"/>
              <a:t>(pd);</a:t>
            </a:r>
          </a:p>
          <a:p>
            <a:pPr marL="0" indent="0">
              <a:buNone/>
            </a:pPr>
            <a:r>
              <a:rPr lang="en-US" dirty="0"/>
              <a:t>		return "redirect:/products";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@GetMapping("/products/add")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addProduct</a:t>
            </a:r>
            <a:r>
              <a:rPr lang="en-US" dirty="0"/>
              <a:t>(Model model) {</a:t>
            </a:r>
          </a:p>
          <a:p>
            <a:pPr marL="0" indent="0">
              <a:buNone/>
            </a:pPr>
            <a:r>
              <a:rPr lang="en-US" dirty="0"/>
              <a:t>		String msg="add";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model.addAttribute</a:t>
            </a:r>
            <a:r>
              <a:rPr lang="en-US" dirty="0"/>
              <a:t>("msg", msg);</a:t>
            </a:r>
          </a:p>
          <a:p>
            <a:pPr marL="0" indent="0">
              <a:buNone/>
            </a:pPr>
            <a:r>
              <a:rPr lang="en-US" dirty="0"/>
              <a:t>		return "products";</a:t>
            </a:r>
          </a:p>
          <a:p>
            <a:pPr marL="0" indent="0">
              <a:buNone/>
            </a:pPr>
            <a:r>
              <a:rPr lang="en-US" dirty="0"/>
              <a:t>	}	</a:t>
            </a:r>
          </a:p>
        </p:txBody>
      </p:sp>
    </p:spTree>
    <p:extLst>
      <p:ext uri="{BB962C8B-B14F-4D97-AF65-F5344CB8AC3E}">
        <p14:creationId xmlns:p14="http://schemas.microsoft.com/office/powerpoint/2010/main" val="217465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7AC-3B3B-45C9-B778-11EA35BA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4565"/>
          </a:xfrm>
        </p:spPr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D35E-497F-4569-89C9-0E32CA0B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5129"/>
            <a:ext cx="11029615" cy="41302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products.html</a:t>
            </a:r>
          </a:p>
          <a:p>
            <a:pPr marL="0" indent="0">
              <a:buNone/>
            </a:pPr>
            <a:r>
              <a:rPr lang="en-US" sz="1800" dirty="0"/>
              <a:t>	&lt;!DOCTYPE html&gt;</a:t>
            </a:r>
          </a:p>
          <a:p>
            <a:pPr marL="594000" lvl="2" indent="0">
              <a:buNone/>
            </a:pPr>
            <a:r>
              <a:rPr lang="en-US" sz="1800" dirty="0"/>
              <a:t>&lt;html </a:t>
            </a:r>
            <a:r>
              <a:rPr lang="en-US" sz="1800" dirty="0" err="1"/>
              <a:t>xmlns:th</a:t>
            </a:r>
            <a:r>
              <a:rPr lang="en-US" sz="1800" dirty="0"/>
              <a:t>=</a:t>
            </a:r>
            <a:r>
              <a:rPr lang="en-US" sz="1800" dirty="0">
                <a:hlinkClick r:id="rId2"/>
              </a:rPr>
              <a:t>http://www.thymeleaf.org</a:t>
            </a:r>
            <a:r>
              <a:rPr lang="en-US" sz="1800" dirty="0"/>
              <a:t>&gt;</a:t>
            </a:r>
          </a:p>
          <a:p>
            <a:pPr marL="936000" lvl="3" indent="0">
              <a:buNone/>
            </a:pPr>
            <a:r>
              <a:rPr lang="en-US" sz="1800" dirty="0"/>
              <a:t>&lt;head&gt;</a:t>
            </a:r>
          </a:p>
          <a:p>
            <a:pPr marL="1296000" lvl="4" indent="0">
              <a:buNone/>
            </a:pPr>
            <a:r>
              <a:rPr lang="en-US" sz="1800" dirty="0"/>
              <a:t>&lt;title&gt;Ecommerce Content Management&lt;/title&gt;</a:t>
            </a:r>
          </a:p>
          <a:p>
            <a:pPr marL="1296000" lvl="4" indent="0">
              <a:buNone/>
            </a:pPr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="stylesheet" </a:t>
            </a:r>
            <a:r>
              <a:rPr lang="en-US" sz="1800" dirty="0" err="1"/>
              <a:t>href</a:t>
            </a:r>
            <a:r>
              <a:rPr lang="en-US" sz="1800" dirty="0"/>
              <a:t>="https://cdn.jsdelivr.net/</a:t>
            </a:r>
            <a:r>
              <a:rPr lang="en-US" sz="1800" dirty="0" err="1"/>
              <a:t>npm</a:t>
            </a:r>
            <a:r>
              <a:rPr lang="en-US" sz="1800" dirty="0"/>
              <a:t>/bootstrap@4.0.0/</a:t>
            </a:r>
            <a:r>
              <a:rPr lang="en-US" sz="1800" dirty="0" err="1"/>
              <a:t>dist</a:t>
            </a:r>
            <a:r>
              <a:rPr lang="en-US" sz="1800" dirty="0"/>
              <a:t>/</a:t>
            </a:r>
            <a:r>
              <a:rPr lang="en-US" sz="1800" dirty="0" err="1"/>
              <a:t>css</a:t>
            </a:r>
            <a:r>
              <a:rPr lang="en-US" sz="1800" dirty="0"/>
              <a:t>/bootstrap.min.css" integrity="sha384-Gn5384xqQ1aoWXA+058RXPxPg6fy4IWvTNh0E263XmFcJlSAwiGgFAW/dAiS6JXm" </a:t>
            </a:r>
            <a:r>
              <a:rPr lang="en-US" sz="1800" dirty="0" err="1"/>
              <a:t>crossorigin</a:t>
            </a:r>
            <a:r>
              <a:rPr lang="en-US" sz="1800" dirty="0"/>
              <a:t>="anonymous“&gt;</a:t>
            </a:r>
          </a:p>
          <a:p>
            <a:pPr marL="936000" lvl="3" indent="0">
              <a:buNone/>
            </a:pPr>
            <a:r>
              <a:rPr lang="en-US" sz="1800" dirty="0"/>
              <a:t>&lt;/head&gt;</a:t>
            </a:r>
          </a:p>
          <a:p>
            <a:pPr marL="936000" lvl="3" indent="0">
              <a:buNone/>
            </a:pPr>
            <a:r>
              <a:rPr lang="en-US" sz="1800" dirty="0"/>
              <a:t>&lt;body&gt;</a:t>
            </a:r>
          </a:p>
          <a:p>
            <a:pPr marL="936000" lvl="3" indent="0">
              <a:buNone/>
            </a:pPr>
            <a:r>
              <a:rPr lang="en-US" sz="1800" dirty="0"/>
              <a:t>	&lt;h1&gt;Products&lt;/h1&gt;</a:t>
            </a:r>
          </a:p>
          <a:p>
            <a:pPr marL="936000" lvl="3" indent="0">
              <a:buNone/>
            </a:pPr>
            <a:r>
              <a:rPr lang="en-US" sz="1800" dirty="0"/>
              <a:t>&lt;/body&gt;</a:t>
            </a:r>
          </a:p>
          <a:p>
            <a:pPr marL="594000" lvl="2" indent="0">
              <a:buNone/>
            </a:pPr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994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7AC-3B3B-45C9-B778-11EA35BA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4565"/>
          </a:xfrm>
        </p:spPr>
        <p:txBody>
          <a:bodyPr/>
          <a:lstStyle/>
          <a:p>
            <a:r>
              <a:rPr lang="en-US" dirty="0"/>
              <a:t>Create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D35E-497F-4569-89C9-0E32CA0B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5129"/>
            <a:ext cx="11029615" cy="413022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u="sng" dirty="0"/>
              <a:t>products.html</a:t>
            </a:r>
            <a:endParaRPr lang="en-US" sz="1800" b="1" u="sng" dirty="0"/>
          </a:p>
          <a:p>
            <a:pPr marL="0" indent="0">
              <a:buNone/>
            </a:pPr>
            <a:r>
              <a:rPr lang="en-US" sz="1800" dirty="0"/>
              <a:t>	&lt;!DOCTYPE html&gt;</a:t>
            </a:r>
          </a:p>
          <a:p>
            <a:pPr marL="594000" lvl="2" indent="0">
              <a:buNone/>
            </a:pPr>
            <a:r>
              <a:rPr lang="en-US" sz="1800" dirty="0"/>
              <a:t>&lt;html </a:t>
            </a:r>
            <a:r>
              <a:rPr lang="en-US" sz="1800" dirty="0" err="1"/>
              <a:t>xmlns:th</a:t>
            </a:r>
            <a:r>
              <a:rPr lang="en-US" sz="1800" dirty="0"/>
              <a:t>=</a:t>
            </a:r>
            <a:r>
              <a:rPr lang="en-US" sz="1800" dirty="0">
                <a:hlinkClick r:id="rId2"/>
              </a:rPr>
              <a:t>http://www.thymeleaf.org</a:t>
            </a:r>
            <a:r>
              <a:rPr lang="en-US" sz="1800" dirty="0"/>
              <a:t>&gt;</a:t>
            </a:r>
          </a:p>
          <a:p>
            <a:pPr marL="936000" lvl="3" indent="0">
              <a:buNone/>
            </a:pPr>
            <a:r>
              <a:rPr lang="en-US" sz="1800" dirty="0"/>
              <a:t>&lt;head&gt;</a:t>
            </a:r>
          </a:p>
          <a:p>
            <a:pPr marL="1296000" lvl="4" indent="0">
              <a:buNone/>
            </a:pPr>
            <a:r>
              <a:rPr lang="en-US" sz="1800" dirty="0"/>
              <a:t>&lt;title&gt;Ecommerce Content Management&lt;/title&gt;</a:t>
            </a:r>
          </a:p>
          <a:p>
            <a:pPr marL="1296000" lvl="4" indent="0">
              <a:buNone/>
            </a:pPr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="stylesheet" </a:t>
            </a:r>
            <a:r>
              <a:rPr lang="en-US" sz="1800" dirty="0" err="1"/>
              <a:t>href</a:t>
            </a:r>
            <a:r>
              <a:rPr lang="en-US" sz="1800" dirty="0"/>
              <a:t>="https://cdn.jsdelivr.net/</a:t>
            </a:r>
            <a:r>
              <a:rPr lang="en-US" sz="1800" dirty="0" err="1"/>
              <a:t>npm</a:t>
            </a:r>
            <a:r>
              <a:rPr lang="en-US" sz="1800" dirty="0"/>
              <a:t>/bootstrap@4.0.0/</a:t>
            </a:r>
            <a:r>
              <a:rPr lang="en-US" sz="1800" dirty="0" err="1"/>
              <a:t>dist</a:t>
            </a:r>
            <a:r>
              <a:rPr lang="en-US" sz="1800" dirty="0"/>
              <a:t>/</a:t>
            </a:r>
            <a:r>
              <a:rPr lang="en-US" sz="1800" dirty="0" err="1"/>
              <a:t>css</a:t>
            </a:r>
            <a:r>
              <a:rPr lang="en-US" sz="1800" dirty="0"/>
              <a:t>/bootstrap.min.css" integrity="sha384-Gn5384xqQ1aoWXA+058RXPxPg6fy4IWvTNh0E263XmFcJlSAwiGgFAW/dAiS6JXm" </a:t>
            </a:r>
            <a:r>
              <a:rPr lang="en-US" sz="1800" dirty="0" err="1"/>
              <a:t>crossorigin</a:t>
            </a:r>
            <a:r>
              <a:rPr lang="en-US" sz="1800" dirty="0"/>
              <a:t>="anonymous“&gt;</a:t>
            </a:r>
          </a:p>
          <a:p>
            <a:pPr marL="936000" lvl="3" indent="0">
              <a:buNone/>
            </a:pPr>
            <a:r>
              <a:rPr lang="en-US" sz="1800" dirty="0"/>
              <a:t>&lt;/head&gt;</a:t>
            </a:r>
          </a:p>
          <a:p>
            <a:pPr marL="936000" lvl="3" indent="0">
              <a:buNone/>
            </a:pPr>
            <a:r>
              <a:rPr lang="en-US" sz="1800" dirty="0"/>
              <a:t>&lt;body&gt;</a:t>
            </a:r>
          </a:p>
          <a:p>
            <a:pPr marL="936000" lvl="3" indent="0">
              <a:buNone/>
            </a:pPr>
            <a:r>
              <a:rPr lang="en-US" sz="1800" dirty="0"/>
              <a:t>	&lt;h1&gt;Products&lt;/h1&gt;</a:t>
            </a:r>
          </a:p>
          <a:p>
            <a:pPr marL="936000" lvl="3" indent="0">
              <a:buNone/>
            </a:pPr>
            <a:r>
              <a:rPr lang="en-US" sz="1800" dirty="0"/>
              <a:t>&lt;/body&gt;</a:t>
            </a:r>
          </a:p>
          <a:p>
            <a:pPr marL="594000" lvl="2" indent="0">
              <a:buNone/>
            </a:pPr>
            <a:r>
              <a:rPr lang="en-US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9490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7AC-3B3B-45C9-B778-11EA35BA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4565"/>
          </a:xfrm>
        </p:spPr>
        <p:txBody>
          <a:bodyPr/>
          <a:lstStyle/>
          <a:p>
            <a:r>
              <a:rPr lang="en-US" dirty="0"/>
              <a:t>Add the table in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D35E-497F-4569-89C9-0E32CA0B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5129"/>
            <a:ext cx="11029615" cy="4580164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1800" dirty="0"/>
              <a:t>&lt;div id="product-table " class="col-8 m-auto" </a:t>
            </a:r>
            <a:r>
              <a:rPr lang="en-US" sz="1800" dirty="0" err="1"/>
              <a:t>th:if</a:t>
            </a:r>
            <a:r>
              <a:rPr lang="en-US" sz="1800" dirty="0"/>
              <a:t>="${msg=='</a:t>
            </a:r>
            <a:r>
              <a:rPr lang="en-US" sz="1800" dirty="0" err="1"/>
              <a:t>showAll</a:t>
            </a:r>
            <a:r>
              <a:rPr lang="en-US" sz="1800" dirty="0"/>
              <a:t>'}"&gt;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&lt;h1&gt;All Products&lt;/h1&gt;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&lt;span&gt;&lt;a </a:t>
            </a:r>
            <a:r>
              <a:rPr lang="en-US" sz="1800" dirty="0" err="1"/>
              <a:t>th:href</a:t>
            </a:r>
            <a:r>
              <a:rPr lang="en-US" sz="1800" dirty="0"/>
              <a:t>="@{/products/add}"&gt;&lt;button class="</a:t>
            </a:r>
            <a:r>
              <a:rPr lang="en-US" sz="1800" dirty="0" err="1"/>
              <a:t>btn</a:t>
            </a:r>
            <a:r>
              <a:rPr lang="en-US" sz="1800" dirty="0"/>
              <a:t> </a:t>
            </a:r>
            <a:r>
              <a:rPr lang="en-US" sz="1800" dirty="0" err="1"/>
              <a:t>btn</a:t>
            </a:r>
            <a:r>
              <a:rPr lang="en-US" sz="1800" dirty="0"/>
              <a:t>-primary </a:t>
            </a:r>
            <a:r>
              <a:rPr lang="en-US" sz="1800" dirty="0" err="1"/>
              <a:t>btn</a:t>
            </a:r>
            <a:r>
              <a:rPr lang="en-US" sz="1800" dirty="0"/>
              <a:t>-small float-right m-1"&gt;add a product&lt;/button&gt;&lt;/a&gt;&lt;/span&gt;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&lt;table class="table table-striped 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</a:t>
            </a:r>
            <a:r>
              <a:rPr lang="en-US" sz="1800" dirty="0" err="1"/>
              <a:t>th</a:t>
            </a:r>
            <a:r>
              <a:rPr lang="en-US" sz="1800" dirty="0"/>
              <a:t> scope="col"&gt;Name&lt;/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</a:t>
            </a:r>
            <a:r>
              <a:rPr lang="en-US" sz="1800" dirty="0" err="1"/>
              <a:t>th</a:t>
            </a:r>
            <a:r>
              <a:rPr lang="en-US" sz="1800" dirty="0"/>
              <a:t> scope="col"&gt;Manufacturer&lt;/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</a:t>
            </a:r>
            <a:r>
              <a:rPr lang="en-US" sz="1800" dirty="0" err="1"/>
              <a:t>th</a:t>
            </a:r>
            <a:r>
              <a:rPr lang="en-US" sz="1800" dirty="0"/>
              <a:t> scope="col"&gt;Description&lt;/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</a:t>
            </a:r>
            <a:r>
              <a:rPr lang="en-US" sz="1800" dirty="0" err="1"/>
              <a:t>th</a:t>
            </a:r>
            <a:r>
              <a:rPr lang="en-US" sz="1800" dirty="0"/>
              <a:t> scope="col"&gt;Price&lt;/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</a:t>
            </a:r>
            <a:r>
              <a:rPr lang="en-US" sz="1800" dirty="0" err="1"/>
              <a:t>th</a:t>
            </a:r>
            <a:r>
              <a:rPr lang="en-US" sz="1800" dirty="0"/>
              <a:t> scope="col"&gt;Active&lt;/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</a:t>
            </a:r>
            <a:r>
              <a:rPr lang="en-US" sz="1800" dirty="0" err="1"/>
              <a:t>th</a:t>
            </a:r>
            <a:r>
              <a:rPr lang="en-US" sz="1800" dirty="0"/>
              <a:t> scope="col"&gt;Action&lt;/</a:t>
            </a:r>
            <a:r>
              <a:rPr lang="en-US" sz="1800" dirty="0" err="1"/>
              <a:t>th</a:t>
            </a:r>
            <a:r>
              <a:rPr lang="en-US" sz="18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&lt;tr </a:t>
            </a:r>
            <a:r>
              <a:rPr lang="en-US" sz="1800" dirty="0" err="1"/>
              <a:t>th:each</a:t>
            </a:r>
            <a:r>
              <a:rPr lang="en-US" sz="1800" dirty="0"/>
              <a:t>="product: ${products}"&gt;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&lt;td </a:t>
            </a:r>
            <a:r>
              <a:rPr lang="en-US" sz="1800" dirty="0" err="1"/>
              <a:t>th:text</a:t>
            </a:r>
            <a:r>
              <a:rPr lang="en-US" sz="1800" dirty="0"/>
              <a:t>="${</a:t>
            </a:r>
            <a:r>
              <a:rPr lang="en-US" sz="1800" dirty="0" err="1"/>
              <a:t>product.getName</a:t>
            </a:r>
            <a:r>
              <a:rPr lang="en-US" sz="1800" dirty="0"/>
              <a:t>()}"&gt;&lt;/td&gt;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&lt;td </a:t>
            </a:r>
            <a:r>
              <a:rPr lang="en-US" sz="1800" dirty="0" err="1"/>
              <a:t>th:text</a:t>
            </a:r>
            <a:r>
              <a:rPr lang="en-US" sz="1800" dirty="0"/>
              <a:t>="${</a:t>
            </a:r>
            <a:r>
              <a:rPr lang="en-US" sz="1800" dirty="0" err="1"/>
              <a:t>product.manufacturer</a:t>
            </a:r>
            <a:r>
              <a:rPr lang="en-US" sz="1800" dirty="0"/>
              <a:t>}"&gt;&lt;/td&gt;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&lt;td </a:t>
            </a:r>
            <a:r>
              <a:rPr lang="en-US" sz="1800" dirty="0" err="1"/>
              <a:t>th:text</a:t>
            </a:r>
            <a:r>
              <a:rPr lang="en-US" sz="1800" dirty="0"/>
              <a:t>="${</a:t>
            </a:r>
            <a:r>
              <a:rPr lang="en-US" sz="1800" dirty="0" err="1"/>
              <a:t>product.description</a:t>
            </a:r>
            <a:r>
              <a:rPr lang="en-US" sz="1800" dirty="0"/>
              <a:t>}"&gt;&lt;/td&gt;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&lt;td </a:t>
            </a:r>
            <a:r>
              <a:rPr lang="en-US" sz="1800" dirty="0" err="1"/>
              <a:t>th:text</a:t>
            </a:r>
            <a:r>
              <a:rPr lang="en-US" sz="1800" dirty="0"/>
              <a:t>="${</a:t>
            </a:r>
            <a:r>
              <a:rPr lang="en-US" sz="1800" dirty="0" err="1"/>
              <a:t>product.price</a:t>
            </a:r>
            <a:r>
              <a:rPr lang="en-US" sz="1800" dirty="0"/>
              <a:t>}"&gt;&lt;/td&gt;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&lt;td </a:t>
            </a:r>
            <a:r>
              <a:rPr lang="en-US" sz="1800" dirty="0" err="1"/>
              <a:t>th:text</a:t>
            </a:r>
            <a:r>
              <a:rPr lang="en-US" sz="1800" dirty="0"/>
              <a:t>="${</a:t>
            </a:r>
            <a:r>
              <a:rPr lang="en-US" sz="1800" dirty="0" err="1"/>
              <a:t>product.active</a:t>
            </a:r>
            <a:r>
              <a:rPr lang="en-US" sz="1800" dirty="0"/>
              <a:t>}"&gt;&lt;/td&gt;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	&lt;a </a:t>
            </a:r>
            <a:r>
              <a:rPr lang="en-US" sz="1800" dirty="0" err="1"/>
              <a:t>th:href</a:t>
            </a:r>
            <a:r>
              <a:rPr lang="en-US" sz="1800" dirty="0"/>
              <a:t>="@{'/products/update/'+${product.id}}"&gt;&lt;button class="</a:t>
            </a:r>
            <a:r>
              <a:rPr lang="en-US" sz="1800" dirty="0" err="1"/>
              <a:t>btn</a:t>
            </a:r>
            <a:r>
              <a:rPr lang="en-US" sz="1800" dirty="0"/>
              <a:t> </a:t>
            </a:r>
            <a:r>
              <a:rPr lang="en-US" sz="1800" dirty="0" err="1"/>
              <a:t>btn</a:t>
            </a:r>
            <a:r>
              <a:rPr lang="en-US" sz="1800" dirty="0"/>
              <a:t>-primary </a:t>
            </a:r>
            <a:r>
              <a:rPr lang="en-US" sz="1800" dirty="0" err="1"/>
              <a:t>btn</a:t>
            </a:r>
            <a:r>
              <a:rPr lang="en-US" sz="1800" dirty="0"/>
              <a:t>-small"&gt;Edit&lt;/button&gt;&lt;/a&gt;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	&lt;a </a:t>
            </a:r>
            <a:r>
              <a:rPr lang="en-US" sz="1800" dirty="0" err="1"/>
              <a:t>th:href</a:t>
            </a:r>
            <a:r>
              <a:rPr lang="en-US" sz="1800" dirty="0"/>
              <a:t>="@{'/products/delete/'+${product.id}}"&gt;&lt;button class="</a:t>
            </a:r>
            <a:r>
              <a:rPr lang="en-US" sz="1800" dirty="0" err="1"/>
              <a:t>btn</a:t>
            </a:r>
            <a:r>
              <a:rPr lang="en-US" sz="1800" dirty="0"/>
              <a:t> </a:t>
            </a:r>
            <a:r>
              <a:rPr lang="en-US" sz="1800" dirty="0" err="1"/>
              <a:t>btn</a:t>
            </a:r>
            <a:r>
              <a:rPr lang="en-US" sz="1800" dirty="0"/>
              <a:t>-primary </a:t>
            </a:r>
            <a:r>
              <a:rPr lang="en-US" sz="1800" dirty="0" err="1"/>
              <a:t>btn</a:t>
            </a:r>
            <a:r>
              <a:rPr lang="en-US" sz="1800" dirty="0"/>
              <a:t>-small"&gt;Delete&lt;/button&gt;&lt;/a&gt;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	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&lt;/table&gt;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&lt;/div&gt;</a:t>
            </a:r>
          </a:p>
        </p:txBody>
      </p:sp>
    </p:spTree>
    <p:extLst>
      <p:ext uri="{BB962C8B-B14F-4D97-AF65-F5344CB8AC3E}">
        <p14:creationId xmlns:p14="http://schemas.microsoft.com/office/powerpoint/2010/main" val="119141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7AC-3B3B-45C9-B778-11EA35BA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4565"/>
          </a:xfrm>
        </p:spPr>
        <p:txBody>
          <a:bodyPr/>
          <a:lstStyle/>
          <a:p>
            <a:r>
              <a:rPr lang="en-US" dirty="0"/>
              <a:t>Add new product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D35E-497F-4569-89C9-0E32CA0B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6721"/>
            <a:ext cx="11029615" cy="489857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1800" dirty="0"/>
              <a:t>&lt;div class="product-form col-8 m-auto" </a:t>
            </a:r>
            <a:r>
              <a:rPr lang="en-US" sz="1800" dirty="0" err="1"/>
              <a:t>th:if</a:t>
            </a:r>
            <a:r>
              <a:rPr lang="en-US" sz="1800" dirty="0"/>
              <a:t>="${msg=='add'}"&gt;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&lt;h1&gt;Product Form&lt;/h1&gt;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&lt;form action="/products" name="product" method="post"&gt;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&lt;div class="form-group"&gt;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  &lt;label for="</a:t>
            </a:r>
            <a:r>
              <a:rPr lang="en-US" sz="1800" dirty="0" err="1"/>
              <a:t>productName</a:t>
            </a:r>
            <a:r>
              <a:rPr lang="en-US" sz="1800" dirty="0"/>
              <a:t>"&gt;Product Name: 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  &lt;input type="text" class="form-control" name="name" id="</a:t>
            </a:r>
            <a:r>
              <a:rPr lang="en-US" sz="1800" dirty="0" err="1"/>
              <a:t>productName</a:t>
            </a:r>
            <a:r>
              <a:rPr lang="en-US" sz="1800" dirty="0"/>
              <a:t>" placeholder="Name"&gt;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&lt;div class="form-group"&gt;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  &lt;label for="</a:t>
            </a:r>
            <a:r>
              <a:rPr lang="en-US" sz="1800" dirty="0" err="1"/>
              <a:t>productManufacturer</a:t>
            </a:r>
            <a:r>
              <a:rPr lang="en-US" sz="1800" dirty="0"/>
              <a:t>"&gt;Manufacturer: 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  &lt;input type="text" class="form-control" name="manufacturer" id="</a:t>
            </a:r>
            <a:r>
              <a:rPr lang="en-US" sz="1800" dirty="0" err="1"/>
              <a:t>productManufacturer</a:t>
            </a:r>
            <a:r>
              <a:rPr lang="en-US" sz="1800" dirty="0"/>
              <a:t>" placeholder="Manufacturer"&gt;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&lt;div class="form-group"&gt;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  &lt;label for="</a:t>
            </a:r>
            <a:r>
              <a:rPr lang="en-US" sz="1800" dirty="0" err="1"/>
              <a:t>productDescription</a:t>
            </a:r>
            <a:r>
              <a:rPr lang="en-US" sz="1800" dirty="0"/>
              <a:t>"&gt;Description: 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  &lt;</a:t>
            </a:r>
            <a:r>
              <a:rPr lang="en-US" sz="1800" dirty="0" err="1"/>
              <a:t>textarea</a:t>
            </a:r>
            <a:r>
              <a:rPr lang="en-US" sz="1800" dirty="0"/>
              <a:t> type="text-area" class="form-control" name="description" id="</a:t>
            </a:r>
            <a:r>
              <a:rPr lang="en-US" sz="1800" dirty="0" err="1"/>
              <a:t>productDescription</a:t>
            </a:r>
            <a:r>
              <a:rPr lang="en-US" sz="1800" dirty="0"/>
              <a:t>" placeholder="Products Description" rows="3"&gt;&lt;/</a:t>
            </a:r>
            <a:r>
              <a:rPr lang="en-US" sz="1800" dirty="0" err="1"/>
              <a:t>textarea</a:t>
            </a:r>
            <a:r>
              <a:rPr lang="en-US" sz="1800" dirty="0"/>
              <a:t>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&lt;div class="form-group"&gt;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  &lt;label for="</a:t>
            </a:r>
            <a:r>
              <a:rPr lang="en-US" sz="1800" dirty="0" err="1"/>
              <a:t>productPrice</a:t>
            </a:r>
            <a:r>
              <a:rPr lang="en-US" sz="1800" dirty="0"/>
              <a:t>"&gt;Price: 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  &lt;input type="number" class="form-control" name="price" id="</a:t>
            </a:r>
            <a:r>
              <a:rPr lang="en-US" sz="1800" dirty="0" err="1"/>
              <a:t>productPrice</a:t>
            </a:r>
            <a:r>
              <a:rPr lang="en-US" sz="1800" dirty="0"/>
              <a:t>" placeholder="Products Price"&gt;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		&lt;div class="form-check"&gt;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	&lt;input class="form-check-input" type="radio" name="active" id="</a:t>
            </a:r>
            <a:r>
              <a:rPr lang="en-US" sz="1800" dirty="0" err="1"/>
              <a:t>isActive</a:t>
            </a:r>
            <a:r>
              <a:rPr lang="en-US" sz="1800" dirty="0"/>
              <a:t>" value="true" checked&gt;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	&lt;label class="form-check-label" for="</a:t>
            </a:r>
            <a:r>
              <a:rPr lang="en-US" sz="1800" dirty="0" err="1"/>
              <a:t>isActive</a:t>
            </a:r>
            <a:r>
              <a:rPr lang="en-US" sz="1800" dirty="0"/>
              <a:t>"&gt;Active&lt;/label&gt;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&lt;div class="form-check"&gt;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&lt;input class="form-check-input" type="radio" name="active" id="</a:t>
            </a:r>
            <a:r>
              <a:rPr lang="en-US" sz="1800" dirty="0" err="1"/>
              <a:t>isNotActive</a:t>
            </a:r>
            <a:r>
              <a:rPr lang="en-US" sz="1800" dirty="0"/>
              <a:t>" value="false"&gt;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  &lt;label class="form-check-label" for="</a:t>
            </a:r>
            <a:r>
              <a:rPr lang="en-US" sz="1800" dirty="0" err="1"/>
              <a:t>isNotActive</a:t>
            </a:r>
            <a:r>
              <a:rPr lang="en-US" sz="1800" dirty="0"/>
              <a:t>"&gt;Inactive&lt;/label&gt;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  		&lt;button type="submit" class="</a:t>
            </a:r>
            <a:r>
              <a:rPr lang="en-US" sz="1800" dirty="0" err="1"/>
              <a:t>btn</a:t>
            </a:r>
            <a:r>
              <a:rPr lang="en-US" sz="1800" dirty="0"/>
              <a:t> </a:t>
            </a:r>
            <a:r>
              <a:rPr lang="en-US" sz="1800" dirty="0" err="1"/>
              <a:t>btn</a:t>
            </a:r>
            <a:r>
              <a:rPr lang="en-US" sz="1800" dirty="0"/>
              <a:t>-primary"&gt;Submit&lt;/button&gt;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	&lt;/form&gt;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	&lt;/div&gt;</a:t>
            </a:r>
          </a:p>
        </p:txBody>
      </p:sp>
    </p:spTree>
    <p:extLst>
      <p:ext uri="{BB962C8B-B14F-4D97-AF65-F5344CB8AC3E}">
        <p14:creationId xmlns:p14="http://schemas.microsoft.com/office/powerpoint/2010/main" val="417825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7AC-3B3B-45C9-B778-11EA35BA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4565"/>
          </a:xfrm>
        </p:spPr>
        <p:txBody>
          <a:bodyPr/>
          <a:lstStyle/>
          <a:p>
            <a:r>
              <a:rPr lang="en-US" dirty="0"/>
              <a:t>Add update product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D35E-497F-4569-89C9-0E32CA0B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6721"/>
            <a:ext cx="11029615" cy="533128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&lt;div class="product-form col-8 m-auto" </a:t>
            </a:r>
            <a:r>
              <a:rPr lang="en-US" dirty="0" err="1"/>
              <a:t>th:if</a:t>
            </a:r>
            <a:r>
              <a:rPr lang="en-US" dirty="0"/>
              <a:t>="${msg=='update'}"&gt;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&lt;h1&gt;Product Update Form&lt;/h1&gt;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&lt;form action="/products/update" name="product" method="post"&gt;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&lt;input type="hidden" name="id" </a:t>
            </a:r>
            <a:r>
              <a:rPr lang="en-US" dirty="0" err="1"/>
              <a:t>th:value</a:t>
            </a:r>
            <a:r>
              <a:rPr lang="en-US" dirty="0"/>
              <a:t>="${product.id}"&gt;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&lt;div class="form-group"&gt;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  &lt;label for="</a:t>
            </a:r>
            <a:r>
              <a:rPr lang="en-US" dirty="0" err="1"/>
              <a:t>productName</a:t>
            </a:r>
            <a:r>
              <a:rPr lang="en-US" dirty="0"/>
              <a:t>"&gt;Product Name: 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  &lt;input type="text" class="form-control" name="name" id="</a:t>
            </a:r>
            <a:r>
              <a:rPr lang="en-US" dirty="0" err="1"/>
              <a:t>productName</a:t>
            </a:r>
            <a:r>
              <a:rPr lang="en-US" dirty="0"/>
              <a:t>" </a:t>
            </a:r>
            <a:r>
              <a:rPr lang="en-US" dirty="0" err="1"/>
              <a:t>th:value</a:t>
            </a:r>
            <a:r>
              <a:rPr lang="en-US" dirty="0"/>
              <a:t>="${product.name}"&gt;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&lt;div class="form-group"&gt;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  &lt;label for="</a:t>
            </a:r>
            <a:r>
              <a:rPr lang="en-US" dirty="0" err="1"/>
              <a:t>productManufacturer</a:t>
            </a:r>
            <a:r>
              <a:rPr lang="en-US" dirty="0"/>
              <a:t>"&gt;Manufacturer: 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  &lt;input type="text" class="form-control" name="manufacturer" id="</a:t>
            </a:r>
            <a:r>
              <a:rPr lang="en-US" dirty="0" err="1"/>
              <a:t>productManufacturer</a:t>
            </a:r>
            <a:r>
              <a:rPr lang="en-US" dirty="0"/>
              <a:t>" </a:t>
            </a:r>
            <a:r>
              <a:rPr lang="en-US" dirty="0" err="1"/>
              <a:t>th:value</a:t>
            </a:r>
            <a:r>
              <a:rPr lang="en-US" dirty="0"/>
              <a:t>="${</a:t>
            </a:r>
            <a:r>
              <a:rPr lang="en-US" dirty="0" err="1"/>
              <a:t>product.manufacturer</a:t>
            </a:r>
            <a:r>
              <a:rPr lang="en-US" dirty="0"/>
              <a:t>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&lt;div class="form-group"&gt;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  &lt;label for="</a:t>
            </a:r>
            <a:r>
              <a:rPr lang="en-US" dirty="0" err="1"/>
              <a:t>productDescription</a:t>
            </a:r>
            <a:r>
              <a:rPr lang="en-US" dirty="0"/>
              <a:t>"&gt;Description: 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  &lt;</a:t>
            </a:r>
            <a:r>
              <a:rPr lang="en-US" dirty="0" err="1"/>
              <a:t>textarea</a:t>
            </a:r>
            <a:r>
              <a:rPr lang="en-US" dirty="0"/>
              <a:t> type="text-area" class="form-control" name="description" id="</a:t>
            </a:r>
            <a:r>
              <a:rPr lang="en-US" dirty="0" err="1"/>
              <a:t>productDescription</a:t>
            </a:r>
            <a:r>
              <a:rPr lang="en-US" dirty="0"/>
              <a:t>" </a:t>
            </a:r>
            <a:r>
              <a:rPr lang="en-US" dirty="0" err="1"/>
              <a:t>th:text</a:t>
            </a:r>
            <a:r>
              <a:rPr lang="en-US" dirty="0"/>
              <a:t>="${</a:t>
            </a:r>
            <a:r>
              <a:rPr lang="en-US" dirty="0" err="1"/>
              <a:t>product.description</a:t>
            </a:r>
            <a:r>
              <a:rPr lang="en-US" dirty="0"/>
              <a:t>}" rows="3"&gt;&lt;/</a:t>
            </a:r>
            <a:r>
              <a:rPr lang="en-US" dirty="0" err="1"/>
              <a:t>textarea</a:t>
            </a:r>
            <a:r>
              <a:rPr lang="en-US" dirty="0"/>
              <a:t>&gt;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&lt;div class="form-group"&gt;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  &lt;label for="</a:t>
            </a:r>
            <a:r>
              <a:rPr lang="en-US" dirty="0" err="1"/>
              <a:t>productPrice</a:t>
            </a:r>
            <a:r>
              <a:rPr lang="en-US" dirty="0"/>
              <a:t>"&gt;Price: 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  &lt;input type="number" class="form-control" name="price" id="</a:t>
            </a:r>
            <a:r>
              <a:rPr lang="en-US" dirty="0" err="1"/>
              <a:t>productPrice</a:t>
            </a:r>
            <a:r>
              <a:rPr lang="en-US" dirty="0"/>
              <a:t>"  </a:t>
            </a:r>
            <a:r>
              <a:rPr lang="en-US" dirty="0" err="1"/>
              <a:t>th:value</a:t>
            </a:r>
            <a:r>
              <a:rPr lang="en-US" dirty="0"/>
              <a:t>="${</a:t>
            </a:r>
            <a:r>
              <a:rPr lang="en-US" dirty="0" err="1"/>
              <a:t>product.price</a:t>
            </a:r>
            <a:r>
              <a:rPr lang="en-US" dirty="0"/>
              <a:t>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	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		&lt;div class="form-check"&gt;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	&lt;input class="form-check-input" type="radio" name="active" id="</a:t>
            </a:r>
            <a:r>
              <a:rPr lang="en-US" dirty="0" err="1"/>
              <a:t>isActive</a:t>
            </a:r>
            <a:r>
              <a:rPr lang="en-US" dirty="0"/>
              <a:t>" value="true" </a:t>
            </a:r>
            <a:r>
              <a:rPr lang="en-US" dirty="0" err="1"/>
              <a:t>th:checked</a:t>
            </a:r>
            <a:r>
              <a:rPr lang="en-US" dirty="0"/>
              <a:t>="${</a:t>
            </a:r>
            <a:r>
              <a:rPr lang="en-US" dirty="0" err="1"/>
              <a:t>product.active</a:t>
            </a:r>
            <a:r>
              <a:rPr lang="en-US" dirty="0"/>
              <a:t>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	&lt;label class="form-check-label" for="</a:t>
            </a:r>
            <a:r>
              <a:rPr lang="en-US" dirty="0" err="1"/>
              <a:t>isActive</a:t>
            </a:r>
            <a:r>
              <a:rPr lang="en-US" dirty="0"/>
              <a:t>"&gt;Active&lt;/label&gt;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&lt;div class="form-check"&gt;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	&lt;input class="form-check-input" type="radio" name="active" id="</a:t>
            </a:r>
            <a:r>
              <a:rPr lang="en-US" dirty="0" err="1"/>
              <a:t>isNotActive</a:t>
            </a:r>
            <a:r>
              <a:rPr lang="en-US" dirty="0"/>
              <a:t>" value="false" </a:t>
            </a:r>
            <a:r>
              <a:rPr lang="en-US" dirty="0" err="1"/>
              <a:t>th:checked</a:t>
            </a:r>
            <a:r>
              <a:rPr lang="en-US" dirty="0"/>
              <a:t>="${!</a:t>
            </a:r>
            <a:r>
              <a:rPr lang="en-US" dirty="0" err="1"/>
              <a:t>product.active</a:t>
            </a:r>
            <a:r>
              <a:rPr lang="en-US" dirty="0"/>
              <a:t>}"&gt;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  	&lt;label class="form-check-label" for="</a:t>
            </a:r>
            <a:r>
              <a:rPr lang="en-US" dirty="0" err="1"/>
              <a:t>isNotActive</a:t>
            </a:r>
            <a:r>
              <a:rPr lang="en-US" dirty="0"/>
              <a:t>"&gt;Inactive&lt;/label&gt;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&lt;/div&gt;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  		&lt;button type="submit"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-primary"&gt;Submit&lt;/button&gt;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&lt;/form&gt;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&lt;/div&gt;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624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A552-F555-4750-B189-660465FB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7515B-D280-404C-8E11-A6ED4B20E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719" y="2651566"/>
            <a:ext cx="9938415" cy="2499553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4889198-74F5-4C9A-A013-0FF0214FB5B1}"/>
              </a:ext>
            </a:extLst>
          </p:cNvPr>
          <p:cNvSpPr/>
          <p:nvPr/>
        </p:nvSpPr>
        <p:spPr>
          <a:xfrm>
            <a:off x="5476240" y="3230880"/>
            <a:ext cx="4358640" cy="518160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63500" cap="rnd" cmpd="tri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0000">
                  <a:srgbClr val="002060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3500000" scaled="1"/>
              <a:tileRect/>
            </a:gra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358640"/>
                      <a:gd name="connsiteY0" fmla="*/ 259080 h 518160"/>
                      <a:gd name="connsiteX1" fmla="*/ 2179320 w 4358640"/>
                      <a:gd name="connsiteY1" fmla="*/ 0 h 518160"/>
                      <a:gd name="connsiteX2" fmla="*/ 4358640 w 4358640"/>
                      <a:gd name="connsiteY2" fmla="*/ 259080 h 518160"/>
                      <a:gd name="connsiteX3" fmla="*/ 2179320 w 4358640"/>
                      <a:gd name="connsiteY3" fmla="*/ 518160 h 518160"/>
                      <a:gd name="connsiteX4" fmla="*/ 0 w 4358640"/>
                      <a:gd name="connsiteY4" fmla="*/ 259080 h 518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58640" h="518160" extrusionOk="0">
                        <a:moveTo>
                          <a:pt x="0" y="259080"/>
                        </a:moveTo>
                        <a:cubicBezTo>
                          <a:pt x="-250373" y="-38442"/>
                          <a:pt x="820058" y="58420"/>
                          <a:pt x="2179320" y="0"/>
                        </a:cubicBezTo>
                        <a:cubicBezTo>
                          <a:pt x="3394809" y="2502"/>
                          <a:pt x="4352118" y="116201"/>
                          <a:pt x="4358640" y="259080"/>
                        </a:cubicBezTo>
                        <a:cubicBezTo>
                          <a:pt x="4162013" y="594183"/>
                          <a:pt x="3333617" y="790698"/>
                          <a:pt x="2179320" y="518160"/>
                        </a:cubicBezTo>
                        <a:cubicBezTo>
                          <a:pt x="963630" y="511548"/>
                          <a:pt x="24412" y="413830"/>
                          <a:pt x="0" y="25908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D2198E-A1EE-46B3-A070-128DF3DC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597377"/>
            <a:ext cx="7670800" cy="4558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207924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Freestyle Script" panose="030804020302050B0404" pitchFamily="66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AAC77E-64DF-4731-81CD-E0229C0EED0D}"/>
              </a:ext>
            </a:extLst>
          </p:cNvPr>
          <p:cNvSpPr/>
          <p:nvPr/>
        </p:nvSpPr>
        <p:spPr>
          <a:xfrm>
            <a:off x="984430" y="2205335"/>
            <a:ext cx="956164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92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DBED-CEA4-43FC-9B1B-2C55ECED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3437-3997-45ED-A061-35B707BA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start.spring.io</a:t>
            </a:r>
          </a:p>
          <a:p>
            <a:r>
              <a:rPr lang="en-US" dirty="0"/>
              <a:t>Create an application with the </a:t>
            </a:r>
          </a:p>
          <a:p>
            <a:pPr marL="324000" lvl="1" indent="0">
              <a:buNone/>
            </a:pPr>
            <a:r>
              <a:rPr lang="en-US" sz="1600" dirty="0"/>
              <a:t>following dependencies</a:t>
            </a:r>
          </a:p>
          <a:p>
            <a:pPr lvl="1"/>
            <a:r>
              <a:rPr lang="en-US" dirty="0"/>
              <a:t>Spring Web</a:t>
            </a:r>
          </a:p>
          <a:p>
            <a:pPr lvl="1"/>
            <a:r>
              <a:rPr lang="en-US" dirty="0"/>
              <a:t>MySQL Driver</a:t>
            </a:r>
          </a:p>
          <a:p>
            <a:pPr lvl="1"/>
            <a:r>
              <a:rPr lang="en-US" dirty="0"/>
              <a:t>Spring Data JPA</a:t>
            </a:r>
          </a:p>
          <a:p>
            <a:pPr lvl="1"/>
            <a:r>
              <a:rPr lang="en-US" dirty="0" err="1"/>
              <a:t>ThymeLeaf</a:t>
            </a:r>
            <a:endParaRPr lang="en-US" dirty="0"/>
          </a:p>
          <a:p>
            <a:pPr lvl="1"/>
            <a:r>
              <a:rPr lang="en-US" dirty="0"/>
              <a:t>Lombok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11EB7-1F7E-4FB3-BEAE-322C408C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36" y="971550"/>
            <a:ext cx="7266479" cy="51912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43E15C-2FC5-4784-8421-0239DBD8A4E1}"/>
              </a:ext>
            </a:extLst>
          </p:cNvPr>
          <p:cNvSpPr/>
          <p:nvPr/>
        </p:nvSpPr>
        <p:spPr>
          <a:xfrm>
            <a:off x="7292371" y="1702822"/>
            <a:ext cx="4033520" cy="3728720"/>
          </a:xfrm>
          <a:custGeom>
            <a:avLst/>
            <a:gdLst>
              <a:gd name="connsiteX0" fmla="*/ 0 w 4033520"/>
              <a:gd name="connsiteY0" fmla="*/ 621466 h 3728720"/>
              <a:gd name="connsiteX1" fmla="*/ 621466 w 4033520"/>
              <a:gd name="connsiteY1" fmla="*/ 0 h 3728720"/>
              <a:gd name="connsiteX2" fmla="*/ 3412054 w 4033520"/>
              <a:gd name="connsiteY2" fmla="*/ 0 h 3728720"/>
              <a:gd name="connsiteX3" fmla="*/ 4033520 w 4033520"/>
              <a:gd name="connsiteY3" fmla="*/ 621466 h 3728720"/>
              <a:gd name="connsiteX4" fmla="*/ 4033520 w 4033520"/>
              <a:gd name="connsiteY4" fmla="*/ 3107254 h 3728720"/>
              <a:gd name="connsiteX5" fmla="*/ 3412054 w 4033520"/>
              <a:gd name="connsiteY5" fmla="*/ 3728720 h 3728720"/>
              <a:gd name="connsiteX6" fmla="*/ 621466 w 4033520"/>
              <a:gd name="connsiteY6" fmla="*/ 3728720 h 3728720"/>
              <a:gd name="connsiteX7" fmla="*/ 0 w 4033520"/>
              <a:gd name="connsiteY7" fmla="*/ 3107254 h 3728720"/>
              <a:gd name="connsiteX8" fmla="*/ 0 w 4033520"/>
              <a:gd name="connsiteY8" fmla="*/ 621466 h 372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3520" h="3728720" fill="none" extrusionOk="0">
                <a:moveTo>
                  <a:pt x="0" y="621466"/>
                </a:moveTo>
                <a:cubicBezTo>
                  <a:pt x="-48901" y="270331"/>
                  <a:pt x="291029" y="10459"/>
                  <a:pt x="621466" y="0"/>
                </a:cubicBezTo>
                <a:cubicBezTo>
                  <a:pt x="952647" y="130954"/>
                  <a:pt x="2090140" y="43574"/>
                  <a:pt x="3412054" y="0"/>
                </a:cubicBezTo>
                <a:cubicBezTo>
                  <a:pt x="3782319" y="41648"/>
                  <a:pt x="4061382" y="312369"/>
                  <a:pt x="4033520" y="621466"/>
                </a:cubicBezTo>
                <a:cubicBezTo>
                  <a:pt x="3883081" y="1280464"/>
                  <a:pt x="4119399" y="2312871"/>
                  <a:pt x="4033520" y="3107254"/>
                </a:cubicBezTo>
                <a:cubicBezTo>
                  <a:pt x="3971285" y="3460700"/>
                  <a:pt x="3742320" y="3719778"/>
                  <a:pt x="3412054" y="3728720"/>
                </a:cubicBezTo>
                <a:cubicBezTo>
                  <a:pt x="2920783" y="3883917"/>
                  <a:pt x="1387103" y="3891740"/>
                  <a:pt x="621466" y="3728720"/>
                </a:cubicBezTo>
                <a:cubicBezTo>
                  <a:pt x="281213" y="3688509"/>
                  <a:pt x="-49111" y="3479157"/>
                  <a:pt x="0" y="3107254"/>
                </a:cubicBezTo>
                <a:cubicBezTo>
                  <a:pt x="64656" y="2598536"/>
                  <a:pt x="-17807" y="1603731"/>
                  <a:pt x="0" y="621466"/>
                </a:cubicBezTo>
                <a:close/>
              </a:path>
              <a:path w="4033520" h="3728720" stroke="0" extrusionOk="0">
                <a:moveTo>
                  <a:pt x="0" y="621466"/>
                </a:moveTo>
                <a:cubicBezTo>
                  <a:pt x="-47016" y="249239"/>
                  <a:pt x="246679" y="11845"/>
                  <a:pt x="621466" y="0"/>
                </a:cubicBezTo>
                <a:cubicBezTo>
                  <a:pt x="1085750" y="132882"/>
                  <a:pt x="2631118" y="-84951"/>
                  <a:pt x="3412054" y="0"/>
                </a:cubicBezTo>
                <a:cubicBezTo>
                  <a:pt x="3749432" y="5711"/>
                  <a:pt x="4025064" y="324979"/>
                  <a:pt x="4033520" y="621466"/>
                </a:cubicBezTo>
                <a:cubicBezTo>
                  <a:pt x="4053707" y="1754769"/>
                  <a:pt x="4186000" y="2030191"/>
                  <a:pt x="4033520" y="3107254"/>
                </a:cubicBezTo>
                <a:cubicBezTo>
                  <a:pt x="4048531" y="3452261"/>
                  <a:pt x="3758079" y="3722960"/>
                  <a:pt x="3412054" y="3728720"/>
                </a:cubicBezTo>
                <a:cubicBezTo>
                  <a:pt x="3108221" y="3816359"/>
                  <a:pt x="1285486" y="3656041"/>
                  <a:pt x="621466" y="3728720"/>
                </a:cubicBezTo>
                <a:cubicBezTo>
                  <a:pt x="276945" y="3716375"/>
                  <a:pt x="-19104" y="3477028"/>
                  <a:pt x="0" y="3107254"/>
                </a:cubicBezTo>
                <a:cubicBezTo>
                  <a:pt x="-38581" y="2834276"/>
                  <a:pt x="63341" y="872884"/>
                  <a:pt x="0" y="621466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63500"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38B353-5A40-4939-A70F-8D23811332B4}"/>
              </a:ext>
            </a:extLst>
          </p:cNvPr>
          <p:cNvSpPr/>
          <p:nvPr/>
        </p:nvSpPr>
        <p:spPr>
          <a:xfrm>
            <a:off x="871870" y="3944679"/>
            <a:ext cx="1903228" cy="1339702"/>
          </a:xfrm>
          <a:prstGeom prst="roundRect">
            <a:avLst/>
          </a:prstGeom>
          <a:solidFill>
            <a:schemeClr val="accent1">
              <a:alpha val="40000"/>
            </a:schemeClr>
          </a:solidFill>
          <a:ln w="63500" cmpd="thickThin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E63E-8CCC-4BB0-BA3C-514B08B9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C633-124C-459A-9F9A-5ED9D141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0557"/>
            <a:ext cx="4872551" cy="36344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&gt;spring-boot-starter-web&lt;/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com.mysql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mysql</a:t>
            </a:r>
            <a:r>
              <a:rPr lang="en-US" dirty="0"/>
              <a:t>-connector-j&lt;/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&lt;scope&gt;runtime&lt;/scope&gt;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64EA41-1367-419C-AB56-8754347182BB}"/>
              </a:ext>
            </a:extLst>
          </p:cNvPr>
          <p:cNvSpPr txBox="1">
            <a:spLocks/>
          </p:cNvSpPr>
          <p:nvPr/>
        </p:nvSpPr>
        <p:spPr>
          <a:xfrm>
            <a:off x="5534192" y="2060557"/>
            <a:ext cx="487255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&lt;dependency&gt;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&gt;spring-boot-starter-data-						</a:t>
            </a:r>
            <a:r>
              <a:rPr lang="en-US" dirty="0" err="1"/>
              <a:t>jpa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&lt;/dependency&gt;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&lt;dependency&gt;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	&lt;</a:t>
            </a:r>
            <a:r>
              <a:rPr lang="en-US" dirty="0" err="1"/>
              <a:t>artifactId</a:t>
            </a:r>
            <a:r>
              <a:rPr lang="en-US" dirty="0"/>
              <a:t>&gt;spring-boot-starter-							</a:t>
            </a:r>
            <a:r>
              <a:rPr lang="en-US" dirty="0" err="1"/>
              <a:t>thymeleaf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72235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E63E-8CCC-4BB0-BA3C-514B08B9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C633-124C-459A-9F9A-5ED9D141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0556"/>
            <a:ext cx="7558601" cy="40952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&lt;dependency&gt;</a:t>
            </a:r>
          </a:p>
          <a:p>
            <a:pPr marL="0" indent="0">
              <a:buNone/>
            </a:pPr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org.projectlombok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lombok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	&lt;optional&gt;true&lt;/optional&gt;</a:t>
            </a:r>
          </a:p>
          <a:p>
            <a:pPr marL="0" indent="0">
              <a:buNone/>
            </a:pPr>
            <a:r>
              <a:rPr lang="en-US" dirty="0"/>
              <a:t>		&lt;/dependency&gt;</a:t>
            </a:r>
          </a:p>
          <a:p>
            <a:pPr marL="0" indent="0">
              <a:buNone/>
            </a:pPr>
            <a:r>
              <a:rPr lang="en-US" dirty="0"/>
              <a:t>		&lt;dependency&gt;</a:t>
            </a:r>
          </a:p>
          <a:p>
            <a:pPr marL="0" indent="0">
              <a:buNone/>
            </a:pPr>
            <a:r>
              <a:rPr lang="en-US" dirty="0"/>
              <a:t>		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	&lt;</a:t>
            </a:r>
            <a:r>
              <a:rPr lang="en-US" dirty="0" err="1"/>
              <a:t>artifactId</a:t>
            </a:r>
            <a:r>
              <a:rPr lang="en-US" dirty="0"/>
              <a:t>&gt;spring-boot-</a:t>
            </a:r>
            <a:r>
              <a:rPr lang="en-US" dirty="0" err="1"/>
              <a:t>devtools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	&lt;scope&gt;runtime&lt;/scope&gt;</a:t>
            </a:r>
          </a:p>
          <a:p>
            <a:pPr marL="0" indent="0">
              <a:buNone/>
            </a:pPr>
            <a:r>
              <a:rPr lang="en-US" dirty="0"/>
              <a:t>			&lt;optional&gt;true&lt;/optional&gt;</a:t>
            </a:r>
          </a:p>
          <a:p>
            <a:pPr marL="0" indent="0">
              <a:buNone/>
            </a:pPr>
            <a:r>
              <a:rPr lang="en-US" dirty="0"/>
              <a:t>		&lt;/dependency&gt;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6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6BBA-30B1-4817-950C-7763031F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9058"/>
          </a:xfrm>
        </p:spPr>
        <p:txBody>
          <a:bodyPr>
            <a:normAutofit/>
          </a:bodyPr>
          <a:lstStyle/>
          <a:p>
            <a:r>
              <a:rPr lang="en-US" dirty="0"/>
              <a:t>Create a Entity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9A49-57CE-4989-A7D6-CBBE5AB5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777" y="1833726"/>
            <a:ext cx="6513571" cy="44609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@AllArgsConstructor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@NoArgsConstructor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@Entity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@Table(name="products")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public class Product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@Id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@GeneratedValue(strategy=GenerationType.IDENTITY)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int 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String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String manufacturer;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String description;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float price;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active;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9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5752-4CEF-4F8C-BA4F-B4EB5DB0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configuration details accordingly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3DEC-D417-4783-ACF9-B3DBE86B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4000" lvl="2" indent="0">
              <a:buNone/>
            </a:pPr>
            <a:r>
              <a:rPr lang="en-US" sz="1600" u="sng" dirty="0" err="1"/>
              <a:t>application.properties</a:t>
            </a:r>
            <a:endParaRPr lang="en-US" sz="1600" u="sng" dirty="0"/>
          </a:p>
          <a:p>
            <a:pPr marL="594000" lvl="2" indent="0">
              <a:buNone/>
            </a:pPr>
            <a:r>
              <a:rPr lang="en-US" sz="1600" dirty="0"/>
              <a:t>spring.datasource.url=</a:t>
            </a:r>
            <a:r>
              <a:rPr lang="en-US" sz="1600" dirty="0" err="1"/>
              <a:t>jdbc:mysql</a:t>
            </a:r>
            <a:r>
              <a:rPr lang="en-US" sz="1600" dirty="0"/>
              <a:t>://localhost:3306/</a:t>
            </a:r>
            <a:r>
              <a:rPr lang="en-US" sz="1600" dirty="0" err="1"/>
              <a:t>dursikshya</a:t>
            </a:r>
            <a:endParaRPr lang="en-US" sz="1600" dirty="0"/>
          </a:p>
          <a:p>
            <a:pPr marL="594000" lvl="2" indent="0">
              <a:buNone/>
            </a:pPr>
            <a:r>
              <a:rPr lang="en-US" sz="1600" dirty="0" err="1"/>
              <a:t>spring.datasource.username</a:t>
            </a:r>
            <a:r>
              <a:rPr lang="en-US" sz="1600" dirty="0"/>
              <a:t>=root</a:t>
            </a:r>
          </a:p>
          <a:p>
            <a:pPr marL="594000" lvl="2" indent="0">
              <a:buNone/>
            </a:pPr>
            <a:r>
              <a:rPr lang="en-US" sz="1600" dirty="0" err="1"/>
              <a:t>spring.datasource.password</a:t>
            </a:r>
            <a:r>
              <a:rPr lang="en-US" sz="1600" dirty="0"/>
              <a:t>=root</a:t>
            </a:r>
          </a:p>
          <a:p>
            <a:pPr marL="594000" lvl="2" indent="0">
              <a:buNone/>
            </a:pPr>
            <a:r>
              <a:rPr lang="en-US" sz="1600" dirty="0" err="1"/>
              <a:t>spring.jpa.hibernate.ddl</a:t>
            </a:r>
            <a:r>
              <a:rPr lang="en-US" sz="1600" dirty="0"/>
              <a:t>-auto=update</a:t>
            </a:r>
          </a:p>
          <a:p>
            <a:pPr marL="594000" lvl="2" indent="0">
              <a:buNone/>
            </a:pPr>
            <a:r>
              <a:rPr lang="en-US" sz="1600" dirty="0" err="1"/>
              <a:t>spring.thymeleaf.prefix</a:t>
            </a:r>
            <a:r>
              <a:rPr lang="en-US" sz="1600" dirty="0"/>
              <a:t>=</a:t>
            </a:r>
            <a:r>
              <a:rPr lang="en-US" sz="1600" dirty="0" err="1"/>
              <a:t>classpath</a:t>
            </a:r>
            <a:r>
              <a:rPr lang="en-US" sz="1600" dirty="0"/>
              <a:t>:/templates/views/</a:t>
            </a:r>
          </a:p>
          <a:p>
            <a:pPr marL="594000" lvl="2" indent="0">
              <a:buNone/>
            </a:pPr>
            <a:r>
              <a:rPr lang="en-US" sz="1600" dirty="0"/>
              <a:t>spring.thymeleaf.suffix=.html</a:t>
            </a:r>
          </a:p>
        </p:txBody>
      </p:sp>
    </p:spTree>
    <p:extLst>
      <p:ext uri="{BB962C8B-B14F-4D97-AF65-F5344CB8AC3E}">
        <p14:creationId xmlns:p14="http://schemas.microsoft.com/office/powerpoint/2010/main" val="91711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D876-A40F-4721-A6EA-A7CFA197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Repository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E403-C93F-407D-83D4-6D2CD650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082" y="2193907"/>
            <a:ext cx="8083836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org.springframework.data.jpa.repository.JpaRepository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org.springframework.stereotype.Repository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@Repository</a:t>
            </a:r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ProductRepository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&lt;Product, Integer&gt;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087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515A-A052-4EF1-A78B-FFBDE926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8430"/>
          </a:xfrm>
        </p:spPr>
        <p:txBody>
          <a:bodyPr/>
          <a:lstStyle/>
          <a:p>
            <a:r>
              <a:rPr lang="en-US" dirty="0"/>
              <a:t>Create  a controller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E77F8-A1DB-45F8-B654-7BF23178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2857"/>
            <a:ext cx="11029615" cy="4342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@Controller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ProductController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@Autowired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ProductRepository</a:t>
            </a:r>
            <a:r>
              <a:rPr lang="en-US" dirty="0"/>
              <a:t> </a:t>
            </a:r>
            <a:r>
              <a:rPr lang="en-US" dirty="0" err="1"/>
              <a:t>productRepo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20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7AC-3B3B-45C9-B778-11EA35BA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4565"/>
          </a:xfrm>
        </p:spPr>
        <p:txBody>
          <a:bodyPr/>
          <a:lstStyle/>
          <a:p>
            <a:r>
              <a:rPr lang="en-US" dirty="0"/>
              <a:t>Add following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D35E-497F-4569-89C9-0E32CA0B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5129"/>
            <a:ext cx="11029615" cy="41302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@GetMapping("/products")</a:t>
            </a:r>
          </a:p>
          <a:p>
            <a:pPr marL="0" indent="0">
              <a:buNone/>
            </a:pPr>
            <a:r>
              <a:rPr lang="en-US" dirty="0"/>
              <a:t>	public String products(Model model)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ArrayList</a:t>
            </a:r>
            <a:r>
              <a:rPr lang="en-US" dirty="0"/>
              <a:t>&lt;Product&gt; products = (</a:t>
            </a:r>
            <a:r>
              <a:rPr lang="en-US" dirty="0" err="1"/>
              <a:t>ArrayList</a:t>
            </a:r>
            <a:r>
              <a:rPr lang="en-US" dirty="0"/>
              <a:t>&lt;Product&gt;) </a:t>
            </a:r>
            <a:r>
              <a:rPr lang="en-US" dirty="0" err="1"/>
              <a:t>productRepo.findAll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model.addAttribute</a:t>
            </a:r>
            <a:r>
              <a:rPr lang="en-US" dirty="0"/>
              <a:t>("products", products);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model.addAttribute</a:t>
            </a:r>
            <a:r>
              <a:rPr lang="en-US" dirty="0"/>
              <a:t>("msg","</a:t>
            </a:r>
            <a:r>
              <a:rPr lang="en-US" dirty="0" err="1"/>
              <a:t>showAll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	return "products";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@PostMapping("/products")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addProduct</a:t>
            </a:r>
            <a:r>
              <a:rPr lang="en-US" dirty="0"/>
              <a:t>(@ModelAttribute("product") Product product)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productRepo.save</a:t>
            </a:r>
            <a:r>
              <a:rPr lang="en-US" dirty="0"/>
              <a:t>(product);</a:t>
            </a:r>
          </a:p>
          <a:p>
            <a:pPr marL="0" indent="0">
              <a:buNone/>
            </a:pPr>
            <a:r>
              <a:rPr lang="en-US" dirty="0"/>
              <a:t>		return "redirect:/products";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342800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{AE941826-8343-4F68-87C3-A348ED7F77F0}tf33552983_win32</Template>
  <TotalTime>68</TotalTime>
  <Words>2262</Words>
  <Application>Microsoft Office PowerPoint</Application>
  <PresentationFormat>Widescreen</PresentationFormat>
  <Paragraphs>241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Franklin Gothic Book</vt:lpstr>
      <vt:lpstr>Franklin Gothic Demi</vt:lpstr>
      <vt:lpstr>Freestyle Script</vt:lpstr>
      <vt:lpstr>Wingdings 2</vt:lpstr>
      <vt:lpstr>DividendVTI</vt:lpstr>
      <vt:lpstr>Spring MVC</vt:lpstr>
      <vt:lpstr>Project Creation</vt:lpstr>
      <vt:lpstr>Required dependencies</vt:lpstr>
      <vt:lpstr>Optional dependencies</vt:lpstr>
      <vt:lpstr>Create a Entity class</vt:lpstr>
      <vt:lpstr>Add configuration details accordingly</vt:lpstr>
      <vt:lpstr>Create Repository Interface</vt:lpstr>
      <vt:lpstr>Create  a controller class</vt:lpstr>
      <vt:lpstr>Add following methods</vt:lpstr>
      <vt:lpstr>And these methods</vt:lpstr>
      <vt:lpstr>And these methods</vt:lpstr>
      <vt:lpstr>Create view</vt:lpstr>
      <vt:lpstr>Create view</vt:lpstr>
      <vt:lpstr>Add the table in it…</vt:lpstr>
      <vt:lpstr>Add new product form</vt:lpstr>
      <vt:lpstr>Add update product form</vt:lpstr>
      <vt:lpstr>Run the application</vt:lpstr>
      <vt:lpstr>Any 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kabiraj shrestha</dc:creator>
  <cp:lastModifiedBy>kabiraj shrestha</cp:lastModifiedBy>
  <cp:revision>4</cp:revision>
  <dcterms:created xsi:type="dcterms:W3CDTF">2023-06-01T16:08:16Z</dcterms:created>
  <dcterms:modified xsi:type="dcterms:W3CDTF">2023-06-01T17:19:50Z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