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14110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11A82-5BDA-4027-A8A1-2F69BECC58A4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A1E8E6-90B5-45AF-8EB5-CC555D769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83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8523C-8729-40F0-9536-D6C4CA3AD23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74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7482-EF6D-5B53-5B2F-D20083D29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14678-43C4-6938-D5D3-9925D0DF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CC9D9-EE40-642D-8DB4-3696F9B7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80AA0-2A86-9516-2112-D27B34D6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5A427-BA71-3C22-2BC1-BC4406B6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0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4D89D-F80A-99EC-A78D-A56003335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B176E-B4AE-D9E8-4B89-3BEC49052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8D857-DEFE-CE66-638A-1E869C905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DC9FF-5FEC-9C4E-BF66-AD0C9B09C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4F404-8128-64D9-A983-AD34963D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6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01508B-1138-6E80-EC6C-3A566F0D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BDDA3-7783-128B-A82B-20AC68A7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54996-B382-59E4-3842-EF08DE17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1138D-8CE2-BB42-FA9C-318702C7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FEC0D-3A9D-D543-F250-FF9DFC21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12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D375-99EF-C3B0-638F-5F85890F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DF7EE-595F-35B4-9342-4CD97C090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D7553-7149-1247-AD83-ACF784DCC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EE86F-D0E2-D48F-805C-EE8490E2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C8083-4646-E1A0-6B93-46F4FE0FD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20AAC-D239-3884-0D02-3E681AA7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74C2B-973A-2C07-19E5-19A93CC23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AD67E-3A88-D659-713C-91C2A9965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BEB4-7AA5-58EE-1DEC-C0FF9A7F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FF600-9ED1-3CEB-E18D-A34C05FF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547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9929-41F3-C5C8-B1A9-4093B85A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6C7F-3745-9E04-D58C-B6FF6A5D3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83663-0369-C30C-F003-5984468D4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D8B17-9E7D-01C2-C337-73FA4B23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5AB41-FEB8-F3AF-4330-65233F54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626FE-6C81-C2C1-7396-AF89DDFB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0644-7A3E-CB2E-270E-D9603E52C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F7785-A7F0-4AEC-0234-223A78F2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825B5-45C8-B4E6-74AC-DDDDC4F09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736135-5947-2618-3FCC-21F97BF95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2EDD7-498E-5882-55E4-6E00B6B75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5DC47-560A-CC08-AF0A-890A3A87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B0C8FD-0B02-FFD8-CAB9-4320570E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4BF2E-8C64-E853-F1D3-72786498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7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93BD-8CA3-7B44-83C8-C9CA2EFD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A509D-A3F6-C3A9-B8E7-E31DBFD9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82FA9-EA5D-B4DF-4A0B-8CADAA9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A9E2F-ABFA-9F95-1F0F-36DD2283E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2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45711-EFB2-E6AD-1B7F-1AD15F53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7375B-EA82-B242-3D84-6B0A1D53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854D7-D7A7-4AB1-9702-DAB7795D1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3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D95C-197C-E357-FFAC-5EAF92DD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0E04C-05CD-AEE2-CA11-49264AF74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3613F-9A26-AAB6-DDFB-C3BA3CA27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21F1-7CAD-4074-BBB2-9B9DC8B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7006F-2371-B176-615E-5581B3087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950D9-CAB6-7695-5C5A-10CDF35C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9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0F72-CFFB-2650-8A2D-61F37287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D58F6-E4E3-DBBD-1583-59BBEF7D0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3F67C-FBAF-C7A0-7167-210656DC8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A2605-7B3F-15A1-7121-10C7C36C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64910-C101-E1AB-B7B1-00940255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2F5DD-1B23-FB45-7178-97810804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2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AAB7C-7C7A-5E81-C82C-335F6FFA3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8513A-B46A-9308-C3F2-CCF505EFF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71D8-70EC-07A8-8331-2143C1F0E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AB627-9B1E-436F-96CC-7653E8BDAF88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F119-E148-6F82-4BB5-6E0CE5368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3FC3C-0F6F-2D8E-6C00-2DF78023B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3C047-A3E3-44ED-AF60-EB0F0D378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hyperlink" Target="mailto:SourceAbledProgram@pfizer.com?subject=I%20Have%20a%20Question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sv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09585847-2689-4F29-9D86-A513C8112BD6}"/>
              </a:ext>
            </a:extLst>
          </p:cNvPr>
          <p:cNvSpPr/>
          <p:nvPr/>
        </p:nvSpPr>
        <p:spPr>
          <a:xfrm>
            <a:off x="10099433" y="1209326"/>
            <a:ext cx="2109518" cy="391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71" b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Ask to hire talent through SourceAbled Program</a:t>
            </a:r>
          </a:p>
        </p:txBody>
      </p:sp>
      <p:pic>
        <p:nvPicPr>
          <p:cNvPr id="28" name="Graphic 27" descr="Employee badge with solid fill">
            <a:extLst>
              <a:ext uri="{FF2B5EF4-FFF2-40B4-BE49-F238E27FC236}">
                <a16:creationId xmlns:a16="http://schemas.microsoft.com/office/drawing/2014/main" id="{A5DA5DED-5089-426D-BAE3-6759E41D7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02572" y="46468"/>
            <a:ext cx="1303242" cy="1303242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246CD86-8389-4546-844B-4D78B1DB0BC2}"/>
              </a:ext>
            </a:extLst>
          </p:cNvPr>
          <p:cNvSpPr/>
          <p:nvPr/>
        </p:nvSpPr>
        <p:spPr>
          <a:xfrm>
            <a:off x="4579791" y="6313171"/>
            <a:ext cx="6300615" cy="304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88728" tIns="44363" rIns="88728" bIns="44363" anchor="t">
            <a:spAutoFit/>
          </a:bodyPr>
          <a:lstStyle/>
          <a:p>
            <a:r>
              <a:rPr lang="en-US" sz="7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Want to learn more about the </a:t>
            </a:r>
            <a:r>
              <a:rPr lang="en-US" sz="700" b="1">
                <a:solidFill>
                  <a:srgbClr val="0000C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SourceAbled </a:t>
            </a:r>
            <a:r>
              <a:rPr lang="en-US" sz="7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hiring program? Have </a:t>
            </a:r>
            <a:r>
              <a:rPr lang="en-US" sz="700" b="1">
                <a:solidFill>
                  <a:srgbClr val="0000C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positions</a:t>
            </a:r>
            <a:r>
              <a:rPr lang="en-US" sz="7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for us evaluate or consider for talent with autism and neurodivergence. Have a family member or friend with neurodivergence to </a:t>
            </a:r>
            <a:r>
              <a:rPr lang="en-US" sz="700" b="1">
                <a:solidFill>
                  <a:srgbClr val="0000C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refer</a:t>
            </a:r>
            <a:r>
              <a:rPr lang="en-US" sz="700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for employment through program? </a:t>
            </a:r>
            <a:r>
              <a:rPr lang="en-US" sz="700">
                <a:solidFill>
                  <a:schemeClr val="tx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Please</a:t>
            </a:r>
            <a:r>
              <a:rPr lang="en-US" sz="700" b="1">
                <a:solidFill>
                  <a:srgbClr val="0000C9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</a:t>
            </a:r>
            <a:r>
              <a:rPr lang="en-US" sz="700" b="1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 us!</a:t>
            </a:r>
            <a:endParaRPr lang="en-US" sz="700">
              <a:solidFill>
                <a:schemeClr val="accent1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0" name="Graphic 29" descr="Information">
            <a:extLst>
              <a:ext uri="{FF2B5EF4-FFF2-40B4-BE49-F238E27FC236}">
                <a16:creationId xmlns:a16="http://schemas.microsoft.com/office/drawing/2014/main" id="{43F2DB23-D0BF-4EB9-A36E-F9AC0678C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8761" y="6270148"/>
            <a:ext cx="391031" cy="391031"/>
          </a:xfrm>
          <a:prstGeom prst="rect">
            <a:avLst/>
          </a:prstGeom>
        </p:spPr>
      </p:pic>
      <p:sp>
        <p:nvSpPr>
          <p:cNvPr id="17" name="Title 2">
            <a:extLst>
              <a:ext uri="{FF2B5EF4-FFF2-40B4-BE49-F238E27FC236}">
                <a16:creationId xmlns:a16="http://schemas.microsoft.com/office/drawing/2014/main" id="{0879F4CB-366E-44C9-A435-1EB069DE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62" y="392340"/>
            <a:ext cx="5745665" cy="513926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How Do I Hire?</a:t>
            </a:r>
          </a:p>
        </p:txBody>
      </p:sp>
      <p:pic>
        <p:nvPicPr>
          <p:cNvPr id="33" name="Graphic 32" descr="Badge 3 with solid fill">
            <a:extLst>
              <a:ext uri="{FF2B5EF4-FFF2-40B4-BE49-F238E27FC236}">
                <a16:creationId xmlns:a16="http://schemas.microsoft.com/office/drawing/2014/main" id="{6CC0E6DB-C199-4F7A-8E06-8E993EC4EE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47902" y="1836392"/>
            <a:ext cx="914162" cy="914162"/>
          </a:xfrm>
          <a:prstGeom prst="rect">
            <a:avLst/>
          </a:prstGeom>
        </p:spPr>
      </p:pic>
      <p:sp>
        <p:nvSpPr>
          <p:cNvPr id="8" name="Graphic 33" descr="Badge with solid fill">
            <a:extLst>
              <a:ext uri="{FF2B5EF4-FFF2-40B4-BE49-F238E27FC236}">
                <a16:creationId xmlns:a16="http://schemas.microsoft.com/office/drawing/2014/main" id="{D3298367-6815-4408-AA97-FD87911679CB}"/>
              </a:ext>
            </a:extLst>
          </p:cNvPr>
          <p:cNvSpPr/>
          <p:nvPr/>
        </p:nvSpPr>
        <p:spPr>
          <a:xfrm>
            <a:off x="4020869" y="1952032"/>
            <a:ext cx="723311" cy="723311"/>
          </a:xfrm>
          <a:custGeom>
            <a:avLst/>
            <a:gdLst>
              <a:gd name="connsiteX0" fmla="*/ 361750 w 723499"/>
              <a:gd name="connsiteY0" fmla="*/ 0 h 723499"/>
              <a:gd name="connsiteX1" fmla="*/ 0 w 723499"/>
              <a:gd name="connsiteY1" fmla="*/ 361750 h 723499"/>
              <a:gd name="connsiteX2" fmla="*/ 361750 w 723499"/>
              <a:gd name="connsiteY2" fmla="*/ 723500 h 723499"/>
              <a:gd name="connsiteX3" fmla="*/ 723500 w 723499"/>
              <a:gd name="connsiteY3" fmla="*/ 361750 h 723499"/>
              <a:gd name="connsiteX4" fmla="*/ 723500 w 723499"/>
              <a:gd name="connsiteY4" fmla="*/ 361721 h 723499"/>
              <a:gd name="connsiteX5" fmla="*/ 362026 w 723499"/>
              <a:gd name="connsiteY5" fmla="*/ 0 h 723499"/>
              <a:gd name="connsiteX6" fmla="*/ 361750 w 723499"/>
              <a:gd name="connsiteY6" fmla="*/ 0 h 723499"/>
              <a:gd name="connsiteX7" fmla="*/ 465172 w 723499"/>
              <a:gd name="connsiteY7" fmla="*/ 523961 h 723499"/>
              <a:gd name="connsiteX8" fmla="*/ 258337 w 723499"/>
              <a:gd name="connsiteY8" fmla="*/ 523961 h 723499"/>
              <a:gd name="connsiteX9" fmla="*/ 258337 w 723499"/>
              <a:gd name="connsiteY9" fmla="*/ 493605 h 723499"/>
              <a:gd name="connsiteX10" fmla="*/ 265290 w 723499"/>
              <a:gd name="connsiteY10" fmla="*/ 456457 h 723499"/>
              <a:gd name="connsiteX11" fmla="*/ 284417 w 723499"/>
              <a:gd name="connsiteY11" fmla="*/ 425977 h 723499"/>
              <a:gd name="connsiteX12" fmla="*/ 312734 w 723499"/>
              <a:gd name="connsiteY12" fmla="*/ 400050 h 723499"/>
              <a:gd name="connsiteX13" fmla="*/ 347520 w 723499"/>
              <a:gd name="connsiteY13" fmla="*/ 376647 h 723499"/>
              <a:gd name="connsiteX14" fmla="*/ 377047 w 723499"/>
              <a:gd name="connsiteY14" fmla="*/ 355454 h 723499"/>
              <a:gd name="connsiteX15" fmla="*/ 395421 w 723499"/>
              <a:gd name="connsiteY15" fmla="*/ 335280 h 723499"/>
              <a:gd name="connsiteX16" fmla="*/ 404765 w 723499"/>
              <a:gd name="connsiteY16" fmla="*/ 314877 h 723499"/>
              <a:gd name="connsiteX17" fmla="*/ 407289 w 723499"/>
              <a:gd name="connsiteY17" fmla="*/ 292103 h 723499"/>
              <a:gd name="connsiteX18" fmla="*/ 404127 w 723499"/>
              <a:gd name="connsiteY18" fmla="*/ 272501 h 723499"/>
              <a:gd name="connsiteX19" fmla="*/ 394792 w 723499"/>
              <a:gd name="connsiteY19" fmla="*/ 255899 h 723499"/>
              <a:gd name="connsiteX20" fmla="*/ 378981 w 723499"/>
              <a:gd name="connsiteY20" fmla="*/ 244469 h 723499"/>
              <a:gd name="connsiteX21" fmla="*/ 356692 w 723499"/>
              <a:gd name="connsiteY21" fmla="*/ 240201 h 723499"/>
              <a:gd name="connsiteX22" fmla="*/ 313677 w 723499"/>
              <a:gd name="connsiteY22" fmla="*/ 250327 h 723499"/>
              <a:gd name="connsiteX23" fmla="*/ 275415 w 723499"/>
              <a:gd name="connsiteY23" fmla="*/ 277520 h 723499"/>
              <a:gd name="connsiteX24" fmla="*/ 275415 w 723499"/>
              <a:gd name="connsiteY24" fmla="*/ 228181 h 723499"/>
              <a:gd name="connsiteX25" fmla="*/ 313830 w 723499"/>
              <a:gd name="connsiteY25" fmla="*/ 206045 h 723499"/>
              <a:gd name="connsiteX26" fmla="*/ 361455 w 723499"/>
              <a:gd name="connsiteY26" fmla="*/ 199377 h 723499"/>
              <a:gd name="connsiteX27" fmla="*/ 399402 w 723499"/>
              <a:gd name="connsiteY27" fmla="*/ 205092 h 723499"/>
              <a:gd name="connsiteX28" fmla="*/ 430397 w 723499"/>
              <a:gd name="connsiteY28" fmla="*/ 221694 h 723499"/>
              <a:gd name="connsiteX29" fmla="*/ 451275 w 723499"/>
              <a:gd name="connsiteY29" fmla="*/ 248888 h 723499"/>
              <a:gd name="connsiteX30" fmla="*/ 458895 w 723499"/>
              <a:gd name="connsiteY30" fmla="*/ 286036 h 723499"/>
              <a:gd name="connsiteX31" fmla="*/ 454924 w 723499"/>
              <a:gd name="connsiteY31" fmla="*/ 320183 h 723499"/>
              <a:gd name="connsiteX32" fmla="*/ 441893 w 723499"/>
              <a:gd name="connsiteY32" fmla="*/ 349701 h 723499"/>
              <a:gd name="connsiteX33" fmla="*/ 418348 w 723499"/>
              <a:gd name="connsiteY33" fmla="*/ 376590 h 723499"/>
              <a:gd name="connsiteX34" fmla="*/ 382924 w 723499"/>
              <a:gd name="connsiteY34" fmla="*/ 402831 h 723499"/>
              <a:gd name="connsiteX35" fmla="*/ 352558 w 723499"/>
              <a:gd name="connsiteY35" fmla="*/ 422758 h 723499"/>
              <a:gd name="connsiteX36" fmla="*/ 329936 w 723499"/>
              <a:gd name="connsiteY36" fmla="*/ 440941 h 723499"/>
              <a:gd name="connsiteX37" fmla="*/ 315878 w 723499"/>
              <a:gd name="connsiteY37" fmla="*/ 459600 h 723499"/>
              <a:gd name="connsiteX38" fmla="*/ 311115 w 723499"/>
              <a:gd name="connsiteY38" fmla="*/ 480955 h 723499"/>
              <a:gd name="connsiteX39" fmla="*/ 465134 w 723499"/>
              <a:gd name="connsiteY39" fmla="*/ 480955 h 723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23499" h="723499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40"/>
                  <a:pt x="723500" y="361731"/>
                  <a:pt x="723500" y="361721"/>
                </a:cubicBezTo>
                <a:cubicBezTo>
                  <a:pt x="723569" y="162016"/>
                  <a:pt x="561731" y="69"/>
                  <a:pt x="362026" y="0"/>
                </a:cubicBezTo>
                <a:cubicBezTo>
                  <a:pt x="361934" y="0"/>
                  <a:pt x="361842" y="0"/>
                  <a:pt x="361750" y="0"/>
                </a:cubicBezTo>
                <a:close/>
                <a:moveTo>
                  <a:pt x="465172" y="523961"/>
                </a:moveTo>
                <a:lnTo>
                  <a:pt x="258337" y="523961"/>
                </a:lnTo>
                <a:lnTo>
                  <a:pt x="258337" y="493605"/>
                </a:lnTo>
                <a:cubicBezTo>
                  <a:pt x="258148" y="480882"/>
                  <a:pt x="260513" y="468250"/>
                  <a:pt x="265290" y="456457"/>
                </a:cubicBezTo>
                <a:cubicBezTo>
                  <a:pt x="269973" y="445328"/>
                  <a:pt x="276432" y="435033"/>
                  <a:pt x="284417" y="425977"/>
                </a:cubicBezTo>
                <a:cubicBezTo>
                  <a:pt x="292914" y="416360"/>
                  <a:pt x="302406" y="407669"/>
                  <a:pt x="312734" y="400050"/>
                </a:cubicBezTo>
                <a:cubicBezTo>
                  <a:pt x="323491" y="392042"/>
                  <a:pt x="335087" y="384241"/>
                  <a:pt x="347520" y="376647"/>
                </a:cubicBezTo>
                <a:cubicBezTo>
                  <a:pt x="357931" y="370412"/>
                  <a:pt x="367808" y="363324"/>
                  <a:pt x="377047" y="355454"/>
                </a:cubicBezTo>
                <a:cubicBezTo>
                  <a:pt x="383994" y="349527"/>
                  <a:pt x="390167" y="342749"/>
                  <a:pt x="395421" y="335280"/>
                </a:cubicBezTo>
                <a:cubicBezTo>
                  <a:pt x="399745" y="329101"/>
                  <a:pt x="402911" y="322188"/>
                  <a:pt x="404765" y="314877"/>
                </a:cubicBezTo>
                <a:cubicBezTo>
                  <a:pt x="406502" y="307413"/>
                  <a:pt x="407350" y="299768"/>
                  <a:pt x="407289" y="292103"/>
                </a:cubicBezTo>
                <a:cubicBezTo>
                  <a:pt x="407300" y="285441"/>
                  <a:pt x="406233" y="278822"/>
                  <a:pt x="404127" y="272501"/>
                </a:cubicBezTo>
                <a:cubicBezTo>
                  <a:pt x="402144" y="266404"/>
                  <a:pt x="398971" y="260761"/>
                  <a:pt x="394792" y="255899"/>
                </a:cubicBezTo>
                <a:cubicBezTo>
                  <a:pt x="390438" y="250959"/>
                  <a:pt x="385037" y="247054"/>
                  <a:pt x="378981" y="244469"/>
                </a:cubicBezTo>
                <a:cubicBezTo>
                  <a:pt x="371932" y="241502"/>
                  <a:pt x="364339" y="240047"/>
                  <a:pt x="356692" y="240201"/>
                </a:cubicBezTo>
                <a:cubicBezTo>
                  <a:pt x="341757" y="240145"/>
                  <a:pt x="327019" y="243614"/>
                  <a:pt x="313677" y="250327"/>
                </a:cubicBezTo>
                <a:cubicBezTo>
                  <a:pt x="299647" y="257446"/>
                  <a:pt x="286752" y="266610"/>
                  <a:pt x="275415" y="277520"/>
                </a:cubicBezTo>
                <a:lnTo>
                  <a:pt x="275415" y="228181"/>
                </a:lnTo>
                <a:cubicBezTo>
                  <a:pt x="286370" y="217977"/>
                  <a:pt x="299508" y="210405"/>
                  <a:pt x="313830" y="206045"/>
                </a:cubicBezTo>
                <a:cubicBezTo>
                  <a:pt x="329284" y="201462"/>
                  <a:pt x="345336" y="199214"/>
                  <a:pt x="361455" y="199377"/>
                </a:cubicBezTo>
                <a:cubicBezTo>
                  <a:pt x="374325" y="199288"/>
                  <a:pt x="387129" y="201217"/>
                  <a:pt x="399402" y="205092"/>
                </a:cubicBezTo>
                <a:cubicBezTo>
                  <a:pt x="410695" y="208606"/>
                  <a:pt x="421215" y="214241"/>
                  <a:pt x="430397" y="221694"/>
                </a:cubicBezTo>
                <a:cubicBezTo>
                  <a:pt x="439324" y="229062"/>
                  <a:pt x="446463" y="238360"/>
                  <a:pt x="451275" y="248888"/>
                </a:cubicBezTo>
                <a:cubicBezTo>
                  <a:pt x="456514" y="260560"/>
                  <a:pt x="459115" y="273244"/>
                  <a:pt x="458895" y="286036"/>
                </a:cubicBezTo>
                <a:cubicBezTo>
                  <a:pt x="459007" y="297540"/>
                  <a:pt x="457672" y="309012"/>
                  <a:pt x="454924" y="320183"/>
                </a:cubicBezTo>
                <a:cubicBezTo>
                  <a:pt x="452230" y="330671"/>
                  <a:pt x="447828" y="340644"/>
                  <a:pt x="441893" y="349701"/>
                </a:cubicBezTo>
                <a:cubicBezTo>
                  <a:pt x="435278" y="359673"/>
                  <a:pt x="427359" y="368716"/>
                  <a:pt x="418348" y="376590"/>
                </a:cubicBezTo>
                <a:cubicBezTo>
                  <a:pt x="407255" y="386264"/>
                  <a:pt x="395409" y="395038"/>
                  <a:pt x="382924" y="402831"/>
                </a:cubicBezTo>
                <a:cubicBezTo>
                  <a:pt x="371532" y="410006"/>
                  <a:pt x="361410" y="416649"/>
                  <a:pt x="352558" y="422758"/>
                </a:cubicBezTo>
                <a:cubicBezTo>
                  <a:pt x="344540" y="428200"/>
                  <a:pt x="336975" y="434281"/>
                  <a:pt x="329936" y="440941"/>
                </a:cubicBezTo>
                <a:cubicBezTo>
                  <a:pt x="324212" y="446306"/>
                  <a:pt x="319456" y="452619"/>
                  <a:pt x="315878" y="459600"/>
                </a:cubicBezTo>
                <a:cubicBezTo>
                  <a:pt x="312659" y="466254"/>
                  <a:pt x="311029" y="473564"/>
                  <a:pt x="311115" y="480955"/>
                </a:cubicBezTo>
                <a:lnTo>
                  <a:pt x="465134" y="480955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9" name="Graphic 34" descr="Badge 1 with solid fill">
            <a:extLst>
              <a:ext uri="{FF2B5EF4-FFF2-40B4-BE49-F238E27FC236}">
                <a16:creationId xmlns:a16="http://schemas.microsoft.com/office/drawing/2014/main" id="{4127230B-FE67-4DBB-9E19-A382308C6BE8}"/>
              </a:ext>
            </a:extLst>
          </p:cNvPr>
          <p:cNvSpPr/>
          <p:nvPr/>
        </p:nvSpPr>
        <p:spPr>
          <a:xfrm>
            <a:off x="1017498" y="1952031"/>
            <a:ext cx="723311" cy="723312"/>
          </a:xfrm>
          <a:custGeom>
            <a:avLst/>
            <a:gdLst>
              <a:gd name="connsiteX0" fmla="*/ 361750 w 723499"/>
              <a:gd name="connsiteY0" fmla="*/ 0 h 723500"/>
              <a:gd name="connsiteX1" fmla="*/ 0 w 723499"/>
              <a:gd name="connsiteY1" fmla="*/ 361750 h 723500"/>
              <a:gd name="connsiteX2" fmla="*/ 361750 w 723499"/>
              <a:gd name="connsiteY2" fmla="*/ 723500 h 723500"/>
              <a:gd name="connsiteX3" fmla="*/ 723500 w 723499"/>
              <a:gd name="connsiteY3" fmla="*/ 361750 h 723500"/>
              <a:gd name="connsiteX4" fmla="*/ 723500 w 723499"/>
              <a:gd name="connsiteY4" fmla="*/ 361712 h 723500"/>
              <a:gd name="connsiteX5" fmla="*/ 362036 w 723499"/>
              <a:gd name="connsiteY5" fmla="*/ 0 h 723500"/>
              <a:gd name="connsiteX6" fmla="*/ 361750 w 723499"/>
              <a:gd name="connsiteY6" fmla="*/ 0 h 723500"/>
              <a:gd name="connsiteX7" fmla="*/ 401431 w 723499"/>
              <a:gd name="connsiteY7" fmla="*/ 515303 h 723500"/>
              <a:gd name="connsiteX8" fmla="*/ 346405 w 723499"/>
              <a:gd name="connsiteY8" fmla="*/ 515303 h 723500"/>
              <a:gd name="connsiteX9" fmla="*/ 346405 w 723499"/>
              <a:gd name="connsiteY9" fmla="*/ 252498 h 723500"/>
              <a:gd name="connsiteX10" fmla="*/ 331689 w 723499"/>
              <a:gd name="connsiteY10" fmla="*/ 261671 h 723500"/>
              <a:gd name="connsiteX11" fmla="*/ 315725 w 723499"/>
              <a:gd name="connsiteY11" fmla="*/ 269577 h 723500"/>
              <a:gd name="connsiteX12" fmla="*/ 297066 w 723499"/>
              <a:gd name="connsiteY12" fmla="*/ 276063 h 723500"/>
              <a:gd name="connsiteX13" fmla="*/ 275558 w 723499"/>
              <a:gd name="connsiteY13" fmla="*/ 281912 h 723500"/>
              <a:gd name="connsiteX14" fmla="*/ 275558 w 723499"/>
              <a:gd name="connsiteY14" fmla="*/ 237954 h 723500"/>
              <a:gd name="connsiteX15" fmla="*/ 289941 w 723499"/>
              <a:gd name="connsiteY15" fmla="*/ 233524 h 723500"/>
              <a:gd name="connsiteX16" fmla="*/ 302762 w 723499"/>
              <a:gd name="connsiteY16" fmla="*/ 229095 h 723500"/>
              <a:gd name="connsiteX17" fmla="*/ 315411 w 723499"/>
              <a:gd name="connsiteY17" fmla="*/ 223876 h 723500"/>
              <a:gd name="connsiteX18" fmla="*/ 328060 w 723499"/>
              <a:gd name="connsiteY18" fmla="*/ 218656 h 723500"/>
              <a:gd name="connsiteX19" fmla="*/ 340224 w 723499"/>
              <a:gd name="connsiteY19" fmla="*/ 212331 h 723500"/>
              <a:gd name="connsiteX20" fmla="*/ 352415 w 723499"/>
              <a:gd name="connsiteY20" fmla="*/ 205664 h 723500"/>
              <a:gd name="connsiteX21" fmla="*/ 365531 w 723499"/>
              <a:gd name="connsiteY21" fmla="*/ 198044 h 723500"/>
              <a:gd name="connsiteX22" fmla="*/ 378666 w 723499"/>
              <a:gd name="connsiteY22" fmla="*/ 190424 h 723500"/>
              <a:gd name="connsiteX23" fmla="*/ 401431 w 723499"/>
              <a:gd name="connsiteY23" fmla="*/ 190424 h 72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3499" h="723500">
                <a:moveTo>
                  <a:pt x="361750" y="0"/>
                </a:moveTo>
                <a:cubicBezTo>
                  <a:pt x="161961" y="0"/>
                  <a:pt x="0" y="161961"/>
                  <a:pt x="0" y="361750"/>
                </a:cubicBezTo>
                <a:cubicBezTo>
                  <a:pt x="0" y="561539"/>
                  <a:pt x="161961" y="723500"/>
                  <a:pt x="361750" y="723500"/>
                </a:cubicBezTo>
                <a:cubicBezTo>
                  <a:pt x="561539" y="723500"/>
                  <a:pt x="723500" y="561539"/>
                  <a:pt x="723500" y="361750"/>
                </a:cubicBezTo>
                <a:cubicBezTo>
                  <a:pt x="723500" y="361738"/>
                  <a:pt x="723500" y="361724"/>
                  <a:pt x="723500" y="361712"/>
                </a:cubicBezTo>
                <a:cubicBezTo>
                  <a:pt x="723569" y="162013"/>
                  <a:pt x="561735" y="69"/>
                  <a:pt x="362036" y="0"/>
                </a:cubicBezTo>
                <a:cubicBezTo>
                  <a:pt x="361940" y="0"/>
                  <a:pt x="361845" y="0"/>
                  <a:pt x="361750" y="0"/>
                </a:cubicBezTo>
                <a:close/>
                <a:moveTo>
                  <a:pt x="401431" y="515303"/>
                </a:moveTo>
                <a:lnTo>
                  <a:pt x="346405" y="515303"/>
                </a:lnTo>
                <a:lnTo>
                  <a:pt x="346405" y="252498"/>
                </a:lnTo>
                <a:cubicBezTo>
                  <a:pt x="341757" y="255673"/>
                  <a:pt x="336852" y="258731"/>
                  <a:pt x="331689" y="261671"/>
                </a:cubicBezTo>
                <a:cubicBezTo>
                  <a:pt x="326529" y="264621"/>
                  <a:pt x="321198" y="267260"/>
                  <a:pt x="315725" y="269577"/>
                </a:cubicBezTo>
                <a:cubicBezTo>
                  <a:pt x="309807" y="271901"/>
                  <a:pt x="303587" y="274063"/>
                  <a:pt x="297066" y="276063"/>
                </a:cubicBezTo>
                <a:cubicBezTo>
                  <a:pt x="290544" y="278063"/>
                  <a:pt x="283375" y="280013"/>
                  <a:pt x="275558" y="281912"/>
                </a:cubicBezTo>
                <a:lnTo>
                  <a:pt x="275558" y="237954"/>
                </a:lnTo>
                <a:cubicBezTo>
                  <a:pt x="280828" y="236474"/>
                  <a:pt x="285623" y="234998"/>
                  <a:pt x="289941" y="233524"/>
                </a:cubicBezTo>
                <a:cubicBezTo>
                  <a:pt x="294259" y="232051"/>
                  <a:pt x="298533" y="230575"/>
                  <a:pt x="302762" y="229095"/>
                </a:cubicBezTo>
                <a:cubicBezTo>
                  <a:pt x="306962" y="227409"/>
                  <a:pt x="311191" y="225676"/>
                  <a:pt x="315411" y="223876"/>
                </a:cubicBezTo>
                <a:cubicBezTo>
                  <a:pt x="319630" y="222075"/>
                  <a:pt x="323840" y="220351"/>
                  <a:pt x="328060" y="218656"/>
                </a:cubicBezTo>
                <a:cubicBezTo>
                  <a:pt x="332061" y="216548"/>
                  <a:pt x="336115" y="214439"/>
                  <a:pt x="340224" y="212331"/>
                </a:cubicBezTo>
                <a:cubicBezTo>
                  <a:pt x="344332" y="210224"/>
                  <a:pt x="348396" y="208000"/>
                  <a:pt x="352415" y="205664"/>
                </a:cubicBezTo>
                <a:cubicBezTo>
                  <a:pt x="356861" y="203352"/>
                  <a:pt x="361233" y="200813"/>
                  <a:pt x="365531" y="198044"/>
                </a:cubicBezTo>
                <a:cubicBezTo>
                  <a:pt x="369830" y="195275"/>
                  <a:pt x="374209" y="192736"/>
                  <a:pt x="378666" y="190424"/>
                </a:cubicBezTo>
                <a:lnTo>
                  <a:pt x="401431" y="19042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79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4A4D60-A134-4A05-8964-6B6F502BA97A}"/>
              </a:ext>
            </a:extLst>
          </p:cNvPr>
          <p:cNvSpPr txBox="1"/>
          <p:nvPr/>
        </p:nvSpPr>
        <p:spPr bwMode="gray">
          <a:xfrm>
            <a:off x="306826" y="2845142"/>
            <a:ext cx="2144656" cy="812454"/>
          </a:xfrm>
          <a:prstGeom prst="rect">
            <a:avLst/>
          </a:prstGeom>
        </p:spPr>
        <p:txBody>
          <a:bodyPr wrap="square" lIns="45708" tIns="45708" rIns="45708" bIns="45708" rtlCol="0">
            <a:noAutofit/>
          </a:bodyPr>
          <a:lstStyle/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Identify </a:t>
            </a:r>
          </a:p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05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…positions you need to hire talent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5F87E7-C09A-454D-A22F-A8E52270ABCA}"/>
              </a:ext>
            </a:extLst>
          </p:cNvPr>
          <p:cNvSpPr txBox="1"/>
          <p:nvPr/>
        </p:nvSpPr>
        <p:spPr bwMode="gray">
          <a:xfrm>
            <a:off x="2839702" y="2849660"/>
            <a:ext cx="3018115" cy="909090"/>
          </a:xfrm>
          <a:prstGeom prst="rect">
            <a:avLst/>
          </a:prstGeom>
        </p:spPr>
        <p:txBody>
          <a:bodyPr wrap="square" lIns="45708" tIns="45708" rIns="45708" bIns="45708" rtlCol="0">
            <a:noAutofit/>
          </a:bodyPr>
          <a:lstStyle/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Contact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05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…you recruit just like you do with any other hiring need</a:t>
            </a:r>
          </a:p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endParaRPr lang="en-US" sz="1050" b="1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DE4A990-223C-42C2-8AE0-531E1848FD9F}"/>
              </a:ext>
            </a:extLst>
          </p:cNvPr>
          <p:cNvCxnSpPr>
            <a:cxnSpLocks/>
          </p:cNvCxnSpPr>
          <p:nvPr/>
        </p:nvCxnSpPr>
        <p:spPr bwMode="gray">
          <a:xfrm>
            <a:off x="1920418" y="2313687"/>
            <a:ext cx="190959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4" name="Graphic 43" descr="Badge 4 with solid fill">
            <a:extLst>
              <a:ext uri="{FF2B5EF4-FFF2-40B4-BE49-F238E27FC236}">
                <a16:creationId xmlns:a16="http://schemas.microsoft.com/office/drawing/2014/main" id="{7FF384E4-2B0A-4AAA-B4C9-91F6DF4B26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76404" y="1836392"/>
            <a:ext cx="914162" cy="914162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98C225-DFAF-48BF-94D9-065D8893D4CD}"/>
              </a:ext>
            </a:extLst>
          </p:cNvPr>
          <p:cNvCxnSpPr>
            <a:cxnSpLocks/>
          </p:cNvCxnSpPr>
          <p:nvPr/>
        </p:nvCxnSpPr>
        <p:spPr bwMode="gray">
          <a:xfrm>
            <a:off x="4976738" y="2313686"/>
            <a:ext cx="222387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F3093AF-82B5-45C7-8DEC-8BBDE4708D12}"/>
              </a:ext>
            </a:extLst>
          </p:cNvPr>
          <p:cNvCxnSpPr>
            <a:cxnSpLocks/>
          </p:cNvCxnSpPr>
          <p:nvPr/>
        </p:nvCxnSpPr>
        <p:spPr bwMode="gray">
          <a:xfrm>
            <a:off x="8366806" y="2313686"/>
            <a:ext cx="1909599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6701218-19C4-45C0-B5D9-97878B08FB66}"/>
              </a:ext>
            </a:extLst>
          </p:cNvPr>
          <p:cNvSpPr txBox="1"/>
          <p:nvPr/>
        </p:nvSpPr>
        <p:spPr bwMode="gray">
          <a:xfrm>
            <a:off x="449862" y="796409"/>
            <a:ext cx="6439699" cy="361420"/>
          </a:xfrm>
          <a:prstGeom prst="rect">
            <a:avLst/>
          </a:prstGeom>
        </p:spPr>
        <p:txBody>
          <a:bodyPr wrap="square" lIns="45708" tIns="45708" rIns="45708" bIns="45708" rtlCol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i="1"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 your recruiter know you want to consider SourceAbled talent!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62181A-AD65-4709-B02F-C855BDCFD796}"/>
              </a:ext>
            </a:extLst>
          </p:cNvPr>
          <p:cNvSpPr txBox="1"/>
          <p:nvPr/>
        </p:nvSpPr>
        <p:spPr bwMode="gray">
          <a:xfrm>
            <a:off x="6263154" y="2841149"/>
            <a:ext cx="3083659" cy="917599"/>
          </a:xfrm>
          <a:prstGeom prst="rect">
            <a:avLst/>
          </a:prstGeom>
        </p:spPr>
        <p:txBody>
          <a:bodyPr wrap="square" lIns="45708" tIns="45708" rIns="45708" bIns="45708" rtlCol="0">
            <a:noAutofit/>
          </a:bodyPr>
          <a:lstStyle/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“Screen in”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05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… evaluate experience and transferrable skills  </a:t>
            </a:r>
          </a:p>
          <a:p>
            <a:pPr marL="742727" lvl="1" indent="-285664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endParaRPr lang="en-US" sz="1100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0935AC-F3EE-452F-9A14-C3DF870DBADF}"/>
              </a:ext>
            </a:extLst>
          </p:cNvPr>
          <p:cNvSpPr txBox="1"/>
          <p:nvPr/>
        </p:nvSpPr>
        <p:spPr bwMode="gray">
          <a:xfrm>
            <a:off x="9661158" y="2888263"/>
            <a:ext cx="2144656" cy="761007"/>
          </a:xfrm>
          <a:prstGeom prst="rect">
            <a:avLst/>
          </a:prstGeom>
        </p:spPr>
        <p:txBody>
          <a:bodyPr wrap="square" lIns="45708" tIns="45708" rIns="45708" bIns="45708" rtlCol="0">
            <a:noAutofit/>
          </a:bodyPr>
          <a:lstStyle/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40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HIRE</a:t>
            </a:r>
          </a:p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r>
              <a:rPr lang="en-US" sz="1050" b="1">
                <a:solidFill>
                  <a:srgbClr val="000000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AMAZING TALENT!</a:t>
            </a:r>
          </a:p>
          <a:p>
            <a:pPr algn="ctr" defTabSz="914126">
              <a:lnSpc>
                <a:spcPct val="90000"/>
              </a:lnSpc>
              <a:spcBef>
                <a:spcPts val="1000"/>
              </a:spcBef>
              <a:defRPr/>
            </a:pPr>
            <a:endParaRPr lang="en-US" sz="1400" b="1">
              <a:solidFill>
                <a:srgbClr val="000000"/>
              </a:solidFill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ACE51-0AE2-495C-9A1F-0C1DB8AE1FE8}"/>
              </a:ext>
            </a:extLst>
          </p:cNvPr>
          <p:cNvSpPr txBox="1"/>
          <p:nvPr/>
        </p:nvSpPr>
        <p:spPr bwMode="gray">
          <a:xfrm>
            <a:off x="306827" y="3657596"/>
            <a:ext cx="2532875" cy="94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Do you have a hiring need? 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75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Ask for SourceAbled talent!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19B21A-DC59-4B06-8B56-6F2E9B45BDC8}"/>
              </a:ext>
            </a:extLst>
          </p:cNvPr>
          <p:cNvSpPr txBox="1"/>
          <p:nvPr/>
        </p:nvSpPr>
        <p:spPr bwMode="gray">
          <a:xfrm>
            <a:off x="2915349" y="3649270"/>
            <a:ext cx="2934348" cy="1332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 defTabSz="914126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Let them know that you want to consider SourceAbled talent</a:t>
            </a:r>
          </a:p>
          <a:p>
            <a:pPr marL="182880" indent="-182880" defTabSz="914126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SourceAbled will join your intake meeting to talk about your position with you and your TA recruiter.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18F8BE-3C12-454E-BFF3-C3DEA891D03F}"/>
              </a:ext>
            </a:extLst>
          </p:cNvPr>
          <p:cNvSpPr txBox="1"/>
          <p:nvPr/>
        </p:nvSpPr>
        <p:spPr bwMode="gray">
          <a:xfrm>
            <a:off x="6089159" y="3652214"/>
            <a:ext cx="3221282" cy="2029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TA recruiter will send you qualified SourceAbled talent to consider</a:t>
            </a:r>
          </a:p>
          <a:p>
            <a:pPr marL="182880" indent="-182880" defTabSz="914126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Request to interview SourceAbled talent</a:t>
            </a:r>
          </a:p>
          <a:p>
            <a:pPr marL="365760" lvl="1" indent="-18288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SourceAbled can provide you with pre-interview prep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1">
                    <a:lumMod val="60000"/>
                    <a:lumOff val="40000"/>
                  </a:schemeClr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Select which SourceAbled talent is the best match for your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EB28C6-B1BA-46D7-BD62-8F75138729E4}"/>
              </a:ext>
            </a:extLst>
          </p:cNvPr>
          <p:cNvSpPr txBox="1"/>
          <p:nvPr/>
        </p:nvSpPr>
        <p:spPr bwMode="gray">
          <a:xfrm>
            <a:off x="9310442" y="3646396"/>
            <a:ext cx="2495373" cy="2302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SourceAbled Concierge will support you and your new hire throughout the onboarding and during their employment </a:t>
            </a:r>
          </a:p>
          <a:p>
            <a:pPr marL="182880" indent="-18288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accent4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SourceAbled talent is provided a Support Team to ensure they are provided the support need to succeed!</a:t>
            </a:r>
          </a:p>
        </p:txBody>
      </p:sp>
    </p:spTree>
    <p:extLst>
      <p:ext uri="{BB962C8B-B14F-4D97-AF65-F5344CB8AC3E}">
        <p14:creationId xmlns:p14="http://schemas.microsoft.com/office/powerpoint/2010/main" val="296047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209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Noto Sans</vt:lpstr>
      <vt:lpstr>Office Theme</vt:lpstr>
      <vt:lpstr>How Do I Hire?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 I Hire?</dc:title>
  <dc:creator>Anne Fahey</dc:creator>
  <cp:lastModifiedBy>Anne Fahey</cp:lastModifiedBy>
  <cp:revision>1</cp:revision>
  <dcterms:created xsi:type="dcterms:W3CDTF">2023-06-14T21:36:48Z</dcterms:created>
  <dcterms:modified xsi:type="dcterms:W3CDTF">2023-06-14T21:39:14Z</dcterms:modified>
</cp:coreProperties>
</file>