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5"/>
  </p:notesMasterIdLst>
  <p:handoutMasterIdLst>
    <p:handoutMasterId r:id="rId36"/>
  </p:handoutMasterIdLst>
  <p:sldIdLst>
    <p:sldId id="256" r:id="rId5"/>
    <p:sldId id="282" r:id="rId6"/>
    <p:sldId id="261" r:id="rId7"/>
    <p:sldId id="289" r:id="rId8"/>
    <p:sldId id="299" r:id="rId9"/>
    <p:sldId id="296" r:id="rId10"/>
    <p:sldId id="302" r:id="rId11"/>
    <p:sldId id="303" r:id="rId12"/>
    <p:sldId id="304" r:id="rId13"/>
    <p:sldId id="305" r:id="rId14"/>
    <p:sldId id="306" r:id="rId15"/>
    <p:sldId id="307" r:id="rId16"/>
    <p:sldId id="309" r:id="rId17"/>
    <p:sldId id="308" r:id="rId18"/>
    <p:sldId id="311" r:id="rId19"/>
    <p:sldId id="312" r:id="rId20"/>
    <p:sldId id="313" r:id="rId21"/>
    <p:sldId id="315" r:id="rId22"/>
    <p:sldId id="314" r:id="rId23"/>
    <p:sldId id="316" r:id="rId24"/>
    <p:sldId id="318" r:id="rId25"/>
    <p:sldId id="297" r:id="rId26"/>
    <p:sldId id="324" r:id="rId27"/>
    <p:sldId id="319" r:id="rId28"/>
    <p:sldId id="320" r:id="rId29"/>
    <p:sldId id="322" r:id="rId30"/>
    <p:sldId id="298" r:id="rId31"/>
    <p:sldId id="325" r:id="rId32"/>
    <p:sldId id="300"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18D"/>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FBE11-04A8-47D9-910B-868BC6102DAB}" type="doc">
      <dgm:prSet loTypeId="urn:microsoft.com/office/officeart/2005/8/layout/radial1" loCatId="relationship" qsTypeId="urn:microsoft.com/office/officeart/2005/8/quickstyle/simple1" qsCatId="simple" csTypeId="urn:microsoft.com/office/officeart/2005/8/colors/colorful4" csCatId="colorful" phldr="1"/>
      <dgm:spPr/>
      <dgm:t>
        <a:bodyPr/>
        <a:lstStyle/>
        <a:p>
          <a:endParaRPr lang="en-CA"/>
        </a:p>
      </dgm:t>
    </dgm:pt>
    <dgm:pt modelId="{E790052A-C007-4171-BF35-0465A8CAE871}">
      <dgm:prSet/>
      <dgm:spPr/>
      <dgm:t>
        <a:bodyPr/>
        <a:lstStyle/>
        <a:p>
          <a:r>
            <a:rPr lang="en-US" dirty="0"/>
            <a:t>Key pattern recognition of customers</a:t>
          </a:r>
          <a:endParaRPr lang="en-CA" dirty="0"/>
        </a:p>
      </dgm:t>
    </dgm:pt>
    <dgm:pt modelId="{2A63EDBD-7F8D-4524-B426-5252B7847A27}" type="parTrans" cxnId="{F96ED1CE-B5A4-4746-8B48-7F42F563D251}">
      <dgm:prSet/>
      <dgm:spPr/>
      <dgm:t>
        <a:bodyPr/>
        <a:lstStyle/>
        <a:p>
          <a:endParaRPr lang="en-CA"/>
        </a:p>
      </dgm:t>
    </dgm:pt>
    <dgm:pt modelId="{9A83FA66-3E73-42EB-A13C-6E37A0E5564C}" type="sibTrans" cxnId="{F96ED1CE-B5A4-4746-8B48-7F42F563D251}">
      <dgm:prSet/>
      <dgm:spPr/>
      <dgm:t>
        <a:bodyPr/>
        <a:lstStyle/>
        <a:p>
          <a:endParaRPr lang="en-CA"/>
        </a:p>
      </dgm:t>
    </dgm:pt>
    <dgm:pt modelId="{A0C4CC8C-9D18-4A9A-9509-DE155C189B7D}">
      <dgm:prSet/>
      <dgm:spPr/>
      <dgm:t>
        <a:bodyPr/>
        <a:lstStyle/>
        <a:p>
          <a:r>
            <a:rPr lang="en-CA" dirty="0"/>
            <a:t>Higher revenue and profit</a:t>
          </a:r>
        </a:p>
      </dgm:t>
    </dgm:pt>
    <dgm:pt modelId="{6C56A6D9-1678-461C-ADB4-BA5CE71A0C03}" type="parTrans" cxnId="{E3B5DDEE-5DDD-45AD-ADB8-A2D0701B4D46}">
      <dgm:prSet/>
      <dgm:spPr/>
      <dgm:t>
        <a:bodyPr/>
        <a:lstStyle/>
        <a:p>
          <a:endParaRPr lang="en-CA"/>
        </a:p>
      </dgm:t>
    </dgm:pt>
    <dgm:pt modelId="{35F8C0A9-B924-4707-AC23-C190BB51BC48}" type="sibTrans" cxnId="{E3B5DDEE-5DDD-45AD-ADB8-A2D0701B4D46}">
      <dgm:prSet/>
      <dgm:spPr/>
      <dgm:t>
        <a:bodyPr/>
        <a:lstStyle/>
        <a:p>
          <a:endParaRPr lang="en-CA"/>
        </a:p>
      </dgm:t>
    </dgm:pt>
    <dgm:pt modelId="{AE5DC4BF-95B2-4FA2-ADBE-C3E55F16A969}">
      <dgm:prSet/>
      <dgm:spPr/>
      <dgm:t>
        <a:bodyPr/>
        <a:lstStyle/>
        <a:p>
          <a:r>
            <a:rPr lang="en-CA" dirty="0"/>
            <a:t>Increased productivity</a:t>
          </a:r>
        </a:p>
      </dgm:t>
    </dgm:pt>
    <dgm:pt modelId="{2B2F0D99-6471-4B77-82C4-58389624022E}" type="parTrans" cxnId="{42659719-8187-42A7-9808-624974FCCFC2}">
      <dgm:prSet/>
      <dgm:spPr/>
      <dgm:t>
        <a:bodyPr/>
        <a:lstStyle/>
        <a:p>
          <a:endParaRPr lang="en-CA"/>
        </a:p>
      </dgm:t>
    </dgm:pt>
    <dgm:pt modelId="{DDDB9C59-7987-448F-9286-0CB424709AC3}" type="sibTrans" cxnId="{42659719-8187-42A7-9808-624974FCCFC2}">
      <dgm:prSet/>
      <dgm:spPr/>
      <dgm:t>
        <a:bodyPr/>
        <a:lstStyle/>
        <a:p>
          <a:endParaRPr lang="en-CA"/>
        </a:p>
      </dgm:t>
    </dgm:pt>
    <dgm:pt modelId="{60A505F1-FB4C-49B1-8E4E-43BCFF147B77}">
      <dgm:prSet/>
      <dgm:spPr/>
      <dgm:t>
        <a:bodyPr/>
        <a:lstStyle/>
        <a:p>
          <a:r>
            <a:rPr lang="en-CA" dirty="0"/>
            <a:t>Machine Learning</a:t>
          </a:r>
        </a:p>
      </dgm:t>
    </dgm:pt>
    <dgm:pt modelId="{E88CCEC3-36B9-4B2A-9B2A-E97E2E9DCAE6}" type="parTrans" cxnId="{FE4824EF-11B1-4A4A-BF40-B0AEB5AFAD0B}">
      <dgm:prSet/>
      <dgm:spPr/>
      <dgm:t>
        <a:bodyPr/>
        <a:lstStyle/>
        <a:p>
          <a:endParaRPr lang="en-CA"/>
        </a:p>
      </dgm:t>
    </dgm:pt>
    <dgm:pt modelId="{6E3F9FCC-7D02-43F2-9214-C0D6CEB71823}" type="sibTrans" cxnId="{FE4824EF-11B1-4A4A-BF40-B0AEB5AFAD0B}">
      <dgm:prSet/>
      <dgm:spPr/>
      <dgm:t>
        <a:bodyPr/>
        <a:lstStyle/>
        <a:p>
          <a:endParaRPr lang="en-CA"/>
        </a:p>
      </dgm:t>
    </dgm:pt>
    <dgm:pt modelId="{5227C8CD-EF6C-4731-98EF-97A1E0F349A1}" type="pres">
      <dgm:prSet presAssocID="{BD3FBE11-04A8-47D9-910B-868BC6102DAB}" presName="cycle" presStyleCnt="0">
        <dgm:presLayoutVars>
          <dgm:chMax val="1"/>
          <dgm:dir/>
          <dgm:animLvl val="ctr"/>
          <dgm:resizeHandles val="exact"/>
        </dgm:presLayoutVars>
      </dgm:prSet>
      <dgm:spPr/>
    </dgm:pt>
    <dgm:pt modelId="{31E0D7B4-DC8C-4676-AAF8-582E52E8FBFA}" type="pres">
      <dgm:prSet presAssocID="{60A505F1-FB4C-49B1-8E4E-43BCFF147B77}" presName="centerShape" presStyleLbl="node0" presStyleIdx="0" presStyleCnt="1"/>
      <dgm:spPr/>
    </dgm:pt>
    <dgm:pt modelId="{FFE80B9B-BAEB-4425-B8DA-C604633AD9BB}" type="pres">
      <dgm:prSet presAssocID="{2A63EDBD-7F8D-4524-B426-5252B7847A27}" presName="Name9" presStyleLbl="parChTrans1D2" presStyleIdx="0" presStyleCnt="3"/>
      <dgm:spPr/>
    </dgm:pt>
    <dgm:pt modelId="{412A9F46-CEBF-4C6B-ACFF-BCF4D97F17B3}" type="pres">
      <dgm:prSet presAssocID="{2A63EDBD-7F8D-4524-B426-5252B7847A27}" presName="connTx" presStyleLbl="parChTrans1D2" presStyleIdx="0" presStyleCnt="3"/>
      <dgm:spPr/>
    </dgm:pt>
    <dgm:pt modelId="{362EF122-12BF-413E-877B-673E1F892D6A}" type="pres">
      <dgm:prSet presAssocID="{E790052A-C007-4171-BF35-0465A8CAE871}" presName="node" presStyleLbl="node1" presStyleIdx="0" presStyleCnt="3">
        <dgm:presLayoutVars>
          <dgm:bulletEnabled val="1"/>
        </dgm:presLayoutVars>
      </dgm:prSet>
      <dgm:spPr/>
    </dgm:pt>
    <dgm:pt modelId="{9064C075-28B7-4A6A-A8C0-A1207310E533}" type="pres">
      <dgm:prSet presAssocID="{6C56A6D9-1678-461C-ADB4-BA5CE71A0C03}" presName="Name9" presStyleLbl="parChTrans1D2" presStyleIdx="1" presStyleCnt="3"/>
      <dgm:spPr/>
    </dgm:pt>
    <dgm:pt modelId="{508A31D7-79FC-48DF-BD82-B1CAF6673AFF}" type="pres">
      <dgm:prSet presAssocID="{6C56A6D9-1678-461C-ADB4-BA5CE71A0C03}" presName="connTx" presStyleLbl="parChTrans1D2" presStyleIdx="1" presStyleCnt="3"/>
      <dgm:spPr/>
    </dgm:pt>
    <dgm:pt modelId="{1801C930-3917-482E-9A8E-39523BC7CB2C}" type="pres">
      <dgm:prSet presAssocID="{A0C4CC8C-9D18-4A9A-9509-DE155C189B7D}" presName="node" presStyleLbl="node1" presStyleIdx="1" presStyleCnt="3">
        <dgm:presLayoutVars>
          <dgm:bulletEnabled val="1"/>
        </dgm:presLayoutVars>
      </dgm:prSet>
      <dgm:spPr/>
    </dgm:pt>
    <dgm:pt modelId="{DD582C15-C8F0-448B-8614-BBFF1AEAA1F3}" type="pres">
      <dgm:prSet presAssocID="{2B2F0D99-6471-4B77-82C4-58389624022E}" presName="Name9" presStyleLbl="parChTrans1D2" presStyleIdx="2" presStyleCnt="3"/>
      <dgm:spPr/>
    </dgm:pt>
    <dgm:pt modelId="{73ED6C76-D42F-4FFE-AEB3-54C8326BB87F}" type="pres">
      <dgm:prSet presAssocID="{2B2F0D99-6471-4B77-82C4-58389624022E}" presName="connTx" presStyleLbl="parChTrans1D2" presStyleIdx="2" presStyleCnt="3"/>
      <dgm:spPr/>
    </dgm:pt>
    <dgm:pt modelId="{629F3C1A-D167-4197-A208-69E6C8AC80C7}" type="pres">
      <dgm:prSet presAssocID="{AE5DC4BF-95B2-4FA2-ADBE-C3E55F16A969}" presName="node" presStyleLbl="node1" presStyleIdx="2" presStyleCnt="3">
        <dgm:presLayoutVars>
          <dgm:bulletEnabled val="1"/>
        </dgm:presLayoutVars>
      </dgm:prSet>
      <dgm:spPr/>
    </dgm:pt>
  </dgm:ptLst>
  <dgm:cxnLst>
    <dgm:cxn modelId="{45072218-E59B-450E-A0E5-B8C4468E4874}" type="presOf" srcId="{6C56A6D9-1678-461C-ADB4-BA5CE71A0C03}" destId="{508A31D7-79FC-48DF-BD82-B1CAF6673AFF}" srcOrd="1" destOrd="0" presId="urn:microsoft.com/office/officeart/2005/8/layout/radial1"/>
    <dgm:cxn modelId="{42659719-8187-42A7-9808-624974FCCFC2}" srcId="{60A505F1-FB4C-49B1-8E4E-43BCFF147B77}" destId="{AE5DC4BF-95B2-4FA2-ADBE-C3E55F16A969}" srcOrd="2" destOrd="0" parTransId="{2B2F0D99-6471-4B77-82C4-58389624022E}" sibTransId="{DDDB9C59-7987-448F-9286-0CB424709AC3}"/>
    <dgm:cxn modelId="{90725E1E-4662-4E9F-BA01-E9591D78FFB0}" type="presOf" srcId="{6C56A6D9-1678-461C-ADB4-BA5CE71A0C03}" destId="{9064C075-28B7-4A6A-A8C0-A1207310E533}" srcOrd="0" destOrd="0" presId="urn:microsoft.com/office/officeart/2005/8/layout/radial1"/>
    <dgm:cxn modelId="{DBEAC622-6B33-43A1-8628-DAEF2C13FA94}" type="presOf" srcId="{E790052A-C007-4171-BF35-0465A8CAE871}" destId="{362EF122-12BF-413E-877B-673E1F892D6A}" srcOrd="0" destOrd="0" presId="urn:microsoft.com/office/officeart/2005/8/layout/radial1"/>
    <dgm:cxn modelId="{6D72715C-EE43-4B20-AAF4-C7A9D54A2A2E}" type="presOf" srcId="{2B2F0D99-6471-4B77-82C4-58389624022E}" destId="{73ED6C76-D42F-4FFE-AEB3-54C8326BB87F}" srcOrd="1" destOrd="0" presId="urn:microsoft.com/office/officeart/2005/8/layout/radial1"/>
    <dgm:cxn modelId="{9113154A-01F9-45E2-A3B0-72AABCEC000A}" type="presOf" srcId="{2B2F0D99-6471-4B77-82C4-58389624022E}" destId="{DD582C15-C8F0-448B-8614-BBFF1AEAA1F3}" srcOrd="0" destOrd="0" presId="urn:microsoft.com/office/officeart/2005/8/layout/radial1"/>
    <dgm:cxn modelId="{15A3516B-A453-429A-915B-025314FB60B4}" type="presOf" srcId="{60A505F1-FB4C-49B1-8E4E-43BCFF147B77}" destId="{31E0D7B4-DC8C-4676-AAF8-582E52E8FBFA}" srcOrd="0" destOrd="0" presId="urn:microsoft.com/office/officeart/2005/8/layout/radial1"/>
    <dgm:cxn modelId="{06D28BA3-22C7-41B1-8962-596811A09061}" type="presOf" srcId="{2A63EDBD-7F8D-4524-B426-5252B7847A27}" destId="{412A9F46-CEBF-4C6B-ACFF-BCF4D97F17B3}" srcOrd="1" destOrd="0" presId="urn:microsoft.com/office/officeart/2005/8/layout/radial1"/>
    <dgm:cxn modelId="{E411F4C0-E8BF-4F91-A88B-A1C942E5C4D3}" type="presOf" srcId="{2A63EDBD-7F8D-4524-B426-5252B7847A27}" destId="{FFE80B9B-BAEB-4425-B8DA-C604633AD9BB}" srcOrd="0" destOrd="0" presId="urn:microsoft.com/office/officeart/2005/8/layout/radial1"/>
    <dgm:cxn modelId="{F96ED1CE-B5A4-4746-8B48-7F42F563D251}" srcId="{60A505F1-FB4C-49B1-8E4E-43BCFF147B77}" destId="{E790052A-C007-4171-BF35-0465A8CAE871}" srcOrd="0" destOrd="0" parTransId="{2A63EDBD-7F8D-4524-B426-5252B7847A27}" sibTransId="{9A83FA66-3E73-42EB-A13C-6E37A0E5564C}"/>
    <dgm:cxn modelId="{0C471DE2-A88C-42C9-A459-B906EBFB492B}" type="presOf" srcId="{A0C4CC8C-9D18-4A9A-9509-DE155C189B7D}" destId="{1801C930-3917-482E-9A8E-39523BC7CB2C}" srcOrd="0" destOrd="0" presId="urn:microsoft.com/office/officeart/2005/8/layout/radial1"/>
    <dgm:cxn modelId="{F83223E5-0BB3-4923-87CF-BF04FCF38A8E}" type="presOf" srcId="{AE5DC4BF-95B2-4FA2-ADBE-C3E55F16A969}" destId="{629F3C1A-D167-4197-A208-69E6C8AC80C7}" srcOrd="0" destOrd="0" presId="urn:microsoft.com/office/officeart/2005/8/layout/radial1"/>
    <dgm:cxn modelId="{51BC42E6-50C8-47F2-AE53-EBA2C9EF7F0F}" type="presOf" srcId="{BD3FBE11-04A8-47D9-910B-868BC6102DAB}" destId="{5227C8CD-EF6C-4731-98EF-97A1E0F349A1}" srcOrd="0" destOrd="0" presId="urn:microsoft.com/office/officeart/2005/8/layout/radial1"/>
    <dgm:cxn modelId="{E3B5DDEE-5DDD-45AD-ADB8-A2D0701B4D46}" srcId="{60A505F1-FB4C-49B1-8E4E-43BCFF147B77}" destId="{A0C4CC8C-9D18-4A9A-9509-DE155C189B7D}" srcOrd="1" destOrd="0" parTransId="{6C56A6D9-1678-461C-ADB4-BA5CE71A0C03}" sibTransId="{35F8C0A9-B924-4707-AC23-C190BB51BC48}"/>
    <dgm:cxn modelId="{FE4824EF-11B1-4A4A-BF40-B0AEB5AFAD0B}" srcId="{BD3FBE11-04A8-47D9-910B-868BC6102DAB}" destId="{60A505F1-FB4C-49B1-8E4E-43BCFF147B77}" srcOrd="0" destOrd="0" parTransId="{E88CCEC3-36B9-4B2A-9B2A-E97E2E9DCAE6}" sibTransId="{6E3F9FCC-7D02-43F2-9214-C0D6CEB71823}"/>
    <dgm:cxn modelId="{1241236F-DC08-46A8-8A24-1433268EDE30}" type="presParOf" srcId="{5227C8CD-EF6C-4731-98EF-97A1E0F349A1}" destId="{31E0D7B4-DC8C-4676-AAF8-582E52E8FBFA}" srcOrd="0" destOrd="0" presId="urn:microsoft.com/office/officeart/2005/8/layout/radial1"/>
    <dgm:cxn modelId="{5A8C3901-E738-4277-B0C8-D88B53FDEC66}" type="presParOf" srcId="{5227C8CD-EF6C-4731-98EF-97A1E0F349A1}" destId="{FFE80B9B-BAEB-4425-B8DA-C604633AD9BB}" srcOrd="1" destOrd="0" presId="urn:microsoft.com/office/officeart/2005/8/layout/radial1"/>
    <dgm:cxn modelId="{17F10A34-6156-45C7-9C8D-7946A83D3689}" type="presParOf" srcId="{FFE80B9B-BAEB-4425-B8DA-C604633AD9BB}" destId="{412A9F46-CEBF-4C6B-ACFF-BCF4D97F17B3}" srcOrd="0" destOrd="0" presId="urn:microsoft.com/office/officeart/2005/8/layout/radial1"/>
    <dgm:cxn modelId="{0AB54C3E-4F26-43CC-A03B-D23D82D34B8A}" type="presParOf" srcId="{5227C8CD-EF6C-4731-98EF-97A1E0F349A1}" destId="{362EF122-12BF-413E-877B-673E1F892D6A}" srcOrd="2" destOrd="0" presId="urn:microsoft.com/office/officeart/2005/8/layout/radial1"/>
    <dgm:cxn modelId="{4D9C7449-688A-45AD-8FAE-57FDC2203A2F}" type="presParOf" srcId="{5227C8CD-EF6C-4731-98EF-97A1E0F349A1}" destId="{9064C075-28B7-4A6A-A8C0-A1207310E533}" srcOrd="3" destOrd="0" presId="urn:microsoft.com/office/officeart/2005/8/layout/radial1"/>
    <dgm:cxn modelId="{F6AB8C20-4682-4AE9-8782-D1F705F152CF}" type="presParOf" srcId="{9064C075-28B7-4A6A-A8C0-A1207310E533}" destId="{508A31D7-79FC-48DF-BD82-B1CAF6673AFF}" srcOrd="0" destOrd="0" presId="urn:microsoft.com/office/officeart/2005/8/layout/radial1"/>
    <dgm:cxn modelId="{C009D187-70F6-47FB-90CC-8A3A7498B5C2}" type="presParOf" srcId="{5227C8CD-EF6C-4731-98EF-97A1E0F349A1}" destId="{1801C930-3917-482E-9A8E-39523BC7CB2C}" srcOrd="4" destOrd="0" presId="urn:microsoft.com/office/officeart/2005/8/layout/radial1"/>
    <dgm:cxn modelId="{E80F108F-C97B-4F46-8C99-1C4D1539D798}" type="presParOf" srcId="{5227C8CD-EF6C-4731-98EF-97A1E0F349A1}" destId="{DD582C15-C8F0-448B-8614-BBFF1AEAA1F3}" srcOrd="5" destOrd="0" presId="urn:microsoft.com/office/officeart/2005/8/layout/radial1"/>
    <dgm:cxn modelId="{04D2B031-096F-49A3-B27C-EB9211CFC652}" type="presParOf" srcId="{DD582C15-C8F0-448B-8614-BBFF1AEAA1F3}" destId="{73ED6C76-D42F-4FFE-AEB3-54C8326BB87F}" srcOrd="0" destOrd="0" presId="urn:microsoft.com/office/officeart/2005/8/layout/radial1"/>
    <dgm:cxn modelId="{DACF18A2-B131-4A3E-AAC0-AC76C0B83851}" type="presParOf" srcId="{5227C8CD-EF6C-4731-98EF-97A1E0F349A1}" destId="{629F3C1A-D167-4197-A208-69E6C8AC80C7}"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DEF53F-E84A-4529-B354-DE2A6363E8C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CA"/>
        </a:p>
      </dgm:t>
    </dgm:pt>
    <dgm:pt modelId="{C1774507-49E1-4546-828F-A9C37C244D48}">
      <dgm:prSet phldrT="[Text]"/>
      <dgm:spPr/>
      <dgm:t>
        <a:bodyPr/>
        <a:lstStyle/>
        <a:p>
          <a:r>
            <a:rPr lang="en-US" dirty="0"/>
            <a:t>Dataset</a:t>
          </a:r>
          <a:endParaRPr lang="en-CA" dirty="0"/>
        </a:p>
      </dgm:t>
    </dgm:pt>
    <dgm:pt modelId="{6B50A878-F497-4736-A4A1-FC6E9B832DB6}" type="parTrans" cxnId="{C6A3108C-464F-41BD-BCCA-A925459037A0}">
      <dgm:prSet/>
      <dgm:spPr/>
      <dgm:t>
        <a:bodyPr/>
        <a:lstStyle/>
        <a:p>
          <a:endParaRPr lang="en-CA"/>
        </a:p>
      </dgm:t>
    </dgm:pt>
    <dgm:pt modelId="{D6798C0D-4E5C-4C64-ABFD-02C3EBE3EB91}" type="sibTrans" cxnId="{C6A3108C-464F-41BD-BCCA-A925459037A0}">
      <dgm:prSet/>
      <dgm:spPr/>
      <dgm:t>
        <a:bodyPr/>
        <a:lstStyle/>
        <a:p>
          <a:endParaRPr lang="en-CA"/>
        </a:p>
      </dgm:t>
    </dgm:pt>
    <dgm:pt modelId="{D421C180-592B-4DDA-860C-C63FABB30122}">
      <dgm:prSet phldrT="[Text]"/>
      <dgm:spPr/>
      <dgm:t>
        <a:bodyPr/>
        <a:lstStyle/>
        <a:p>
          <a:r>
            <a:rPr lang="en-US" dirty="0"/>
            <a:t>Highly Imbalanced</a:t>
          </a:r>
          <a:endParaRPr lang="en-CA" dirty="0"/>
        </a:p>
      </dgm:t>
    </dgm:pt>
    <dgm:pt modelId="{14E3FF83-F9F3-4A8D-A841-795C7BF2E5AA}" type="parTrans" cxnId="{5914E4EB-D106-432C-BF9C-4D6CD02DCF2C}">
      <dgm:prSet/>
      <dgm:spPr/>
      <dgm:t>
        <a:bodyPr/>
        <a:lstStyle/>
        <a:p>
          <a:endParaRPr lang="en-CA"/>
        </a:p>
      </dgm:t>
    </dgm:pt>
    <dgm:pt modelId="{64E5D8A9-B114-439D-9523-482A2BE60AB6}" type="sibTrans" cxnId="{5914E4EB-D106-432C-BF9C-4D6CD02DCF2C}">
      <dgm:prSet/>
      <dgm:spPr/>
      <dgm:t>
        <a:bodyPr/>
        <a:lstStyle/>
        <a:p>
          <a:endParaRPr lang="en-CA"/>
        </a:p>
      </dgm:t>
    </dgm:pt>
    <dgm:pt modelId="{C86C1B73-390D-4C5F-8D1F-D276A659FFAF}">
      <dgm:prSet phldrT="[Text]"/>
      <dgm:spPr/>
      <dgm:t>
        <a:bodyPr/>
        <a:lstStyle/>
        <a:p>
          <a:r>
            <a:rPr lang="en-US" dirty="0"/>
            <a:t>Accuracy?</a:t>
          </a:r>
          <a:endParaRPr lang="en-CA" dirty="0"/>
        </a:p>
      </dgm:t>
    </dgm:pt>
    <dgm:pt modelId="{569457CB-C4FA-4622-9018-46A22A03BE38}" type="parTrans" cxnId="{1AB792A8-B1EB-4F48-A2DB-3224DCE9ED12}">
      <dgm:prSet/>
      <dgm:spPr/>
      <dgm:t>
        <a:bodyPr/>
        <a:lstStyle/>
        <a:p>
          <a:endParaRPr lang="en-CA"/>
        </a:p>
      </dgm:t>
    </dgm:pt>
    <dgm:pt modelId="{153ACC8D-414A-4EF3-B312-5B1BD963B9FC}" type="sibTrans" cxnId="{1AB792A8-B1EB-4F48-A2DB-3224DCE9ED12}">
      <dgm:prSet/>
      <dgm:spPr/>
      <dgm:t>
        <a:bodyPr/>
        <a:lstStyle/>
        <a:p>
          <a:endParaRPr lang="en-CA"/>
        </a:p>
      </dgm:t>
    </dgm:pt>
    <dgm:pt modelId="{2C359C04-7526-456C-A9FE-F53FA53268DA}">
      <dgm:prSet/>
      <dgm:spPr/>
      <dgm:t>
        <a:bodyPr/>
        <a:lstStyle/>
        <a:p>
          <a:r>
            <a:rPr lang="en-US" dirty="0"/>
            <a:t>Cannot be used</a:t>
          </a:r>
          <a:endParaRPr lang="en-CA" dirty="0"/>
        </a:p>
      </dgm:t>
    </dgm:pt>
    <dgm:pt modelId="{FE10398E-88E5-4AA6-A115-6615D291CBF4}" type="parTrans" cxnId="{D2C9E637-155A-4299-B40E-9A893E204288}">
      <dgm:prSet/>
      <dgm:spPr/>
      <dgm:t>
        <a:bodyPr/>
        <a:lstStyle/>
        <a:p>
          <a:endParaRPr lang="en-CA"/>
        </a:p>
      </dgm:t>
    </dgm:pt>
    <dgm:pt modelId="{C231D983-B96C-430C-AE6D-6C8D14D556A5}" type="sibTrans" cxnId="{D2C9E637-155A-4299-B40E-9A893E204288}">
      <dgm:prSet/>
      <dgm:spPr/>
      <dgm:t>
        <a:bodyPr/>
        <a:lstStyle/>
        <a:p>
          <a:endParaRPr lang="en-CA"/>
        </a:p>
      </dgm:t>
    </dgm:pt>
    <dgm:pt modelId="{F1BF8BF8-D796-4F37-9D49-23DA9FB067A4}">
      <dgm:prSet phldrT="[Text]"/>
      <dgm:spPr/>
      <dgm:t>
        <a:bodyPr/>
        <a:lstStyle/>
        <a:p>
          <a:r>
            <a:rPr lang="en-US" dirty="0"/>
            <a:t>Trade-Off</a:t>
          </a:r>
          <a:endParaRPr lang="en-CA" dirty="0"/>
        </a:p>
      </dgm:t>
    </dgm:pt>
    <dgm:pt modelId="{7C0391EC-2DF3-4D01-828E-68BB5C77B494}" type="parTrans" cxnId="{64B81DC0-9B94-482B-B87B-4B9966E66B48}">
      <dgm:prSet/>
      <dgm:spPr/>
      <dgm:t>
        <a:bodyPr/>
        <a:lstStyle/>
        <a:p>
          <a:endParaRPr lang="en-CA"/>
        </a:p>
      </dgm:t>
    </dgm:pt>
    <dgm:pt modelId="{E7EA2F80-BD72-4191-89EB-29D526A727C8}" type="sibTrans" cxnId="{64B81DC0-9B94-482B-B87B-4B9966E66B48}">
      <dgm:prSet/>
      <dgm:spPr/>
      <dgm:t>
        <a:bodyPr/>
        <a:lstStyle/>
        <a:p>
          <a:endParaRPr lang="en-CA"/>
        </a:p>
      </dgm:t>
    </dgm:pt>
    <dgm:pt modelId="{BB03FB26-77BF-402F-83E5-47A913F326D9}">
      <dgm:prSet phldrT="[Text]"/>
      <dgm:spPr/>
      <dgm:t>
        <a:bodyPr/>
        <a:lstStyle/>
        <a:p>
          <a:r>
            <a:rPr lang="en-US" b="0" i="0" dirty="0"/>
            <a:t>Precision and Recall are important, but we need to make a trade-off to get the best possible metric for our scenario</a:t>
          </a:r>
          <a:endParaRPr lang="en-CA" dirty="0"/>
        </a:p>
      </dgm:t>
    </dgm:pt>
    <dgm:pt modelId="{9C9BBE47-CB73-4787-82B8-E645732EAE05}" type="parTrans" cxnId="{105ECAA9-CAF0-4697-8415-7239560EEC00}">
      <dgm:prSet/>
      <dgm:spPr/>
      <dgm:t>
        <a:bodyPr/>
        <a:lstStyle/>
        <a:p>
          <a:endParaRPr lang="en-CA"/>
        </a:p>
      </dgm:t>
    </dgm:pt>
    <dgm:pt modelId="{321929B1-C9A8-4C0D-9D80-A657D17ADCDD}" type="sibTrans" cxnId="{105ECAA9-CAF0-4697-8415-7239560EEC00}">
      <dgm:prSet/>
      <dgm:spPr/>
      <dgm:t>
        <a:bodyPr/>
        <a:lstStyle/>
        <a:p>
          <a:endParaRPr lang="en-CA"/>
        </a:p>
      </dgm:t>
    </dgm:pt>
    <dgm:pt modelId="{FEE814B4-6293-413F-B017-2EA690ED99EC}" type="pres">
      <dgm:prSet presAssocID="{24DEF53F-E84A-4529-B354-DE2A6363E8C7}" presName="linear" presStyleCnt="0">
        <dgm:presLayoutVars>
          <dgm:animLvl val="lvl"/>
          <dgm:resizeHandles val="exact"/>
        </dgm:presLayoutVars>
      </dgm:prSet>
      <dgm:spPr/>
    </dgm:pt>
    <dgm:pt modelId="{8B980213-C84F-4A73-9FDE-E360BDFFBA2C}" type="pres">
      <dgm:prSet presAssocID="{C1774507-49E1-4546-828F-A9C37C244D48}" presName="parentText" presStyleLbl="node1" presStyleIdx="0" presStyleCnt="3">
        <dgm:presLayoutVars>
          <dgm:chMax val="0"/>
          <dgm:bulletEnabled val="1"/>
        </dgm:presLayoutVars>
      </dgm:prSet>
      <dgm:spPr/>
    </dgm:pt>
    <dgm:pt modelId="{89E4D367-0A76-44A4-B18D-7A483097ABC5}" type="pres">
      <dgm:prSet presAssocID="{C1774507-49E1-4546-828F-A9C37C244D48}" presName="childText" presStyleLbl="revTx" presStyleIdx="0" presStyleCnt="3">
        <dgm:presLayoutVars>
          <dgm:bulletEnabled val="1"/>
        </dgm:presLayoutVars>
      </dgm:prSet>
      <dgm:spPr/>
    </dgm:pt>
    <dgm:pt modelId="{D73538B5-25B1-45B2-A8EF-A42D3F2F8746}" type="pres">
      <dgm:prSet presAssocID="{C86C1B73-390D-4C5F-8D1F-D276A659FFAF}" presName="parentText" presStyleLbl="node1" presStyleIdx="1" presStyleCnt="3">
        <dgm:presLayoutVars>
          <dgm:chMax val="0"/>
          <dgm:bulletEnabled val="1"/>
        </dgm:presLayoutVars>
      </dgm:prSet>
      <dgm:spPr/>
    </dgm:pt>
    <dgm:pt modelId="{1A1BEE7E-D130-4EF2-A5BB-21D777474749}" type="pres">
      <dgm:prSet presAssocID="{C86C1B73-390D-4C5F-8D1F-D276A659FFAF}" presName="childText" presStyleLbl="revTx" presStyleIdx="1" presStyleCnt="3">
        <dgm:presLayoutVars>
          <dgm:bulletEnabled val="1"/>
        </dgm:presLayoutVars>
      </dgm:prSet>
      <dgm:spPr/>
    </dgm:pt>
    <dgm:pt modelId="{20414423-9286-4866-B3FE-DD14320E4B0D}" type="pres">
      <dgm:prSet presAssocID="{F1BF8BF8-D796-4F37-9D49-23DA9FB067A4}" presName="parentText" presStyleLbl="node1" presStyleIdx="2" presStyleCnt="3">
        <dgm:presLayoutVars>
          <dgm:chMax val="0"/>
          <dgm:bulletEnabled val="1"/>
        </dgm:presLayoutVars>
      </dgm:prSet>
      <dgm:spPr/>
    </dgm:pt>
    <dgm:pt modelId="{F9C3E5DD-4B79-4012-9ECC-8ED57D7E09DA}" type="pres">
      <dgm:prSet presAssocID="{F1BF8BF8-D796-4F37-9D49-23DA9FB067A4}" presName="childText" presStyleLbl="revTx" presStyleIdx="2" presStyleCnt="3">
        <dgm:presLayoutVars>
          <dgm:bulletEnabled val="1"/>
        </dgm:presLayoutVars>
      </dgm:prSet>
      <dgm:spPr/>
    </dgm:pt>
  </dgm:ptLst>
  <dgm:cxnLst>
    <dgm:cxn modelId="{29C1DD2B-518E-459F-8ECE-43FBCD62DF92}" type="presOf" srcId="{24DEF53F-E84A-4529-B354-DE2A6363E8C7}" destId="{FEE814B4-6293-413F-B017-2EA690ED99EC}" srcOrd="0" destOrd="0" presId="urn:microsoft.com/office/officeart/2005/8/layout/vList2"/>
    <dgm:cxn modelId="{1B323F2C-47D9-49C7-8A92-FE63F9548A47}" type="presOf" srcId="{F1BF8BF8-D796-4F37-9D49-23DA9FB067A4}" destId="{20414423-9286-4866-B3FE-DD14320E4B0D}" srcOrd="0" destOrd="0" presId="urn:microsoft.com/office/officeart/2005/8/layout/vList2"/>
    <dgm:cxn modelId="{7EC25A32-A1B5-4070-82BC-E75BBCAC15EE}" type="presOf" srcId="{C1774507-49E1-4546-828F-A9C37C244D48}" destId="{8B980213-C84F-4A73-9FDE-E360BDFFBA2C}" srcOrd="0" destOrd="0" presId="urn:microsoft.com/office/officeart/2005/8/layout/vList2"/>
    <dgm:cxn modelId="{D2C9E637-155A-4299-B40E-9A893E204288}" srcId="{C86C1B73-390D-4C5F-8D1F-D276A659FFAF}" destId="{2C359C04-7526-456C-A9FE-F53FA53268DA}" srcOrd="0" destOrd="0" parTransId="{FE10398E-88E5-4AA6-A115-6615D291CBF4}" sibTransId="{C231D983-B96C-430C-AE6D-6C8D14D556A5}"/>
    <dgm:cxn modelId="{9192E266-33F0-4E90-826A-3F1B6AFE4B5C}" type="presOf" srcId="{BB03FB26-77BF-402F-83E5-47A913F326D9}" destId="{F9C3E5DD-4B79-4012-9ECC-8ED57D7E09DA}" srcOrd="0" destOrd="0" presId="urn:microsoft.com/office/officeart/2005/8/layout/vList2"/>
    <dgm:cxn modelId="{710EE583-07D0-4738-9D02-6E5A884E92C2}" type="presOf" srcId="{C86C1B73-390D-4C5F-8D1F-D276A659FFAF}" destId="{D73538B5-25B1-45B2-A8EF-A42D3F2F8746}" srcOrd="0" destOrd="0" presId="urn:microsoft.com/office/officeart/2005/8/layout/vList2"/>
    <dgm:cxn modelId="{C6A3108C-464F-41BD-BCCA-A925459037A0}" srcId="{24DEF53F-E84A-4529-B354-DE2A6363E8C7}" destId="{C1774507-49E1-4546-828F-A9C37C244D48}" srcOrd="0" destOrd="0" parTransId="{6B50A878-F497-4736-A4A1-FC6E9B832DB6}" sibTransId="{D6798C0D-4E5C-4C64-ABFD-02C3EBE3EB91}"/>
    <dgm:cxn modelId="{1AB792A8-B1EB-4F48-A2DB-3224DCE9ED12}" srcId="{24DEF53F-E84A-4529-B354-DE2A6363E8C7}" destId="{C86C1B73-390D-4C5F-8D1F-D276A659FFAF}" srcOrd="1" destOrd="0" parTransId="{569457CB-C4FA-4622-9018-46A22A03BE38}" sibTransId="{153ACC8D-414A-4EF3-B312-5B1BD963B9FC}"/>
    <dgm:cxn modelId="{105ECAA9-CAF0-4697-8415-7239560EEC00}" srcId="{F1BF8BF8-D796-4F37-9D49-23DA9FB067A4}" destId="{BB03FB26-77BF-402F-83E5-47A913F326D9}" srcOrd="0" destOrd="0" parTransId="{9C9BBE47-CB73-4787-82B8-E645732EAE05}" sibTransId="{321929B1-C9A8-4C0D-9D80-A657D17ADCDD}"/>
    <dgm:cxn modelId="{64B81DC0-9B94-482B-B87B-4B9966E66B48}" srcId="{24DEF53F-E84A-4529-B354-DE2A6363E8C7}" destId="{F1BF8BF8-D796-4F37-9D49-23DA9FB067A4}" srcOrd="2" destOrd="0" parTransId="{7C0391EC-2DF3-4D01-828E-68BB5C77B494}" sibTransId="{E7EA2F80-BD72-4191-89EB-29D526A727C8}"/>
    <dgm:cxn modelId="{A60706C6-78D8-407E-A7E2-F289CD0C3CDA}" type="presOf" srcId="{D421C180-592B-4DDA-860C-C63FABB30122}" destId="{89E4D367-0A76-44A4-B18D-7A483097ABC5}" srcOrd="0" destOrd="0" presId="urn:microsoft.com/office/officeart/2005/8/layout/vList2"/>
    <dgm:cxn modelId="{5914E4EB-D106-432C-BF9C-4D6CD02DCF2C}" srcId="{C1774507-49E1-4546-828F-A9C37C244D48}" destId="{D421C180-592B-4DDA-860C-C63FABB30122}" srcOrd="0" destOrd="0" parTransId="{14E3FF83-F9F3-4A8D-A841-795C7BF2E5AA}" sibTransId="{64E5D8A9-B114-439D-9523-482A2BE60AB6}"/>
    <dgm:cxn modelId="{1FC792F6-F28C-488F-B004-8015C61271CB}" type="presOf" srcId="{2C359C04-7526-456C-A9FE-F53FA53268DA}" destId="{1A1BEE7E-D130-4EF2-A5BB-21D777474749}" srcOrd="0" destOrd="0" presId="urn:microsoft.com/office/officeart/2005/8/layout/vList2"/>
    <dgm:cxn modelId="{385D1AC2-AE59-429B-AB3F-5B9AE1394D6B}" type="presParOf" srcId="{FEE814B4-6293-413F-B017-2EA690ED99EC}" destId="{8B980213-C84F-4A73-9FDE-E360BDFFBA2C}" srcOrd="0" destOrd="0" presId="urn:microsoft.com/office/officeart/2005/8/layout/vList2"/>
    <dgm:cxn modelId="{C98FA66B-F6B7-4848-93CA-E76DA355C2D1}" type="presParOf" srcId="{FEE814B4-6293-413F-B017-2EA690ED99EC}" destId="{89E4D367-0A76-44A4-B18D-7A483097ABC5}" srcOrd="1" destOrd="0" presId="urn:microsoft.com/office/officeart/2005/8/layout/vList2"/>
    <dgm:cxn modelId="{788A3EE3-E69A-43B4-A48E-28CF9F32D34B}" type="presParOf" srcId="{FEE814B4-6293-413F-B017-2EA690ED99EC}" destId="{D73538B5-25B1-45B2-A8EF-A42D3F2F8746}" srcOrd="2" destOrd="0" presId="urn:microsoft.com/office/officeart/2005/8/layout/vList2"/>
    <dgm:cxn modelId="{4C6BC237-AC8D-4256-A3B9-9ACD8E7BFED5}" type="presParOf" srcId="{FEE814B4-6293-413F-B017-2EA690ED99EC}" destId="{1A1BEE7E-D130-4EF2-A5BB-21D777474749}" srcOrd="3" destOrd="0" presId="urn:microsoft.com/office/officeart/2005/8/layout/vList2"/>
    <dgm:cxn modelId="{6C601486-A626-49F9-A598-75944F3F2EFC}" type="presParOf" srcId="{FEE814B4-6293-413F-B017-2EA690ED99EC}" destId="{20414423-9286-4866-B3FE-DD14320E4B0D}" srcOrd="4" destOrd="0" presId="urn:microsoft.com/office/officeart/2005/8/layout/vList2"/>
    <dgm:cxn modelId="{EB8ECC23-3BF3-41FA-BBA2-A4D4C24EA7D6}" type="presParOf" srcId="{FEE814B4-6293-413F-B017-2EA690ED99EC}" destId="{F9C3E5DD-4B79-4012-9ECC-8ED57D7E09D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DEF53F-E84A-4529-B354-DE2A6363E8C7}"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CA"/>
        </a:p>
      </dgm:t>
    </dgm:pt>
    <dgm:pt modelId="{C1774507-49E1-4546-828F-A9C37C244D48}">
      <dgm:prSet phldrT="[Text]"/>
      <dgm:spPr/>
      <dgm:t>
        <a:bodyPr/>
        <a:lstStyle/>
        <a:p>
          <a:r>
            <a:rPr lang="en-CA" b="0" i="0" dirty="0"/>
            <a:t>False Negatives (FN)</a:t>
          </a:r>
          <a:endParaRPr lang="en-CA" dirty="0"/>
        </a:p>
      </dgm:t>
    </dgm:pt>
    <dgm:pt modelId="{6B50A878-F497-4736-A4A1-FC6E9B832DB6}" type="parTrans" cxnId="{C6A3108C-464F-41BD-BCCA-A925459037A0}">
      <dgm:prSet/>
      <dgm:spPr/>
      <dgm:t>
        <a:bodyPr/>
        <a:lstStyle/>
        <a:p>
          <a:endParaRPr lang="en-CA"/>
        </a:p>
      </dgm:t>
    </dgm:pt>
    <dgm:pt modelId="{D6798C0D-4E5C-4C64-ABFD-02C3EBE3EB91}" type="sibTrans" cxnId="{C6A3108C-464F-41BD-BCCA-A925459037A0}">
      <dgm:prSet/>
      <dgm:spPr/>
      <dgm:t>
        <a:bodyPr/>
        <a:lstStyle/>
        <a:p>
          <a:endParaRPr lang="en-CA"/>
        </a:p>
      </dgm:t>
    </dgm:pt>
    <dgm:pt modelId="{C86C1B73-390D-4C5F-8D1F-D276A659FFAF}">
      <dgm:prSet phldrT="[Text]" custT="1"/>
      <dgm:spPr/>
      <dgm:t>
        <a:bodyPr/>
        <a:lstStyle/>
        <a:p>
          <a:pPr algn="l"/>
          <a:r>
            <a:rPr lang="en-US" sz="2000" dirty="0"/>
            <a:t>FN is more important than FP for this campaign </a:t>
          </a:r>
          <a:r>
            <a:rPr lang="en-US" sz="2000" dirty="0">
              <a:sym typeface="Wingdings" panose="05000000000000000000" pitchFamily="2" charset="2"/>
            </a:rPr>
            <a:t> F-Beta Score with Beta = 2</a:t>
          </a:r>
          <a:endParaRPr lang="en-CA" sz="2000" dirty="0"/>
        </a:p>
      </dgm:t>
    </dgm:pt>
    <dgm:pt modelId="{569457CB-C4FA-4622-9018-46A22A03BE38}" type="parTrans" cxnId="{1AB792A8-B1EB-4F48-A2DB-3224DCE9ED12}">
      <dgm:prSet/>
      <dgm:spPr/>
      <dgm:t>
        <a:bodyPr/>
        <a:lstStyle/>
        <a:p>
          <a:endParaRPr lang="en-CA"/>
        </a:p>
      </dgm:t>
    </dgm:pt>
    <dgm:pt modelId="{153ACC8D-414A-4EF3-B312-5B1BD963B9FC}" type="sibTrans" cxnId="{1AB792A8-B1EB-4F48-A2DB-3224DCE9ED12}">
      <dgm:prSet/>
      <dgm:spPr/>
      <dgm:t>
        <a:bodyPr/>
        <a:lstStyle/>
        <a:p>
          <a:endParaRPr lang="en-CA"/>
        </a:p>
      </dgm:t>
    </dgm:pt>
    <dgm:pt modelId="{93FBDC7B-265D-4F4C-B318-CE460377993F}">
      <dgm:prSet phldrT="[Text]"/>
      <dgm:spPr/>
      <dgm:t>
        <a:bodyPr/>
        <a:lstStyle/>
        <a:p>
          <a:r>
            <a:rPr lang="en-US" dirty="0"/>
            <a:t>False Positives (FP)</a:t>
          </a:r>
          <a:endParaRPr lang="en-CA" dirty="0"/>
        </a:p>
      </dgm:t>
    </dgm:pt>
    <dgm:pt modelId="{5219487A-2BBB-4957-8D27-DDA3B6162717}" type="parTrans" cxnId="{E9CDD050-0CAB-480C-A6EF-59B84D1BB656}">
      <dgm:prSet/>
      <dgm:spPr/>
      <dgm:t>
        <a:bodyPr/>
        <a:lstStyle/>
        <a:p>
          <a:endParaRPr lang="en-CA"/>
        </a:p>
      </dgm:t>
    </dgm:pt>
    <dgm:pt modelId="{168323A0-F731-4553-BFD3-53F6E2DA49B4}" type="sibTrans" cxnId="{E9CDD050-0CAB-480C-A6EF-59B84D1BB656}">
      <dgm:prSet/>
      <dgm:spPr/>
      <dgm:t>
        <a:bodyPr/>
        <a:lstStyle/>
        <a:p>
          <a:endParaRPr lang="en-CA"/>
        </a:p>
      </dgm:t>
    </dgm:pt>
    <dgm:pt modelId="{FEC32D5D-D3D5-4E51-A706-5AFE18164436}" type="pres">
      <dgm:prSet presAssocID="{24DEF53F-E84A-4529-B354-DE2A6363E8C7}" presName="Name0" presStyleCnt="0">
        <dgm:presLayoutVars>
          <dgm:chMax val="4"/>
          <dgm:resizeHandles val="exact"/>
        </dgm:presLayoutVars>
      </dgm:prSet>
      <dgm:spPr/>
    </dgm:pt>
    <dgm:pt modelId="{28A433EA-7772-4763-8EA9-6D8605BA39EC}" type="pres">
      <dgm:prSet presAssocID="{24DEF53F-E84A-4529-B354-DE2A6363E8C7}" presName="ellipse" presStyleLbl="trBgShp" presStyleIdx="0" presStyleCnt="1"/>
      <dgm:spPr/>
    </dgm:pt>
    <dgm:pt modelId="{284CBA26-A31A-48CA-9FF1-35B43C74E3B7}" type="pres">
      <dgm:prSet presAssocID="{24DEF53F-E84A-4529-B354-DE2A6363E8C7}" presName="arrow1" presStyleLbl="fgShp" presStyleIdx="0" presStyleCnt="1"/>
      <dgm:spPr/>
    </dgm:pt>
    <dgm:pt modelId="{34827EE0-74D2-4914-979C-7164C5335074}" type="pres">
      <dgm:prSet presAssocID="{24DEF53F-E84A-4529-B354-DE2A6363E8C7}" presName="rectangle" presStyleLbl="revTx" presStyleIdx="0" presStyleCnt="1" custScaleX="254748">
        <dgm:presLayoutVars>
          <dgm:bulletEnabled val="1"/>
        </dgm:presLayoutVars>
      </dgm:prSet>
      <dgm:spPr/>
    </dgm:pt>
    <dgm:pt modelId="{9E14FD2E-3AC7-41F0-B478-DF38A591022D}" type="pres">
      <dgm:prSet presAssocID="{93FBDC7B-265D-4F4C-B318-CE460377993F}" presName="item1" presStyleLbl="node1" presStyleIdx="0" presStyleCnt="2">
        <dgm:presLayoutVars>
          <dgm:bulletEnabled val="1"/>
        </dgm:presLayoutVars>
      </dgm:prSet>
      <dgm:spPr/>
    </dgm:pt>
    <dgm:pt modelId="{B3679CEC-B9BA-4E7E-80FC-13B109488E7B}" type="pres">
      <dgm:prSet presAssocID="{C86C1B73-390D-4C5F-8D1F-D276A659FFAF}" presName="item2" presStyleLbl="node1" presStyleIdx="1" presStyleCnt="2">
        <dgm:presLayoutVars>
          <dgm:bulletEnabled val="1"/>
        </dgm:presLayoutVars>
      </dgm:prSet>
      <dgm:spPr/>
    </dgm:pt>
    <dgm:pt modelId="{B19543E8-97E9-4415-8FB4-346EB97E537B}" type="pres">
      <dgm:prSet presAssocID="{24DEF53F-E84A-4529-B354-DE2A6363E8C7}" presName="funnel" presStyleLbl="trAlignAcc1" presStyleIdx="0" presStyleCnt="1"/>
      <dgm:spPr/>
    </dgm:pt>
  </dgm:ptLst>
  <dgm:cxnLst>
    <dgm:cxn modelId="{414D1847-67A3-4B43-982F-5C379CB1CD6B}" type="presOf" srcId="{93FBDC7B-265D-4F4C-B318-CE460377993F}" destId="{9E14FD2E-3AC7-41F0-B478-DF38A591022D}" srcOrd="0" destOrd="0" presId="urn:microsoft.com/office/officeart/2005/8/layout/funnel1"/>
    <dgm:cxn modelId="{E9CDD050-0CAB-480C-A6EF-59B84D1BB656}" srcId="{24DEF53F-E84A-4529-B354-DE2A6363E8C7}" destId="{93FBDC7B-265D-4F4C-B318-CE460377993F}" srcOrd="1" destOrd="0" parTransId="{5219487A-2BBB-4957-8D27-DDA3B6162717}" sibTransId="{168323A0-F731-4553-BFD3-53F6E2DA49B4}"/>
    <dgm:cxn modelId="{44C2197C-034D-460A-A46D-29E4E67DE87B}" type="presOf" srcId="{C86C1B73-390D-4C5F-8D1F-D276A659FFAF}" destId="{34827EE0-74D2-4914-979C-7164C5335074}" srcOrd="0" destOrd="0" presId="urn:microsoft.com/office/officeart/2005/8/layout/funnel1"/>
    <dgm:cxn modelId="{C6A3108C-464F-41BD-BCCA-A925459037A0}" srcId="{24DEF53F-E84A-4529-B354-DE2A6363E8C7}" destId="{C1774507-49E1-4546-828F-A9C37C244D48}" srcOrd="0" destOrd="0" parTransId="{6B50A878-F497-4736-A4A1-FC6E9B832DB6}" sibTransId="{D6798C0D-4E5C-4C64-ABFD-02C3EBE3EB91}"/>
    <dgm:cxn modelId="{04DAE893-3DB1-492D-992E-E0B3255AAB21}" type="presOf" srcId="{24DEF53F-E84A-4529-B354-DE2A6363E8C7}" destId="{FEC32D5D-D3D5-4E51-A706-5AFE18164436}" srcOrd="0" destOrd="0" presId="urn:microsoft.com/office/officeart/2005/8/layout/funnel1"/>
    <dgm:cxn modelId="{55DC1C94-5F29-4BD7-9CBB-41D5B1589D48}" type="presOf" srcId="{C1774507-49E1-4546-828F-A9C37C244D48}" destId="{B3679CEC-B9BA-4E7E-80FC-13B109488E7B}" srcOrd="0" destOrd="0" presId="urn:microsoft.com/office/officeart/2005/8/layout/funnel1"/>
    <dgm:cxn modelId="{1AB792A8-B1EB-4F48-A2DB-3224DCE9ED12}" srcId="{24DEF53F-E84A-4529-B354-DE2A6363E8C7}" destId="{C86C1B73-390D-4C5F-8D1F-D276A659FFAF}" srcOrd="2" destOrd="0" parTransId="{569457CB-C4FA-4622-9018-46A22A03BE38}" sibTransId="{153ACC8D-414A-4EF3-B312-5B1BD963B9FC}"/>
    <dgm:cxn modelId="{413E07C7-29A0-4157-8FC7-50D4CB9CB6A0}" type="presParOf" srcId="{FEC32D5D-D3D5-4E51-A706-5AFE18164436}" destId="{28A433EA-7772-4763-8EA9-6D8605BA39EC}" srcOrd="0" destOrd="0" presId="urn:microsoft.com/office/officeart/2005/8/layout/funnel1"/>
    <dgm:cxn modelId="{10946C81-C222-4698-AA5C-445A12469077}" type="presParOf" srcId="{FEC32D5D-D3D5-4E51-A706-5AFE18164436}" destId="{284CBA26-A31A-48CA-9FF1-35B43C74E3B7}" srcOrd="1" destOrd="0" presId="urn:microsoft.com/office/officeart/2005/8/layout/funnel1"/>
    <dgm:cxn modelId="{9809D69F-6188-4BDD-90F5-65F56D57DA96}" type="presParOf" srcId="{FEC32D5D-D3D5-4E51-A706-5AFE18164436}" destId="{34827EE0-74D2-4914-979C-7164C5335074}" srcOrd="2" destOrd="0" presId="urn:microsoft.com/office/officeart/2005/8/layout/funnel1"/>
    <dgm:cxn modelId="{36B16918-A323-43D4-89C8-F654DD90D1CA}" type="presParOf" srcId="{FEC32D5D-D3D5-4E51-A706-5AFE18164436}" destId="{9E14FD2E-3AC7-41F0-B478-DF38A591022D}" srcOrd="3" destOrd="0" presId="urn:microsoft.com/office/officeart/2005/8/layout/funnel1"/>
    <dgm:cxn modelId="{AA8F8D65-7387-4321-88B1-1FF7F312ABE6}" type="presParOf" srcId="{FEC32D5D-D3D5-4E51-A706-5AFE18164436}" destId="{B3679CEC-B9BA-4E7E-80FC-13B109488E7B}" srcOrd="4" destOrd="0" presId="urn:microsoft.com/office/officeart/2005/8/layout/funnel1"/>
    <dgm:cxn modelId="{2C4B67D6-37E6-42C4-898D-31C272D19EAB}" type="presParOf" srcId="{FEC32D5D-D3D5-4E51-A706-5AFE18164436}" destId="{B19543E8-97E9-4415-8FB4-346EB97E537B}"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E4FD4E-9A92-4505-8070-C8E97E47887A}"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CA"/>
        </a:p>
      </dgm:t>
    </dgm:pt>
    <dgm:pt modelId="{781E29A6-5F3A-4F2E-926E-09E95BE47BA0}">
      <dgm:prSet/>
      <dgm:spPr/>
      <dgm:t>
        <a:bodyPr/>
        <a:lstStyle/>
        <a:p>
          <a:r>
            <a:rPr lang="en-US" dirty="0"/>
            <a:t>ML Model: Support Vector Machines</a:t>
          </a:r>
          <a:endParaRPr lang="en-CA" dirty="0"/>
        </a:p>
      </dgm:t>
    </dgm:pt>
    <dgm:pt modelId="{6507722A-D87B-4B27-8064-B2F3E00C4103}" type="parTrans" cxnId="{007D2B28-8024-49BD-BFDB-C4B571AECF32}">
      <dgm:prSet/>
      <dgm:spPr/>
      <dgm:t>
        <a:bodyPr/>
        <a:lstStyle/>
        <a:p>
          <a:endParaRPr lang="en-CA"/>
        </a:p>
      </dgm:t>
    </dgm:pt>
    <dgm:pt modelId="{B61A9AEC-3925-42BA-877C-3265661735E5}" type="sibTrans" cxnId="{007D2B28-8024-49BD-BFDB-C4B571AECF32}">
      <dgm:prSet/>
      <dgm:spPr/>
      <dgm:t>
        <a:bodyPr/>
        <a:lstStyle/>
        <a:p>
          <a:endParaRPr lang="en-CA"/>
        </a:p>
      </dgm:t>
    </dgm:pt>
    <dgm:pt modelId="{0CBFBCA9-5F6D-4C60-9B52-67D8DFE18C0E}">
      <dgm:prSet custT="1"/>
      <dgm:spPr/>
      <dgm:t>
        <a:bodyPr/>
        <a:lstStyle/>
        <a:p>
          <a:r>
            <a:rPr lang="en-US" sz="1200" dirty="0"/>
            <a:t>F-2 Score: 0.744</a:t>
          </a:r>
          <a:endParaRPr lang="en-CA" sz="1200" dirty="0"/>
        </a:p>
      </dgm:t>
    </dgm:pt>
    <dgm:pt modelId="{9689543A-6005-4138-98DD-258FF7037DE3}" type="parTrans" cxnId="{8176D37F-D2B1-4984-A02E-71879D5112BE}">
      <dgm:prSet/>
      <dgm:spPr/>
      <dgm:t>
        <a:bodyPr/>
        <a:lstStyle/>
        <a:p>
          <a:endParaRPr lang="en-CA"/>
        </a:p>
      </dgm:t>
    </dgm:pt>
    <dgm:pt modelId="{E6195331-1238-4323-B2B0-6705006A0A98}" type="sibTrans" cxnId="{8176D37F-D2B1-4984-A02E-71879D5112BE}">
      <dgm:prSet/>
      <dgm:spPr/>
      <dgm:t>
        <a:bodyPr/>
        <a:lstStyle/>
        <a:p>
          <a:endParaRPr lang="en-CA"/>
        </a:p>
      </dgm:t>
    </dgm:pt>
    <dgm:pt modelId="{DD970A22-084B-49B8-BF35-9F091CB3995F}">
      <dgm:prSet/>
      <dgm:spPr/>
      <dgm:t>
        <a:bodyPr/>
        <a:lstStyle/>
        <a:p>
          <a:r>
            <a:rPr lang="en-US" dirty="0"/>
            <a:t>True Negatives: 7,554</a:t>
          </a:r>
          <a:endParaRPr lang="en-CA" dirty="0"/>
        </a:p>
      </dgm:t>
    </dgm:pt>
    <dgm:pt modelId="{983C5FBC-FF62-454F-8497-27EB01C15791}" type="parTrans" cxnId="{591C9CBD-295B-46AC-A9A0-1F7F287C7D62}">
      <dgm:prSet/>
      <dgm:spPr/>
      <dgm:t>
        <a:bodyPr/>
        <a:lstStyle/>
        <a:p>
          <a:endParaRPr lang="en-CA"/>
        </a:p>
      </dgm:t>
    </dgm:pt>
    <dgm:pt modelId="{BD328E6D-B226-4920-90D7-9495EC9D02CD}" type="sibTrans" cxnId="{591C9CBD-295B-46AC-A9A0-1F7F287C7D62}">
      <dgm:prSet/>
      <dgm:spPr/>
      <dgm:t>
        <a:bodyPr/>
        <a:lstStyle/>
        <a:p>
          <a:endParaRPr lang="en-CA"/>
        </a:p>
      </dgm:t>
    </dgm:pt>
    <dgm:pt modelId="{9D3566AF-47FF-474A-882B-346D024D8842}">
      <dgm:prSet/>
      <dgm:spPr/>
      <dgm:t>
        <a:bodyPr/>
        <a:lstStyle/>
        <a:p>
          <a:r>
            <a:rPr lang="en-US" dirty="0"/>
            <a:t>True Positives: 1,089</a:t>
          </a:r>
          <a:endParaRPr lang="en-CA" dirty="0"/>
        </a:p>
      </dgm:t>
    </dgm:pt>
    <dgm:pt modelId="{DE1D1785-2267-4B14-B1BD-09609B7F98CD}" type="parTrans" cxnId="{E1A2D998-ED73-49B9-A4AE-0C5C9A8E0A5D}">
      <dgm:prSet/>
      <dgm:spPr/>
      <dgm:t>
        <a:bodyPr/>
        <a:lstStyle/>
        <a:p>
          <a:endParaRPr lang="en-CA"/>
        </a:p>
      </dgm:t>
    </dgm:pt>
    <dgm:pt modelId="{4EAA3679-64AD-411D-92B3-BE031C30A7ED}" type="sibTrans" cxnId="{E1A2D998-ED73-49B9-A4AE-0C5C9A8E0A5D}">
      <dgm:prSet/>
      <dgm:spPr/>
      <dgm:t>
        <a:bodyPr/>
        <a:lstStyle/>
        <a:p>
          <a:endParaRPr lang="en-CA"/>
        </a:p>
      </dgm:t>
    </dgm:pt>
    <dgm:pt modelId="{2990C512-F8C1-41A0-87B4-98C29FD7A254}">
      <dgm:prSet/>
      <dgm:spPr/>
      <dgm:t>
        <a:bodyPr/>
        <a:lstStyle/>
        <a:p>
          <a:r>
            <a:rPr lang="en-US" dirty="0"/>
            <a:t>False Positives: 1,583</a:t>
          </a:r>
          <a:endParaRPr lang="en-CA" dirty="0"/>
        </a:p>
      </dgm:t>
    </dgm:pt>
    <dgm:pt modelId="{10EE01A2-4612-44DB-AEC6-3E650A1783D8}" type="parTrans" cxnId="{6E44C8BC-317C-4BE2-A868-DABFD9B561D8}">
      <dgm:prSet/>
      <dgm:spPr/>
      <dgm:t>
        <a:bodyPr/>
        <a:lstStyle/>
        <a:p>
          <a:endParaRPr lang="en-CA"/>
        </a:p>
      </dgm:t>
    </dgm:pt>
    <dgm:pt modelId="{FE8C1F8F-5DA5-4D45-B54C-56AED36510F0}" type="sibTrans" cxnId="{6E44C8BC-317C-4BE2-A868-DABFD9B561D8}">
      <dgm:prSet/>
      <dgm:spPr/>
      <dgm:t>
        <a:bodyPr/>
        <a:lstStyle/>
        <a:p>
          <a:endParaRPr lang="en-CA"/>
        </a:p>
      </dgm:t>
    </dgm:pt>
    <dgm:pt modelId="{A89C0B2C-A1C3-4F82-B7AB-9CAD5F8C79DB}">
      <dgm:prSet/>
      <dgm:spPr/>
      <dgm:t>
        <a:bodyPr/>
        <a:lstStyle/>
        <a:p>
          <a:r>
            <a:rPr lang="en-US" dirty="0"/>
            <a:t>False Negatives: 71</a:t>
          </a:r>
          <a:endParaRPr lang="en-CA" dirty="0"/>
        </a:p>
      </dgm:t>
    </dgm:pt>
    <dgm:pt modelId="{59E1BA7E-0C17-4BE9-A245-F5E78AD63AEC}" type="parTrans" cxnId="{BD6BA3D5-02F1-42C1-8D8A-1A4D433B1550}">
      <dgm:prSet/>
      <dgm:spPr/>
      <dgm:t>
        <a:bodyPr/>
        <a:lstStyle/>
        <a:p>
          <a:endParaRPr lang="en-CA"/>
        </a:p>
      </dgm:t>
    </dgm:pt>
    <dgm:pt modelId="{E4DD6967-B741-4B80-8D43-5EED1FD8BFE4}" type="sibTrans" cxnId="{BD6BA3D5-02F1-42C1-8D8A-1A4D433B1550}">
      <dgm:prSet/>
      <dgm:spPr/>
      <dgm:t>
        <a:bodyPr/>
        <a:lstStyle/>
        <a:p>
          <a:endParaRPr lang="en-CA"/>
        </a:p>
      </dgm:t>
    </dgm:pt>
    <dgm:pt modelId="{9ADD13FC-A055-4A3E-9029-269CE040F518}">
      <dgm:prSet/>
      <dgm:spPr/>
      <dgm:t>
        <a:bodyPr/>
        <a:lstStyle/>
        <a:p>
          <a:r>
            <a:rPr lang="en-US" dirty="0"/>
            <a:t>Total Test Data of Customers: 10,297</a:t>
          </a:r>
          <a:endParaRPr lang="en-CA" dirty="0"/>
        </a:p>
      </dgm:t>
    </dgm:pt>
    <dgm:pt modelId="{2552C627-2108-4E8B-8E28-D79CB4450EFD}" type="parTrans" cxnId="{AD31DE99-AB10-41B6-A06E-87D05CD01315}">
      <dgm:prSet/>
      <dgm:spPr/>
      <dgm:t>
        <a:bodyPr/>
        <a:lstStyle/>
        <a:p>
          <a:endParaRPr lang="en-CA"/>
        </a:p>
      </dgm:t>
    </dgm:pt>
    <dgm:pt modelId="{2E245C14-3261-4B60-87E4-A900AA6DAC6A}" type="sibTrans" cxnId="{AD31DE99-AB10-41B6-A06E-87D05CD01315}">
      <dgm:prSet/>
      <dgm:spPr/>
      <dgm:t>
        <a:bodyPr/>
        <a:lstStyle/>
        <a:p>
          <a:endParaRPr lang="en-CA"/>
        </a:p>
      </dgm:t>
    </dgm:pt>
    <dgm:pt modelId="{49B33296-4404-4470-83D2-F763AF02D017}" type="pres">
      <dgm:prSet presAssocID="{83E4FD4E-9A92-4505-8070-C8E97E47887A}" presName="hierChild1" presStyleCnt="0">
        <dgm:presLayoutVars>
          <dgm:chPref val="1"/>
          <dgm:dir/>
          <dgm:animOne val="branch"/>
          <dgm:animLvl val="lvl"/>
          <dgm:resizeHandles/>
        </dgm:presLayoutVars>
      </dgm:prSet>
      <dgm:spPr/>
    </dgm:pt>
    <dgm:pt modelId="{15D1BA69-224A-44B1-A2C0-648E5E209BDD}" type="pres">
      <dgm:prSet presAssocID="{9ADD13FC-A055-4A3E-9029-269CE040F518}" presName="hierRoot1" presStyleCnt="0"/>
      <dgm:spPr/>
    </dgm:pt>
    <dgm:pt modelId="{F7FE9BCD-C66D-45D5-A9E1-72BDB0B645F3}" type="pres">
      <dgm:prSet presAssocID="{9ADD13FC-A055-4A3E-9029-269CE040F518}" presName="composite" presStyleCnt="0"/>
      <dgm:spPr/>
    </dgm:pt>
    <dgm:pt modelId="{5162CE28-8441-4A31-951B-2FB2D38C018F}" type="pres">
      <dgm:prSet presAssocID="{9ADD13FC-A055-4A3E-9029-269CE040F518}" presName="background" presStyleLbl="node0" presStyleIdx="0" presStyleCnt="1"/>
      <dgm:spPr/>
    </dgm:pt>
    <dgm:pt modelId="{161CFA0B-47C7-4EB9-96D4-99FB9026998C}" type="pres">
      <dgm:prSet presAssocID="{9ADD13FC-A055-4A3E-9029-269CE040F518}" presName="text" presStyleLbl="fgAcc0" presStyleIdx="0" presStyleCnt="1">
        <dgm:presLayoutVars>
          <dgm:chPref val="3"/>
        </dgm:presLayoutVars>
      </dgm:prSet>
      <dgm:spPr/>
    </dgm:pt>
    <dgm:pt modelId="{4D4816FD-C31C-456E-A37F-B3AB95CA6790}" type="pres">
      <dgm:prSet presAssocID="{9ADD13FC-A055-4A3E-9029-269CE040F518}" presName="hierChild2" presStyleCnt="0"/>
      <dgm:spPr/>
    </dgm:pt>
    <dgm:pt modelId="{12F35984-CFF8-4ACD-8653-D14D96F4E1E8}" type="pres">
      <dgm:prSet presAssocID="{6507722A-D87B-4B27-8064-B2F3E00C4103}" presName="Name10" presStyleLbl="parChTrans1D2" presStyleIdx="0" presStyleCnt="1"/>
      <dgm:spPr/>
    </dgm:pt>
    <dgm:pt modelId="{4E8428AC-34B2-4066-8F2E-C93B7DFC94DC}" type="pres">
      <dgm:prSet presAssocID="{781E29A6-5F3A-4F2E-926E-09E95BE47BA0}" presName="hierRoot2" presStyleCnt="0"/>
      <dgm:spPr/>
    </dgm:pt>
    <dgm:pt modelId="{DF5CFF51-45F2-4D43-89CE-72CEA0576391}" type="pres">
      <dgm:prSet presAssocID="{781E29A6-5F3A-4F2E-926E-09E95BE47BA0}" presName="composite2" presStyleCnt="0"/>
      <dgm:spPr/>
    </dgm:pt>
    <dgm:pt modelId="{648FD3AC-A486-41B9-BF91-9FF99AD3B1C6}" type="pres">
      <dgm:prSet presAssocID="{781E29A6-5F3A-4F2E-926E-09E95BE47BA0}" presName="background2" presStyleLbl="node2" presStyleIdx="0" presStyleCnt="1"/>
      <dgm:spPr/>
    </dgm:pt>
    <dgm:pt modelId="{3506BFD3-9243-411B-A992-CE0D3BBEBEAF}" type="pres">
      <dgm:prSet presAssocID="{781E29A6-5F3A-4F2E-926E-09E95BE47BA0}" presName="text2" presStyleLbl="fgAcc2" presStyleIdx="0" presStyleCnt="1">
        <dgm:presLayoutVars>
          <dgm:chPref val="3"/>
        </dgm:presLayoutVars>
      </dgm:prSet>
      <dgm:spPr/>
    </dgm:pt>
    <dgm:pt modelId="{4F004263-97AF-4831-9DA2-2CB9FAFD1512}" type="pres">
      <dgm:prSet presAssocID="{781E29A6-5F3A-4F2E-926E-09E95BE47BA0}" presName="hierChild3" presStyleCnt="0"/>
      <dgm:spPr/>
    </dgm:pt>
    <dgm:pt modelId="{7677A7CC-207A-4BC1-8085-38817EFAAC59}" type="pres">
      <dgm:prSet presAssocID="{9689543A-6005-4138-98DD-258FF7037DE3}" presName="Name17" presStyleLbl="parChTrans1D3" presStyleIdx="0" presStyleCnt="5"/>
      <dgm:spPr/>
    </dgm:pt>
    <dgm:pt modelId="{8173BE83-E07C-4BD6-92A7-CD005514F0F6}" type="pres">
      <dgm:prSet presAssocID="{0CBFBCA9-5F6D-4C60-9B52-67D8DFE18C0E}" presName="hierRoot3" presStyleCnt="0"/>
      <dgm:spPr/>
    </dgm:pt>
    <dgm:pt modelId="{336AE6DB-0604-4843-A6F7-131BFFDA6EB8}" type="pres">
      <dgm:prSet presAssocID="{0CBFBCA9-5F6D-4C60-9B52-67D8DFE18C0E}" presName="composite3" presStyleCnt="0"/>
      <dgm:spPr/>
    </dgm:pt>
    <dgm:pt modelId="{DFED5D7E-3278-4E3C-A808-77D0918348D6}" type="pres">
      <dgm:prSet presAssocID="{0CBFBCA9-5F6D-4C60-9B52-67D8DFE18C0E}" presName="background3" presStyleLbl="node3" presStyleIdx="0" presStyleCnt="5"/>
      <dgm:spPr/>
    </dgm:pt>
    <dgm:pt modelId="{93A329C4-AA53-47C4-9D1C-59900ED57A47}" type="pres">
      <dgm:prSet presAssocID="{0CBFBCA9-5F6D-4C60-9B52-67D8DFE18C0E}" presName="text3" presStyleLbl="fgAcc3" presStyleIdx="0" presStyleCnt="5">
        <dgm:presLayoutVars>
          <dgm:chPref val="3"/>
        </dgm:presLayoutVars>
      </dgm:prSet>
      <dgm:spPr/>
    </dgm:pt>
    <dgm:pt modelId="{10F57F4A-6DB5-4658-A6C2-0A278751A03A}" type="pres">
      <dgm:prSet presAssocID="{0CBFBCA9-5F6D-4C60-9B52-67D8DFE18C0E}" presName="hierChild4" presStyleCnt="0"/>
      <dgm:spPr/>
    </dgm:pt>
    <dgm:pt modelId="{DD75729D-E4BD-441B-827F-EEED1D724E41}" type="pres">
      <dgm:prSet presAssocID="{983C5FBC-FF62-454F-8497-27EB01C15791}" presName="Name17" presStyleLbl="parChTrans1D3" presStyleIdx="1" presStyleCnt="5"/>
      <dgm:spPr/>
    </dgm:pt>
    <dgm:pt modelId="{FF312145-B378-41C9-B17E-0E75DC8FD912}" type="pres">
      <dgm:prSet presAssocID="{DD970A22-084B-49B8-BF35-9F091CB3995F}" presName="hierRoot3" presStyleCnt="0"/>
      <dgm:spPr/>
    </dgm:pt>
    <dgm:pt modelId="{920EF7ED-5043-41DB-87E6-32C4E3AD13B6}" type="pres">
      <dgm:prSet presAssocID="{DD970A22-084B-49B8-BF35-9F091CB3995F}" presName="composite3" presStyleCnt="0"/>
      <dgm:spPr/>
    </dgm:pt>
    <dgm:pt modelId="{DED3D0B7-002D-447F-BF8D-DE170F596A23}" type="pres">
      <dgm:prSet presAssocID="{DD970A22-084B-49B8-BF35-9F091CB3995F}" presName="background3" presStyleLbl="node3" presStyleIdx="1" presStyleCnt="5"/>
      <dgm:spPr/>
    </dgm:pt>
    <dgm:pt modelId="{6D0B22DE-2507-459C-A413-77C2262E152B}" type="pres">
      <dgm:prSet presAssocID="{DD970A22-084B-49B8-BF35-9F091CB3995F}" presName="text3" presStyleLbl="fgAcc3" presStyleIdx="1" presStyleCnt="5">
        <dgm:presLayoutVars>
          <dgm:chPref val="3"/>
        </dgm:presLayoutVars>
      </dgm:prSet>
      <dgm:spPr/>
    </dgm:pt>
    <dgm:pt modelId="{2304C483-54AF-46C4-B8F0-8F82E7CFB070}" type="pres">
      <dgm:prSet presAssocID="{DD970A22-084B-49B8-BF35-9F091CB3995F}" presName="hierChild4" presStyleCnt="0"/>
      <dgm:spPr/>
    </dgm:pt>
    <dgm:pt modelId="{EA47377F-BB9B-4EC6-928B-6D33B670B5CB}" type="pres">
      <dgm:prSet presAssocID="{DE1D1785-2267-4B14-B1BD-09609B7F98CD}" presName="Name17" presStyleLbl="parChTrans1D3" presStyleIdx="2" presStyleCnt="5"/>
      <dgm:spPr/>
    </dgm:pt>
    <dgm:pt modelId="{9427BBA3-602F-451E-92B2-DBE678A49571}" type="pres">
      <dgm:prSet presAssocID="{9D3566AF-47FF-474A-882B-346D024D8842}" presName="hierRoot3" presStyleCnt="0"/>
      <dgm:spPr/>
    </dgm:pt>
    <dgm:pt modelId="{403CF605-9741-4105-AB39-31B0943A19DD}" type="pres">
      <dgm:prSet presAssocID="{9D3566AF-47FF-474A-882B-346D024D8842}" presName="composite3" presStyleCnt="0"/>
      <dgm:spPr/>
    </dgm:pt>
    <dgm:pt modelId="{B3BC99D4-77BF-4453-B086-0F28D6D4D2A9}" type="pres">
      <dgm:prSet presAssocID="{9D3566AF-47FF-474A-882B-346D024D8842}" presName="background3" presStyleLbl="node3" presStyleIdx="2" presStyleCnt="5"/>
      <dgm:spPr/>
    </dgm:pt>
    <dgm:pt modelId="{75CBF68E-398D-46CF-B750-CB1302549CEB}" type="pres">
      <dgm:prSet presAssocID="{9D3566AF-47FF-474A-882B-346D024D8842}" presName="text3" presStyleLbl="fgAcc3" presStyleIdx="2" presStyleCnt="5">
        <dgm:presLayoutVars>
          <dgm:chPref val="3"/>
        </dgm:presLayoutVars>
      </dgm:prSet>
      <dgm:spPr/>
    </dgm:pt>
    <dgm:pt modelId="{3566CC2D-F317-4C98-8644-4F09BF9E3628}" type="pres">
      <dgm:prSet presAssocID="{9D3566AF-47FF-474A-882B-346D024D8842}" presName="hierChild4" presStyleCnt="0"/>
      <dgm:spPr/>
    </dgm:pt>
    <dgm:pt modelId="{540A6683-78D0-4060-ABD4-F76C7B58A032}" type="pres">
      <dgm:prSet presAssocID="{10EE01A2-4612-44DB-AEC6-3E650A1783D8}" presName="Name17" presStyleLbl="parChTrans1D3" presStyleIdx="3" presStyleCnt="5"/>
      <dgm:spPr/>
    </dgm:pt>
    <dgm:pt modelId="{877279ED-782A-48C6-8320-00BCDBCCEE55}" type="pres">
      <dgm:prSet presAssocID="{2990C512-F8C1-41A0-87B4-98C29FD7A254}" presName="hierRoot3" presStyleCnt="0"/>
      <dgm:spPr/>
    </dgm:pt>
    <dgm:pt modelId="{C6CA51FD-91EA-4523-BEB6-186FCF0A48F7}" type="pres">
      <dgm:prSet presAssocID="{2990C512-F8C1-41A0-87B4-98C29FD7A254}" presName="composite3" presStyleCnt="0"/>
      <dgm:spPr/>
    </dgm:pt>
    <dgm:pt modelId="{63600AD3-D678-43DD-A699-4A2E3E14C0D8}" type="pres">
      <dgm:prSet presAssocID="{2990C512-F8C1-41A0-87B4-98C29FD7A254}" presName="background3" presStyleLbl="node3" presStyleIdx="3" presStyleCnt="5"/>
      <dgm:spPr/>
    </dgm:pt>
    <dgm:pt modelId="{42718B8E-E255-4369-8BBD-16E89EFD2483}" type="pres">
      <dgm:prSet presAssocID="{2990C512-F8C1-41A0-87B4-98C29FD7A254}" presName="text3" presStyleLbl="fgAcc3" presStyleIdx="3" presStyleCnt="5">
        <dgm:presLayoutVars>
          <dgm:chPref val="3"/>
        </dgm:presLayoutVars>
      </dgm:prSet>
      <dgm:spPr/>
    </dgm:pt>
    <dgm:pt modelId="{9D297E74-BD5B-4757-962A-9D1471DC0239}" type="pres">
      <dgm:prSet presAssocID="{2990C512-F8C1-41A0-87B4-98C29FD7A254}" presName="hierChild4" presStyleCnt="0"/>
      <dgm:spPr/>
    </dgm:pt>
    <dgm:pt modelId="{7345F8F3-571B-4BC2-A375-6B423ACFBE5A}" type="pres">
      <dgm:prSet presAssocID="{59E1BA7E-0C17-4BE9-A245-F5E78AD63AEC}" presName="Name17" presStyleLbl="parChTrans1D3" presStyleIdx="4" presStyleCnt="5"/>
      <dgm:spPr/>
    </dgm:pt>
    <dgm:pt modelId="{FF45BD85-EF42-4F07-9C77-AF66B0008404}" type="pres">
      <dgm:prSet presAssocID="{A89C0B2C-A1C3-4F82-B7AB-9CAD5F8C79DB}" presName="hierRoot3" presStyleCnt="0"/>
      <dgm:spPr/>
    </dgm:pt>
    <dgm:pt modelId="{BDA4CE0F-F617-4ED6-ACE1-BD268D322AEC}" type="pres">
      <dgm:prSet presAssocID="{A89C0B2C-A1C3-4F82-B7AB-9CAD5F8C79DB}" presName="composite3" presStyleCnt="0"/>
      <dgm:spPr/>
    </dgm:pt>
    <dgm:pt modelId="{D689A009-7901-4E44-B985-4089262B3AE5}" type="pres">
      <dgm:prSet presAssocID="{A89C0B2C-A1C3-4F82-B7AB-9CAD5F8C79DB}" presName="background3" presStyleLbl="node3" presStyleIdx="4" presStyleCnt="5"/>
      <dgm:spPr/>
    </dgm:pt>
    <dgm:pt modelId="{D02445D7-B680-4AFD-9102-26379196A6B8}" type="pres">
      <dgm:prSet presAssocID="{A89C0B2C-A1C3-4F82-B7AB-9CAD5F8C79DB}" presName="text3" presStyleLbl="fgAcc3" presStyleIdx="4" presStyleCnt="5">
        <dgm:presLayoutVars>
          <dgm:chPref val="3"/>
        </dgm:presLayoutVars>
      </dgm:prSet>
      <dgm:spPr/>
    </dgm:pt>
    <dgm:pt modelId="{FDC8D6D2-EB6D-4198-847E-39703787573B}" type="pres">
      <dgm:prSet presAssocID="{A89C0B2C-A1C3-4F82-B7AB-9CAD5F8C79DB}" presName="hierChild4" presStyleCnt="0"/>
      <dgm:spPr/>
    </dgm:pt>
  </dgm:ptLst>
  <dgm:cxnLst>
    <dgm:cxn modelId="{007D2B28-8024-49BD-BFDB-C4B571AECF32}" srcId="{9ADD13FC-A055-4A3E-9029-269CE040F518}" destId="{781E29A6-5F3A-4F2E-926E-09E95BE47BA0}" srcOrd="0" destOrd="0" parTransId="{6507722A-D87B-4B27-8064-B2F3E00C4103}" sibTransId="{B61A9AEC-3925-42BA-877C-3265661735E5}"/>
    <dgm:cxn modelId="{3467CC32-1C66-47EA-8199-6B7E398AC013}" type="presOf" srcId="{781E29A6-5F3A-4F2E-926E-09E95BE47BA0}" destId="{3506BFD3-9243-411B-A992-CE0D3BBEBEAF}" srcOrd="0" destOrd="0" presId="urn:microsoft.com/office/officeart/2005/8/layout/hierarchy1"/>
    <dgm:cxn modelId="{69482836-F26F-4CFC-91BF-B69B9AF39B66}" type="presOf" srcId="{2990C512-F8C1-41A0-87B4-98C29FD7A254}" destId="{42718B8E-E255-4369-8BBD-16E89EFD2483}" srcOrd="0" destOrd="0" presId="urn:microsoft.com/office/officeart/2005/8/layout/hierarchy1"/>
    <dgm:cxn modelId="{EDF13260-EA83-4513-A151-34799791E80A}" type="presOf" srcId="{9ADD13FC-A055-4A3E-9029-269CE040F518}" destId="{161CFA0B-47C7-4EB9-96D4-99FB9026998C}" srcOrd="0" destOrd="0" presId="urn:microsoft.com/office/officeart/2005/8/layout/hierarchy1"/>
    <dgm:cxn modelId="{149E034C-79D8-4114-952E-F9EC9913FC29}" type="presOf" srcId="{DE1D1785-2267-4B14-B1BD-09609B7F98CD}" destId="{EA47377F-BB9B-4EC6-928B-6D33B670B5CB}" srcOrd="0" destOrd="0" presId="urn:microsoft.com/office/officeart/2005/8/layout/hierarchy1"/>
    <dgm:cxn modelId="{D79F066F-2672-4CE2-A9E2-2F7274027C59}" type="presOf" srcId="{0CBFBCA9-5F6D-4C60-9B52-67D8DFE18C0E}" destId="{93A329C4-AA53-47C4-9D1C-59900ED57A47}" srcOrd="0" destOrd="0" presId="urn:microsoft.com/office/officeart/2005/8/layout/hierarchy1"/>
    <dgm:cxn modelId="{BCF57F55-0EC0-441D-BAA0-37237C84BDF1}" type="presOf" srcId="{10EE01A2-4612-44DB-AEC6-3E650A1783D8}" destId="{540A6683-78D0-4060-ABD4-F76C7B58A032}" srcOrd="0" destOrd="0" presId="urn:microsoft.com/office/officeart/2005/8/layout/hierarchy1"/>
    <dgm:cxn modelId="{EDE05858-3296-4DCB-83E4-B72E9DED6664}" type="presOf" srcId="{983C5FBC-FF62-454F-8497-27EB01C15791}" destId="{DD75729D-E4BD-441B-827F-EEED1D724E41}" srcOrd="0" destOrd="0" presId="urn:microsoft.com/office/officeart/2005/8/layout/hierarchy1"/>
    <dgm:cxn modelId="{8FEFAC79-3714-462B-826F-6314BD19CC9A}" type="presOf" srcId="{9D3566AF-47FF-474A-882B-346D024D8842}" destId="{75CBF68E-398D-46CF-B750-CB1302549CEB}" srcOrd="0" destOrd="0" presId="urn:microsoft.com/office/officeart/2005/8/layout/hierarchy1"/>
    <dgm:cxn modelId="{B333BE7A-DA1D-426F-AAD8-D55CE4B82BA1}" type="presOf" srcId="{83E4FD4E-9A92-4505-8070-C8E97E47887A}" destId="{49B33296-4404-4470-83D2-F763AF02D017}" srcOrd="0" destOrd="0" presId="urn:microsoft.com/office/officeart/2005/8/layout/hierarchy1"/>
    <dgm:cxn modelId="{8176D37F-D2B1-4984-A02E-71879D5112BE}" srcId="{781E29A6-5F3A-4F2E-926E-09E95BE47BA0}" destId="{0CBFBCA9-5F6D-4C60-9B52-67D8DFE18C0E}" srcOrd="0" destOrd="0" parTransId="{9689543A-6005-4138-98DD-258FF7037DE3}" sibTransId="{E6195331-1238-4323-B2B0-6705006A0A98}"/>
    <dgm:cxn modelId="{ED3A1682-C49E-4BC4-A1C7-F28BA1C0ED13}" type="presOf" srcId="{6507722A-D87B-4B27-8064-B2F3E00C4103}" destId="{12F35984-CFF8-4ACD-8653-D14D96F4E1E8}" srcOrd="0" destOrd="0" presId="urn:microsoft.com/office/officeart/2005/8/layout/hierarchy1"/>
    <dgm:cxn modelId="{7981F390-738F-4A92-B214-F0DAD5EBFD09}" type="presOf" srcId="{A89C0B2C-A1C3-4F82-B7AB-9CAD5F8C79DB}" destId="{D02445D7-B680-4AFD-9102-26379196A6B8}" srcOrd="0" destOrd="0" presId="urn:microsoft.com/office/officeart/2005/8/layout/hierarchy1"/>
    <dgm:cxn modelId="{E82F7097-211A-464E-A63F-F26C988EA53C}" type="presOf" srcId="{59E1BA7E-0C17-4BE9-A245-F5E78AD63AEC}" destId="{7345F8F3-571B-4BC2-A375-6B423ACFBE5A}" srcOrd="0" destOrd="0" presId="urn:microsoft.com/office/officeart/2005/8/layout/hierarchy1"/>
    <dgm:cxn modelId="{E1A2D998-ED73-49B9-A4AE-0C5C9A8E0A5D}" srcId="{781E29A6-5F3A-4F2E-926E-09E95BE47BA0}" destId="{9D3566AF-47FF-474A-882B-346D024D8842}" srcOrd="2" destOrd="0" parTransId="{DE1D1785-2267-4B14-B1BD-09609B7F98CD}" sibTransId="{4EAA3679-64AD-411D-92B3-BE031C30A7ED}"/>
    <dgm:cxn modelId="{AD31DE99-AB10-41B6-A06E-87D05CD01315}" srcId="{83E4FD4E-9A92-4505-8070-C8E97E47887A}" destId="{9ADD13FC-A055-4A3E-9029-269CE040F518}" srcOrd="0" destOrd="0" parTransId="{2552C627-2108-4E8B-8E28-D79CB4450EFD}" sibTransId="{2E245C14-3261-4B60-87E4-A900AA6DAC6A}"/>
    <dgm:cxn modelId="{FE8705A7-6D59-400C-879A-87A307416483}" type="presOf" srcId="{DD970A22-084B-49B8-BF35-9F091CB3995F}" destId="{6D0B22DE-2507-459C-A413-77C2262E152B}" srcOrd="0" destOrd="0" presId="urn:microsoft.com/office/officeart/2005/8/layout/hierarchy1"/>
    <dgm:cxn modelId="{6E44C8BC-317C-4BE2-A868-DABFD9B561D8}" srcId="{781E29A6-5F3A-4F2E-926E-09E95BE47BA0}" destId="{2990C512-F8C1-41A0-87B4-98C29FD7A254}" srcOrd="3" destOrd="0" parTransId="{10EE01A2-4612-44DB-AEC6-3E650A1783D8}" sibTransId="{FE8C1F8F-5DA5-4D45-B54C-56AED36510F0}"/>
    <dgm:cxn modelId="{591C9CBD-295B-46AC-A9A0-1F7F287C7D62}" srcId="{781E29A6-5F3A-4F2E-926E-09E95BE47BA0}" destId="{DD970A22-084B-49B8-BF35-9F091CB3995F}" srcOrd="1" destOrd="0" parTransId="{983C5FBC-FF62-454F-8497-27EB01C15791}" sibTransId="{BD328E6D-B226-4920-90D7-9495EC9D02CD}"/>
    <dgm:cxn modelId="{BD6BA3D5-02F1-42C1-8D8A-1A4D433B1550}" srcId="{781E29A6-5F3A-4F2E-926E-09E95BE47BA0}" destId="{A89C0B2C-A1C3-4F82-B7AB-9CAD5F8C79DB}" srcOrd="4" destOrd="0" parTransId="{59E1BA7E-0C17-4BE9-A245-F5E78AD63AEC}" sibTransId="{E4DD6967-B741-4B80-8D43-5EED1FD8BFE4}"/>
    <dgm:cxn modelId="{AC723CF6-7E1C-4262-9588-77B0C14E477E}" type="presOf" srcId="{9689543A-6005-4138-98DD-258FF7037DE3}" destId="{7677A7CC-207A-4BC1-8085-38817EFAAC59}" srcOrd="0" destOrd="0" presId="urn:microsoft.com/office/officeart/2005/8/layout/hierarchy1"/>
    <dgm:cxn modelId="{75211A50-C24C-4044-BC87-A06D40684F95}" type="presParOf" srcId="{49B33296-4404-4470-83D2-F763AF02D017}" destId="{15D1BA69-224A-44B1-A2C0-648E5E209BDD}" srcOrd="0" destOrd="0" presId="urn:microsoft.com/office/officeart/2005/8/layout/hierarchy1"/>
    <dgm:cxn modelId="{A6B48EA7-B58C-4332-8FF1-AE3157B8D27C}" type="presParOf" srcId="{15D1BA69-224A-44B1-A2C0-648E5E209BDD}" destId="{F7FE9BCD-C66D-45D5-A9E1-72BDB0B645F3}" srcOrd="0" destOrd="0" presId="urn:microsoft.com/office/officeart/2005/8/layout/hierarchy1"/>
    <dgm:cxn modelId="{18FFA960-3D4B-44F3-BF48-EFFA13FCC982}" type="presParOf" srcId="{F7FE9BCD-C66D-45D5-A9E1-72BDB0B645F3}" destId="{5162CE28-8441-4A31-951B-2FB2D38C018F}" srcOrd="0" destOrd="0" presId="urn:microsoft.com/office/officeart/2005/8/layout/hierarchy1"/>
    <dgm:cxn modelId="{1C1C7514-2774-4BF7-8C86-7EFABB741A6A}" type="presParOf" srcId="{F7FE9BCD-C66D-45D5-A9E1-72BDB0B645F3}" destId="{161CFA0B-47C7-4EB9-96D4-99FB9026998C}" srcOrd="1" destOrd="0" presId="urn:microsoft.com/office/officeart/2005/8/layout/hierarchy1"/>
    <dgm:cxn modelId="{004E55C5-BFD6-4B05-B923-85DCA87C2E4B}" type="presParOf" srcId="{15D1BA69-224A-44B1-A2C0-648E5E209BDD}" destId="{4D4816FD-C31C-456E-A37F-B3AB95CA6790}" srcOrd="1" destOrd="0" presId="urn:microsoft.com/office/officeart/2005/8/layout/hierarchy1"/>
    <dgm:cxn modelId="{9676DB45-436D-4D4D-863A-111CC327057F}" type="presParOf" srcId="{4D4816FD-C31C-456E-A37F-B3AB95CA6790}" destId="{12F35984-CFF8-4ACD-8653-D14D96F4E1E8}" srcOrd="0" destOrd="0" presId="urn:microsoft.com/office/officeart/2005/8/layout/hierarchy1"/>
    <dgm:cxn modelId="{20184BD8-334F-480D-BAC5-454D1FAFCA17}" type="presParOf" srcId="{4D4816FD-C31C-456E-A37F-B3AB95CA6790}" destId="{4E8428AC-34B2-4066-8F2E-C93B7DFC94DC}" srcOrd="1" destOrd="0" presId="urn:microsoft.com/office/officeart/2005/8/layout/hierarchy1"/>
    <dgm:cxn modelId="{1CBBB18F-1761-48A9-A0AF-C37519FF5534}" type="presParOf" srcId="{4E8428AC-34B2-4066-8F2E-C93B7DFC94DC}" destId="{DF5CFF51-45F2-4D43-89CE-72CEA0576391}" srcOrd="0" destOrd="0" presId="urn:microsoft.com/office/officeart/2005/8/layout/hierarchy1"/>
    <dgm:cxn modelId="{1A795B5D-3BE2-4B30-8C76-57F310C0079E}" type="presParOf" srcId="{DF5CFF51-45F2-4D43-89CE-72CEA0576391}" destId="{648FD3AC-A486-41B9-BF91-9FF99AD3B1C6}" srcOrd="0" destOrd="0" presId="urn:microsoft.com/office/officeart/2005/8/layout/hierarchy1"/>
    <dgm:cxn modelId="{4A9C3966-A788-4A2D-BDDC-45A9CE583B3B}" type="presParOf" srcId="{DF5CFF51-45F2-4D43-89CE-72CEA0576391}" destId="{3506BFD3-9243-411B-A992-CE0D3BBEBEAF}" srcOrd="1" destOrd="0" presId="urn:microsoft.com/office/officeart/2005/8/layout/hierarchy1"/>
    <dgm:cxn modelId="{E9BF126F-D36F-424D-8621-091C88AE6C71}" type="presParOf" srcId="{4E8428AC-34B2-4066-8F2E-C93B7DFC94DC}" destId="{4F004263-97AF-4831-9DA2-2CB9FAFD1512}" srcOrd="1" destOrd="0" presId="urn:microsoft.com/office/officeart/2005/8/layout/hierarchy1"/>
    <dgm:cxn modelId="{5E829654-40E3-4436-85D1-55817C4F2919}" type="presParOf" srcId="{4F004263-97AF-4831-9DA2-2CB9FAFD1512}" destId="{7677A7CC-207A-4BC1-8085-38817EFAAC59}" srcOrd="0" destOrd="0" presId="urn:microsoft.com/office/officeart/2005/8/layout/hierarchy1"/>
    <dgm:cxn modelId="{B9465AD4-35D7-4C6C-A35C-A69DC7EAB5FA}" type="presParOf" srcId="{4F004263-97AF-4831-9DA2-2CB9FAFD1512}" destId="{8173BE83-E07C-4BD6-92A7-CD005514F0F6}" srcOrd="1" destOrd="0" presId="urn:microsoft.com/office/officeart/2005/8/layout/hierarchy1"/>
    <dgm:cxn modelId="{1A1213D0-3C2B-4805-A904-646C1813406F}" type="presParOf" srcId="{8173BE83-E07C-4BD6-92A7-CD005514F0F6}" destId="{336AE6DB-0604-4843-A6F7-131BFFDA6EB8}" srcOrd="0" destOrd="0" presId="urn:microsoft.com/office/officeart/2005/8/layout/hierarchy1"/>
    <dgm:cxn modelId="{686C9EB6-DCDE-4905-8DF2-2D4E4D244477}" type="presParOf" srcId="{336AE6DB-0604-4843-A6F7-131BFFDA6EB8}" destId="{DFED5D7E-3278-4E3C-A808-77D0918348D6}" srcOrd="0" destOrd="0" presId="urn:microsoft.com/office/officeart/2005/8/layout/hierarchy1"/>
    <dgm:cxn modelId="{931C2D38-5656-4B4E-AF32-7EF18D0BFC8D}" type="presParOf" srcId="{336AE6DB-0604-4843-A6F7-131BFFDA6EB8}" destId="{93A329C4-AA53-47C4-9D1C-59900ED57A47}" srcOrd="1" destOrd="0" presId="urn:microsoft.com/office/officeart/2005/8/layout/hierarchy1"/>
    <dgm:cxn modelId="{EF266C01-E0B0-494D-AEDF-F66A7D53E046}" type="presParOf" srcId="{8173BE83-E07C-4BD6-92A7-CD005514F0F6}" destId="{10F57F4A-6DB5-4658-A6C2-0A278751A03A}" srcOrd="1" destOrd="0" presId="urn:microsoft.com/office/officeart/2005/8/layout/hierarchy1"/>
    <dgm:cxn modelId="{005DC6FC-77B3-40B5-A373-EB155F71E30B}" type="presParOf" srcId="{4F004263-97AF-4831-9DA2-2CB9FAFD1512}" destId="{DD75729D-E4BD-441B-827F-EEED1D724E41}" srcOrd="2" destOrd="0" presId="urn:microsoft.com/office/officeart/2005/8/layout/hierarchy1"/>
    <dgm:cxn modelId="{53FA5074-7616-45CA-BDFB-E8F50E9C4DA5}" type="presParOf" srcId="{4F004263-97AF-4831-9DA2-2CB9FAFD1512}" destId="{FF312145-B378-41C9-B17E-0E75DC8FD912}" srcOrd="3" destOrd="0" presId="urn:microsoft.com/office/officeart/2005/8/layout/hierarchy1"/>
    <dgm:cxn modelId="{0BA96886-1533-4631-BEB6-DDF8F0F4A322}" type="presParOf" srcId="{FF312145-B378-41C9-B17E-0E75DC8FD912}" destId="{920EF7ED-5043-41DB-87E6-32C4E3AD13B6}" srcOrd="0" destOrd="0" presId="urn:microsoft.com/office/officeart/2005/8/layout/hierarchy1"/>
    <dgm:cxn modelId="{5591A0B1-4233-4494-B29E-E117ABC5B74A}" type="presParOf" srcId="{920EF7ED-5043-41DB-87E6-32C4E3AD13B6}" destId="{DED3D0B7-002D-447F-BF8D-DE170F596A23}" srcOrd="0" destOrd="0" presId="urn:microsoft.com/office/officeart/2005/8/layout/hierarchy1"/>
    <dgm:cxn modelId="{8E77EB14-3968-428B-BCA2-BFCB72D1C026}" type="presParOf" srcId="{920EF7ED-5043-41DB-87E6-32C4E3AD13B6}" destId="{6D0B22DE-2507-459C-A413-77C2262E152B}" srcOrd="1" destOrd="0" presId="urn:microsoft.com/office/officeart/2005/8/layout/hierarchy1"/>
    <dgm:cxn modelId="{8F77C038-6156-4D39-8205-B99FEFEB07F5}" type="presParOf" srcId="{FF312145-B378-41C9-B17E-0E75DC8FD912}" destId="{2304C483-54AF-46C4-B8F0-8F82E7CFB070}" srcOrd="1" destOrd="0" presId="urn:microsoft.com/office/officeart/2005/8/layout/hierarchy1"/>
    <dgm:cxn modelId="{29899D8B-6E76-413D-8FE2-D258732B2C69}" type="presParOf" srcId="{4F004263-97AF-4831-9DA2-2CB9FAFD1512}" destId="{EA47377F-BB9B-4EC6-928B-6D33B670B5CB}" srcOrd="4" destOrd="0" presId="urn:microsoft.com/office/officeart/2005/8/layout/hierarchy1"/>
    <dgm:cxn modelId="{8C2C1917-2327-4E6E-94EB-24CD60CC3188}" type="presParOf" srcId="{4F004263-97AF-4831-9DA2-2CB9FAFD1512}" destId="{9427BBA3-602F-451E-92B2-DBE678A49571}" srcOrd="5" destOrd="0" presId="urn:microsoft.com/office/officeart/2005/8/layout/hierarchy1"/>
    <dgm:cxn modelId="{6DAF1B7F-CF52-45EA-9DCB-8CB362BCDE9A}" type="presParOf" srcId="{9427BBA3-602F-451E-92B2-DBE678A49571}" destId="{403CF605-9741-4105-AB39-31B0943A19DD}" srcOrd="0" destOrd="0" presId="urn:microsoft.com/office/officeart/2005/8/layout/hierarchy1"/>
    <dgm:cxn modelId="{A07240F7-ACB4-467A-AC6B-464B96F5B84F}" type="presParOf" srcId="{403CF605-9741-4105-AB39-31B0943A19DD}" destId="{B3BC99D4-77BF-4453-B086-0F28D6D4D2A9}" srcOrd="0" destOrd="0" presId="urn:microsoft.com/office/officeart/2005/8/layout/hierarchy1"/>
    <dgm:cxn modelId="{A54AE0FA-0391-441C-B703-DFF042A84779}" type="presParOf" srcId="{403CF605-9741-4105-AB39-31B0943A19DD}" destId="{75CBF68E-398D-46CF-B750-CB1302549CEB}" srcOrd="1" destOrd="0" presId="urn:microsoft.com/office/officeart/2005/8/layout/hierarchy1"/>
    <dgm:cxn modelId="{88BB58B3-3D97-4E3F-88EC-1329654D4F94}" type="presParOf" srcId="{9427BBA3-602F-451E-92B2-DBE678A49571}" destId="{3566CC2D-F317-4C98-8644-4F09BF9E3628}" srcOrd="1" destOrd="0" presId="urn:microsoft.com/office/officeart/2005/8/layout/hierarchy1"/>
    <dgm:cxn modelId="{955F2C28-4172-46C1-B982-DA628AC6AD07}" type="presParOf" srcId="{4F004263-97AF-4831-9DA2-2CB9FAFD1512}" destId="{540A6683-78D0-4060-ABD4-F76C7B58A032}" srcOrd="6" destOrd="0" presId="urn:microsoft.com/office/officeart/2005/8/layout/hierarchy1"/>
    <dgm:cxn modelId="{DCF527BA-DC1D-4587-9D23-4DD90E759AF6}" type="presParOf" srcId="{4F004263-97AF-4831-9DA2-2CB9FAFD1512}" destId="{877279ED-782A-48C6-8320-00BCDBCCEE55}" srcOrd="7" destOrd="0" presId="urn:microsoft.com/office/officeart/2005/8/layout/hierarchy1"/>
    <dgm:cxn modelId="{E7D42BAE-73F4-4F74-A51A-931CF95BB28F}" type="presParOf" srcId="{877279ED-782A-48C6-8320-00BCDBCCEE55}" destId="{C6CA51FD-91EA-4523-BEB6-186FCF0A48F7}" srcOrd="0" destOrd="0" presId="urn:microsoft.com/office/officeart/2005/8/layout/hierarchy1"/>
    <dgm:cxn modelId="{C44EE3AF-73C9-4157-A8C6-0542870F65D0}" type="presParOf" srcId="{C6CA51FD-91EA-4523-BEB6-186FCF0A48F7}" destId="{63600AD3-D678-43DD-A699-4A2E3E14C0D8}" srcOrd="0" destOrd="0" presId="urn:microsoft.com/office/officeart/2005/8/layout/hierarchy1"/>
    <dgm:cxn modelId="{852B8C0A-3F64-4DDF-A37D-07D2047A6DC0}" type="presParOf" srcId="{C6CA51FD-91EA-4523-BEB6-186FCF0A48F7}" destId="{42718B8E-E255-4369-8BBD-16E89EFD2483}" srcOrd="1" destOrd="0" presId="urn:microsoft.com/office/officeart/2005/8/layout/hierarchy1"/>
    <dgm:cxn modelId="{5940824B-C23B-4095-839E-1BA2A9EAE402}" type="presParOf" srcId="{877279ED-782A-48C6-8320-00BCDBCCEE55}" destId="{9D297E74-BD5B-4757-962A-9D1471DC0239}" srcOrd="1" destOrd="0" presId="urn:microsoft.com/office/officeart/2005/8/layout/hierarchy1"/>
    <dgm:cxn modelId="{574EE766-BE2E-4E43-B5AE-317908383C71}" type="presParOf" srcId="{4F004263-97AF-4831-9DA2-2CB9FAFD1512}" destId="{7345F8F3-571B-4BC2-A375-6B423ACFBE5A}" srcOrd="8" destOrd="0" presId="urn:microsoft.com/office/officeart/2005/8/layout/hierarchy1"/>
    <dgm:cxn modelId="{6AE3B96B-7422-4EB1-97AF-8396C814D1D2}" type="presParOf" srcId="{4F004263-97AF-4831-9DA2-2CB9FAFD1512}" destId="{FF45BD85-EF42-4F07-9C77-AF66B0008404}" srcOrd="9" destOrd="0" presId="urn:microsoft.com/office/officeart/2005/8/layout/hierarchy1"/>
    <dgm:cxn modelId="{C4B9FC9F-57C3-4A21-B84D-392A20E92246}" type="presParOf" srcId="{FF45BD85-EF42-4F07-9C77-AF66B0008404}" destId="{BDA4CE0F-F617-4ED6-ACE1-BD268D322AEC}" srcOrd="0" destOrd="0" presId="urn:microsoft.com/office/officeart/2005/8/layout/hierarchy1"/>
    <dgm:cxn modelId="{DAEB0F3F-4073-4A71-A41A-753951A8EBCC}" type="presParOf" srcId="{BDA4CE0F-F617-4ED6-ACE1-BD268D322AEC}" destId="{D689A009-7901-4E44-B985-4089262B3AE5}" srcOrd="0" destOrd="0" presId="urn:microsoft.com/office/officeart/2005/8/layout/hierarchy1"/>
    <dgm:cxn modelId="{D8EEA105-3581-48E6-AF14-04CC83CC6917}" type="presParOf" srcId="{BDA4CE0F-F617-4ED6-ACE1-BD268D322AEC}" destId="{D02445D7-B680-4AFD-9102-26379196A6B8}" srcOrd="1" destOrd="0" presId="urn:microsoft.com/office/officeart/2005/8/layout/hierarchy1"/>
    <dgm:cxn modelId="{D4BBE946-0BCB-4B7E-ABFC-CA0236701681}" type="presParOf" srcId="{FF45BD85-EF42-4F07-9C77-AF66B0008404}" destId="{FDC8D6D2-EB6D-4198-847E-3970378757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0D7B4-DC8C-4676-AAF8-582E52E8FBFA}">
      <dsp:nvSpPr>
        <dsp:cNvPr id="0" name=""/>
        <dsp:cNvSpPr/>
      </dsp:nvSpPr>
      <dsp:spPr>
        <a:xfrm>
          <a:off x="1274754" y="1655502"/>
          <a:ext cx="1117421" cy="111742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CA" sz="1600" kern="1200" dirty="0"/>
            <a:t>Machine Learning</a:t>
          </a:r>
        </a:p>
      </dsp:txBody>
      <dsp:txXfrm>
        <a:off x="1438397" y="1819145"/>
        <a:ext cx="790135" cy="790135"/>
      </dsp:txXfrm>
    </dsp:sp>
    <dsp:sp modelId="{FFE80B9B-BAEB-4425-B8DA-C604633AD9BB}">
      <dsp:nvSpPr>
        <dsp:cNvPr id="0" name=""/>
        <dsp:cNvSpPr/>
      </dsp:nvSpPr>
      <dsp:spPr>
        <a:xfrm rot="16200000">
          <a:off x="1664458" y="1459070"/>
          <a:ext cx="338013" cy="54851"/>
        </a:xfrm>
        <a:custGeom>
          <a:avLst/>
          <a:gdLst/>
          <a:ahLst/>
          <a:cxnLst/>
          <a:rect l="0" t="0" r="0" b="0"/>
          <a:pathLst>
            <a:path>
              <a:moveTo>
                <a:pt x="0" y="27425"/>
              </a:moveTo>
              <a:lnTo>
                <a:pt x="338013" y="274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825015" y="1478045"/>
        <a:ext cx="16900" cy="16900"/>
      </dsp:txXfrm>
    </dsp:sp>
    <dsp:sp modelId="{362EF122-12BF-413E-877B-673E1F892D6A}">
      <dsp:nvSpPr>
        <dsp:cNvPr id="0" name=""/>
        <dsp:cNvSpPr/>
      </dsp:nvSpPr>
      <dsp:spPr>
        <a:xfrm>
          <a:off x="1274754" y="200067"/>
          <a:ext cx="1117421" cy="111742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Key pattern recognition of customers</a:t>
          </a:r>
          <a:endParaRPr lang="en-CA" sz="1100" kern="1200" dirty="0"/>
        </a:p>
      </dsp:txBody>
      <dsp:txXfrm>
        <a:off x="1438397" y="363710"/>
        <a:ext cx="790135" cy="790135"/>
      </dsp:txXfrm>
    </dsp:sp>
    <dsp:sp modelId="{9064C075-28B7-4A6A-A8C0-A1207310E533}">
      <dsp:nvSpPr>
        <dsp:cNvPr id="0" name=""/>
        <dsp:cNvSpPr/>
      </dsp:nvSpPr>
      <dsp:spPr>
        <a:xfrm rot="1800000">
          <a:off x="2294680" y="2550646"/>
          <a:ext cx="338013" cy="54851"/>
        </a:xfrm>
        <a:custGeom>
          <a:avLst/>
          <a:gdLst/>
          <a:ahLst/>
          <a:cxnLst/>
          <a:rect l="0" t="0" r="0" b="0"/>
          <a:pathLst>
            <a:path>
              <a:moveTo>
                <a:pt x="0" y="27425"/>
              </a:moveTo>
              <a:lnTo>
                <a:pt x="338013" y="274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455237" y="2569621"/>
        <a:ext cx="16900" cy="16900"/>
      </dsp:txXfrm>
    </dsp:sp>
    <dsp:sp modelId="{1801C930-3917-482E-9A8E-39523BC7CB2C}">
      <dsp:nvSpPr>
        <dsp:cNvPr id="0" name=""/>
        <dsp:cNvSpPr/>
      </dsp:nvSpPr>
      <dsp:spPr>
        <a:xfrm>
          <a:off x="2535198" y="2383219"/>
          <a:ext cx="1117421" cy="1117421"/>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CA" sz="1100" kern="1200" dirty="0"/>
            <a:t>Higher revenue and profit</a:t>
          </a:r>
        </a:p>
      </dsp:txBody>
      <dsp:txXfrm>
        <a:off x="2698841" y="2546862"/>
        <a:ext cx="790135" cy="790135"/>
      </dsp:txXfrm>
    </dsp:sp>
    <dsp:sp modelId="{DD582C15-C8F0-448B-8614-BBFF1AEAA1F3}">
      <dsp:nvSpPr>
        <dsp:cNvPr id="0" name=""/>
        <dsp:cNvSpPr/>
      </dsp:nvSpPr>
      <dsp:spPr>
        <a:xfrm rot="9000000">
          <a:off x="1034237" y="2550646"/>
          <a:ext cx="338013" cy="54851"/>
        </a:xfrm>
        <a:custGeom>
          <a:avLst/>
          <a:gdLst/>
          <a:ahLst/>
          <a:cxnLst/>
          <a:rect l="0" t="0" r="0" b="0"/>
          <a:pathLst>
            <a:path>
              <a:moveTo>
                <a:pt x="0" y="27425"/>
              </a:moveTo>
              <a:lnTo>
                <a:pt x="338013" y="274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rot="10800000">
        <a:off x="1194793" y="2569621"/>
        <a:ext cx="16900" cy="16900"/>
      </dsp:txXfrm>
    </dsp:sp>
    <dsp:sp modelId="{629F3C1A-D167-4197-A208-69E6C8AC80C7}">
      <dsp:nvSpPr>
        <dsp:cNvPr id="0" name=""/>
        <dsp:cNvSpPr/>
      </dsp:nvSpPr>
      <dsp:spPr>
        <a:xfrm>
          <a:off x="14310" y="2383219"/>
          <a:ext cx="1117421" cy="1117421"/>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CA" sz="1100" kern="1200" dirty="0"/>
            <a:t>Increased productivity</a:t>
          </a:r>
        </a:p>
      </dsp:txBody>
      <dsp:txXfrm>
        <a:off x="177953" y="2546862"/>
        <a:ext cx="790135" cy="790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80213-C84F-4A73-9FDE-E360BDFFBA2C}">
      <dsp:nvSpPr>
        <dsp:cNvPr id="0" name=""/>
        <dsp:cNvSpPr/>
      </dsp:nvSpPr>
      <dsp:spPr>
        <a:xfrm>
          <a:off x="0" y="7240"/>
          <a:ext cx="10515600" cy="8874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Dataset</a:t>
          </a:r>
          <a:endParaRPr lang="en-CA" sz="3700" kern="1200" dirty="0"/>
        </a:p>
      </dsp:txBody>
      <dsp:txXfrm>
        <a:off x="43321" y="50561"/>
        <a:ext cx="10428958" cy="800803"/>
      </dsp:txXfrm>
    </dsp:sp>
    <dsp:sp modelId="{89E4D367-0A76-44A4-B18D-7A483097ABC5}">
      <dsp:nvSpPr>
        <dsp:cNvPr id="0" name=""/>
        <dsp:cNvSpPr/>
      </dsp:nvSpPr>
      <dsp:spPr>
        <a:xfrm>
          <a:off x="0" y="894685"/>
          <a:ext cx="10515600"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Highly Imbalanced</a:t>
          </a:r>
          <a:endParaRPr lang="en-CA" sz="2900" kern="1200" dirty="0"/>
        </a:p>
      </dsp:txBody>
      <dsp:txXfrm>
        <a:off x="0" y="894685"/>
        <a:ext cx="10515600" cy="612720"/>
      </dsp:txXfrm>
    </dsp:sp>
    <dsp:sp modelId="{D73538B5-25B1-45B2-A8EF-A42D3F2F8746}">
      <dsp:nvSpPr>
        <dsp:cNvPr id="0" name=""/>
        <dsp:cNvSpPr/>
      </dsp:nvSpPr>
      <dsp:spPr>
        <a:xfrm>
          <a:off x="0" y="1507405"/>
          <a:ext cx="10515600" cy="88744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Accuracy?</a:t>
          </a:r>
          <a:endParaRPr lang="en-CA" sz="3700" kern="1200" dirty="0"/>
        </a:p>
      </dsp:txBody>
      <dsp:txXfrm>
        <a:off x="43321" y="1550726"/>
        <a:ext cx="10428958" cy="800803"/>
      </dsp:txXfrm>
    </dsp:sp>
    <dsp:sp modelId="{1A1BEE7E-D130-4EF2-A5BB-21D777474749}">
      <dsp:nvSpPr>
        <dsp:cNvPr id="0" name=""/>
        <dsp:cNvSpPr/>
      </dsp:nvSpPr>
      <dsp:spPr>
        <a:xfrm>
          <a:off x="0" y="2394850"/>
          <a:ext cx="10515600"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Cannot be used</a:t>
          </a:r>
          <a:endParaRPr lang="en-CA" sz="2900" kern="1200" dirty="0"/>
        </a:p>
      </dsp:txBody>
      <dsp:txXfrm>
        <a:off x="0" y="2394850"/>
        <a:ext cx="10515600" cy="612720"/>
      </dsp:txXfrm>
    </dsp:sp>
    <dsp:sp modelId="{20414423-9286-4866-B3FE-DD14320E4B0D}">
      <dsp:nvSpPr>
        <dsp:cNvPr id="0" name=""/>
        <dsp:cNvSpPr/>
      </dsp:nvSpPr>
      <dsp:spPr>
        <a:xfrm>
          <a:off x="0" y="3007570"/>
          <a:ext cx="10515600" cy="8874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Trade-Off</a:t>
          </a:r>
          <a:endParaRPr lang="en-CA" sz="3700" kern="1200" dirty="0"/>
        </a:p>
      </dsp:txBody>
      <dsp:txXfrm>
        <a:off x="43321" y="3050891"/>
        <a:ext cx="10428958" cy="800803"/>
      </dsp:txXfrm>
    </dsp:sp>
    <dsp:sp modelId="{F9C3E5DD-4B79-4012-9ECC-8ED57D7E09DA}">
      <dsp:nvSpPr>
        <dsp:cNvPr id="0" name=""/>
        <dsp:cNvSpPr/>
      </dsp:nvSpPr>
      <dsp:spPr>
        <a:xfrm>
          <a:off x="0" y="3895015"/>
          <a:ext cx="10515600" cy="89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b="0" i="0" kern="1200" dirty="0"/>
            <a:t>Precision and Recall are important, but we need to make a trade-off to get the best possible metric for our scenario</a:t>
          </a:r>
          <a:endParaRPr lang="en-CA" sz="2900" kern="1200" dirty="0"/>
        </a:p>
      </dsp:txBody>
      <dsp:txXfrm>
        <a:off x="0" y="3895015"/>
        <a:ext cx="10515600" cy="8999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433EA-7772-4763-8EA9-6D8605BA39EC}">
      <dsp:nvSpPr>
        <dsp:cNvPr id="0" name=""/>
        <dsp:cNvSpPr/>
      </dsp:nvSpPr>
      <dsp:spPr>
        <a:xfrm>
          <a:off x="3315915" y="195088"/>
          <a:ext cx="3871764" cy="1344612"/>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CBA26-A31A-48CA-9FF1-35B43C74E3B7}">
      <dsp:nvSpPr>
        <dsp:cNvPr id="0" name=""/>
        <dsp:cNvSpPr/>
      </dsp:nvSpPr>
      <dsp:spPr>
        <a:xfrm>
          <a:off x="4882629" y="3487589"/>
          <a:ext cx="750341" cy="480218"/>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827EE0-74D2-4914-979C-7164C5335074}">
      <dsp:nvSpPr>
        <dsp:cNvPr id="0" name=""/>
        <dsp:cNvSpPr/>
      </dsp:nvSpPr>
      <dsp:spPr>
        <a:xfrm>
          <a:off x="670245" y="3871764"/>
          <a:ext cx="9175108" cy="900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FN is more important than FP for this campaign </a:t>
          </a:r>
          <a:r>
            <a:rPr lang="en-US" sz="2000" kern="1200" dirty="0">
              <a:sym typeface="Wingdings" panose="05000000000000000000" pitchFamily="2" charset="2"/>
            </a:rPr>
            <a:t> F-Beta Score with Beta = 2</a:t>
          </a:r>
          <a:endParaRPr lang="en-CA" sz="2000" kern="1200" dirty="0"/>
        </a:p>
      </dsp:txBody>
      <dsp:txXfrm>
        <a:off x="670245" y="3871764"/>
        <a:ext cx="9175108" cy="900410"/>
      </dsp:txXfrm>
    </dsp:sp>
    <dsp:sp modelId="{9E14FD2E-3AC7-41F0-B478-DF38A591022D}">
      <dsp:nvSpPr>
        <dsp:cNvPr id="0" name=""/>
        <dsp:cNvSpPr/>
      </dsp:nvSpPr>
      <dsp:spPr>
        <a:xfrm>
          <a:off x="4723556" y="1643548"/>
          <a:ext cx="1350615" cy="135061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False Positives (FP)</a:t>
          </a:r>
          <a:endParaRPr lang="en-CA" sz="1600" kern="1200" dirty="0"/>
        </a:p>
      </dsp:txBody>
      <dsp:txXfrm>
        <a:off x="4921349" y="1841341"/>
        <a:ext cx="955029" cy="955029"/>
      </dsp:txXfrm>
    </dsp:sp>
    <dsp:sp modelId="{B3679CEC-B9BA-4E7E-80FC-13B109488E7B}">
      <dsp:nvSpPr>
        <dsp:cNvPr id="0" name=""/>
        <dsp:cNvSpPr/>
      </dsp:nvSpPr>
      <dsp:spPr>
        <a:xfrm>
          <a:off x="3757116" y="630287"/>
          <a:ext cx="1350615" cy="1350615"/>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0" i="0" kern="1200" dirty="0"/>
            <a:t>False Negatives (FN)</a:t>
          </a:r>
          <a:endParaRPr lang="en-CA" sz="1600" kern="1200" dirty="0"/>
        </a:p>
      </dsp:txBody>
      <dsp:txXfrm>
        <a:off x="3954909" y="828080"/>
        <a:ext cx="955029" cy="955029"/>
      </dsp:txXfrm>
    </dsp:sp>
    <dsp:sp modelId="{B19543E8-97E9-4415-8FB4-346EB97E537B}">
      <dsp:nvSpPr>
        <dsp:cNvPr id="0" name=""/>
        <dsp:cNvSpPr/>
      </dsp:nvSpPr>
      <dsp:spPr>
        <a:xfrm>
          <a:off x="3156842" y="30013"/>
          <a:ext cx="4201914" cy="3361531"/>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5F8F3-571B-4BC2-A375-6B423ACFBE5A}">
      <dsp:nvSpPr>
        <dsp:cNvPr id="0" name=""/>
        <dsp:cNvSpPr/>
      </dsp:nvSpPr>
      <dsp:spPr>
        <a:xfrm>
          <a:off x="3246985" y="2712089"/>
          <a:ext cx="2693733" cy="320493"/>
        </a:xfrm>
        <a:custGeom>
          <a:avLst/>
          <a:gdLst/>
          <a:ahLst/>
          <a:cxnLst/>
          <a:rect l="0" t="0" r="0" b="0"/>
          <a:pathLst>
            <a:path>
              <a:moveTo>
                <a:pt x="0" y="0"/>
              </a:moveTo>
              <a:lnTo>
                <a:pt x="0" y="218406"/>
              </a:lnTo>
              <a:lnTo>
                <a:pt x="2693733" y="218406"/>
              </a:lnTo>
              <a:lnTo>
                <a:pt x="2693733" y="3204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0A6683-78D0-4060-ABD4-F76C7B58A032}">
      <dsp:nvSpPr>
        <dsp:cNvPr id="0" name=""/>
        <dsp:cNvSpPr/>
      </dsp:nvSpPr>
      <dsp:spPr>
        <a:xfrm>
          <a:off x="3246985" y="2712089"/>
          <a:ext cx="1346866" cy="320493"/>
        </a:xfrm>
        <a:custGeom>
          <a:avLst/>
          <a:gdLst/>
          <a:ahLst/>
          <a:cxnLst/>
          <a:rect l="0" t="0" r="0" b="0"/>
          <a:pathLst>
            <a:path>
              <a:moveTo>
                <a:pt x="0" y="0"/>
              </a:moveTo>
              <a:lnTo>
                <a:pt x="0" y="218406"/>
              </a:lnTo>
              <a:lnTo>
                <a:pt x="1346866" y="218406"/>
              </a:lnTo>
              <a:lnTo>
                <a:pt x="1346866" y="3204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47377F-BB9B-4EC6-928B-6D33B670B5CB}">
      <dsp:nvSpPr>
        <dsp:cNvPr id="0" name=""/>
        <dsp:cNvSpPr/>
      </dsp:nvSpPr>
      <dsp:spPr>
        <a:xfrm>
          <a:off x="3201265" y="2712089"/>
          <a:ext cx="91440" cy="320493"/>
        </a:xfrm>
        <a:custGeom>
          <a:avLst/>
          <a:gdLst/>
          <a:ahLst/>
          <a:cxnLst/>
          <a:rect l="0" t="0" r="0" b="0"/>
          <a:pathLst>
            <a:path>
              <a:moveTo>
                <a:pt x="45720" y="0"/>
              </a:moveTo>
              <a:lnTo>
                <a:pt x="45720" y="3204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75729D-E4BD-441B-827F-EEED1D724E41}">
      <dsp:nvSpPr>
        <dsp:cNvPr id="0" name=""/>
        <dsp:cNvSpPr/>
      </dsp:nvSpPr>
      <dsp:spPr>
        <a:xfrm>
          <a:off x="1900119" y="2712089"/>
          <a:ext cx="1346866" cy="320493"/>
        </a:xfrm>
        <a:custGeom>
          <a:avLst/>
          <a:gdLst/>
          <a:ahLst/>
          <a:cxnLst/>
          <a:rect l="0" t="0" r="0" b="0"/>
          <a:pathLst>
            <a:path>
              <a:moveTo>
                <a:pt x="1346866" y="0"/>
              </a:moveTo>
              <a:lnTo>
                <a:pt x="1346866" y="218406"/>
              </a:lnTo>
              <a:lnTo>
                <a:pt x="0" y="218406"/>
              </a:lnTo>
              <a:lnTo>
                <a:pt x="0" y="3204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7A7CC-207A-4BC1-8085-38817EFAAC59}">
      <dsp:nvSpPr>
        <dsp:cNvPr id="0" name=""/>
        <dsp:cNvSpPr/>
      </dsp:nvSpPr>
      <dsp:spPr>
        <a:xfrm>
          <a:off x="553252" y="2712089"/>
          <a:ext cx="2693733" cy="320493"/>
        </a:xfrm>
        <a:custGeom>
          <a:avLst/>
          <a:gdLst/>
          <a:ahLst/>
          <a:cxnLst/>
          <a:rect l="0" t="0" r="0" b="0"/>
          <a:pathLst>
            <a:path>
              <a:moveTo>
                <a:pt x="2693733" y="0"/>
              </a:moveTo>
              <a:lnTo>
                <a:pt x="2693733" y="218406"/>
              </a:lnTo>
              <a:lnTo>
                <a:pt x="0" y="218406"/>
              </a:lnTo>
              <a:lnTo>
                <a:pt x="0" y="32049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F35984-CFF8-4ACD-8653-D14D96F4E1E8}">
      <dsp:nvSpPr>
        <dsp:cNvPr id="0" name=""/>
        <dsp:cNvSpPr/>
      </dsp:nvSpPr>
      <dsp:spPr>
        <a:xfrm>
          <a:off x="3201265" y="1691838"/>
          <a:ext cx="91440" cy="320493"/>
        </a:xfrm>
        <a:custGeom>
          <a:avLst/>
          <a:gdLst/>
          <a:ahLst/>
          <a:cxnLst/>
          <a:rect l="0" t="0" r="0" b="0"/>
          <a:pathLst>
            <a:path>
              <a:moveTo>
                <a:pt x="45720" y="0"/>
              </a:moveTo>
              <a:lnTo>
                <a:pt x="45720" y="32049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2CE28-8441-4A31-951B-2FB2D38C018F}">
      <dsp:nvSpPr>
        <dsp:cNvPr id="0" name=""/>
        <dsp:cNvSpPr/>
      </dsp:nvSpPr>
      <dsp:spPr>
        <a:xfrm>
          <a:off x="2695994" y="992079"/>
          <a:ext cx="1101981" cy="6997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CFA0B-47C7-4EB9-96D4-99FB9026998C}">
      <dsp:nvSpPr>
        <dsp:cNvPr id="0" name=""/>
        <dsp:cNvSpPr/>
      </dsp:nvSpPr>
      <dsp:spPr>
        <a:xfrm>
          <a:off x="2818437" y="1108399"/>
          <a:ext cx="1101981" cy="69975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Total Test Data of Customers: 10,297</a:t>
          </a:r>
          <a:endParaRPr lang="en-CA" sz="1100" kern="1200" dirty="0"/>
        </a:p>
      </dsp:txBody>
      <dsp:txXfrm>
        <a:off x="2838932" y="1128894"/>
        <a:ext cx="1060991" cy="658768"/>
      </dsp:txXfrm>
    </dsp:sp>
    <dsp:sp modelId="{648FD3AC-A486-41B9-BF91-9FF99AD3B1C6}">
      <dsp:nvSpPr>
        <dsp:cNvPr id="0" name=""/>
        <dsp:cNvSpPr/>
      </dsp:nvSpPr>
      <dsp:spPr>
        <a:xfrm>
          <a:off x="2695994" y="2012331"/>
          <a:ext cx="1101981" cy="69975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6BFD3-9243-411B-A992-CE0D3BBEBEAF}">
      <dsp:nvSpPr>
        <dsp:cNvPr id="0" name=""/>
        <dsp:cNvSpPr/>
      </dsp:nvSpPr>
      <dsp:spPr>
        <a:xfrm>
          <a:off x="2818437" y="2128651"/>
          <a:ext cx="1101981" cy="69975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ML Model: Support Vector Machines</a:t>
          </a:r>
          <a:endParaRPr lang="en-CA" sz="1100" kern="1200" dirty="0"/>
        </a:p>
      </dsp:txBody>
      <dsp:txXfrm>
        <a:off x="2838932" y="2149146"/>
        <a:ext cx="1060991" cy="658768"/>
      </dsp:txXfrm>
    </dsp:sp>
    <dsp:sp modelId="{DFED5D7E-3278-4E3C-A808-77D0918348D6}">
      <dsp:nvSpPr>
        <dsp:cNvPr id="0" name=""/>
        <dsp:cNvSpPr/>
      </dsp:nvSpPr>
      <dsp:spPr>
        <a:xfrm>
          <a:off x="2261" y="3032582"/>
          <a:ext cx="1101981" cy="6997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A329C4-AA53-47C4-9D1C-59900ED57A47}">
      <dsp:nvSpPr>
        <dsp:cNvPr id="0" name=""/>
        <dsp:cNvSpPr/>
      </dsp:nvSpPr>
      <dsp:spPr>
        <a:xfrm>
          <a:off x="124703" y="3148902"/>
          <a:ext cx="1101981" cy="69975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F-2 Score: 0.744</a:t>
          </a:r>
          <a:endParaRPr lang="en-CA" sz="1200" kern="1200" dirty="0"/>
        </a:p>
      </dsp:txBody>
      <dsp:txXfrm>
        <a:off x="145198" y="3169397"/>
        <a:ext cx="1060991" cy="658768"/>
      </dsp:txXfrm>
    </dsp:sp>
    <dsp:sp modelId="{DED3D0B7-002D-447F-BF8D-DE170F596A23}">
      <dsp:nvSpPr>
        <dsp:cNvPr id="0" name=""/>
        <dsp:cNvSpPr/>
      </dsp:nvSpPr>
      <dsp:spPr>
        <a:xfrm>
          <a:off x="1349128" y="3032582"/>
          <a:ext cx="1101981" cy="6997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0B22DE-2507-459C-A413-77C2262E152B}">
      <dsp:nvSpPr>
        <dsp:cNvPr id="0" name=""/>
        <dsp:cNvSpPr/>
      </dsp:nvSpPr>
      <dsp:spPr>
        <a:xfrm>
          <a:off x="1471570" y="3148902"/>
          <a:ext cx="1101981" cy="69975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True Negatives: 7,554</a:t>
          </a:r>
          <a:endParaRPr lang="en-CA" sz="1100" kern="1200" dirty="0"/>
        </a:p>
      </dsp:txBody>
      <dsp:txXfrm>
        <a:off x="1492065" y="3169397"/>
        <a:ext cx="1060991" cy="658768"/>
      </dsp:txXfrm>
    </dsp:sp>
    <dsp:sp modelId="{B3BC99D4-77BF-4453-B086-0F28D6D4D2A9}">
      <dsp:nvSpPr>
        <dsp:cNvPr id="0" name=""/>
        <dsp:cNvSpPr/>
      </dsp:nvSpPr>
      <dsp:spPr>
        <a:xfrm>
          <a:off x="2695994" y="3032582"/>
          <a:ext cx="1101981" cy="6997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BF68E-398D-46CF-B750-CB1302549CEB}">
      <dsp:nvSpPr>
        <dsp:cNvPr id="0" name=""/>
        <dsp:cNvSpPr/>
      </dsp:nvSpPr>
      <dsp:spPr>
        <a:xfrm>
          <a:off x="2818437" y="3148902"/>
          <a:ext cx="1101981" cy="69975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True Positives: 1,089</a:t>
          </a:r>
          <a:endParaRPr lang="en-CA" sz="1100" kern="1200" dirty="0"/>
        </a:p>
      </dsp:txBody>
      <dsp:txXfrm>
        <a:off x="2838932" y="3169397"/>
        <a:ext cx="1060991" cy="658768"/>
      </dsp:txXfrm>
    </dsp:sp>
    <dsp:sp modelId="{63600AD3-D678-43DD-A699-4A2E3E14C0D8}">
      <dsp:nvSpPr>
        <dsp:cNvPr id="0" name=""/>
        <dsp:cNvSpPr/>
      </dsp:nvSpPr>
      <dsp:spPr>
        <a:xfrm>
          <a:off x="4042861" y="3032582"/>
          <a:ext cx="1101981" cy="6997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18B8E-E255-4369-8BBD-16E89EFD2483}">
      <dsp:nvSpPr>
        <dsp:cNvPr id="0" name=""/>
        <dsp:cNvSpPr/>
      </dsp:nvSpPr>
      <dsp:spPr>
        <a:xfrm>
          <a:off x="4165303" y="3148902"/>
          <a:ext cx="1101981" cy="69975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False Positives: 1,583</a:t>
          </a:r>
          <a:endParaRPr lang="en-CA" sz="1100" kern="1200" dirty="0"/>
        </a:p>
      </dsp:txBody>
      <dsp:txXfrm>
        <a:off x="4185798" y="3169397"/>
        <a:ext cx="1060991" cy="658768"/>
      </dsp:txXfrm>
    </dsp:sp>
    <dsp:sp modelId="{D689A009-7901-4E44-B985-4089262B3AE5}">
      <dsp:nvSpPr>
        <dsp:cNvPr id="0" name=""/>
        <dsp:cNvSpPr/>
      </dsp:nvSpPr>
      <dsp:spPr>
        <a:xfrm>
          <a:off x="5389728" y="3032582"/>
          <a:ext cx="1101981" cy="6997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2445D7-B680-4AFD-9102-26379196A6B8}">
      <dsp:nvSpPr>
        <dsp:cNvPr id="0" name=""/>
        <dsp:cNvSpPr/>
      </dsp:nvSpPr>
      <dsp:spPr>
        <a:xfrm>
          <a:off x="5512170" y="3148902"/>
          <a:ext cx="1101981" cy="69975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False Negatives: 71</a:t>
          </a:r>
          <a:endParaRPr lang="en-CA" sz="1100" kern="1200" dirty="0"/>
        </a:p>
      </dsp:txBody>
      <dsp:txXfrm>
        <a:off x="5532665" y="3169397"/>
        <a:ext cx="1060991" cy="65876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1.png"/><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57200" y="4434840"/>
            <a:ext cx="10900611" cy="1122202"/>
          </a:xfrm>
        </p:spPr>
        <p:txBody>
          <a:bodyPr/>
          <a:lstStyle/>
          <a:p>
            <a:r>
              <a:rPr lang="en-US" dirty="0"/>
              <a:t>Insights and forecast for next marketing campaign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1122202"/>
          </a:xfrm>
        </p:spPr>
        <p:txBody>
          <a:bodyPr/>
          <a:lstStyle/>
          <a:p>
            <a:r>
              <a:rPr lang="en-US" dirty="0"/>
              <a:t>Arjun Rajendra Gupta (B00899773)</a:t>
            </a:r>
          </a:p>
          <a:p>
            <a:r>
              <a:rPr lang="en-US" dirty="0"/>
              <a:t>Pramir K C (B00875260)</a:t>
            </a:r>
          </a:p>
          <a:p>
            <a:r>
              <a:rPr lang="en-US" dirty="0"/>
              <a:t>Rajkanwar Chopra (B00888102)</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slow" p14:dur="2000" advTm="16837"/>
    </mc:Choice>
    <mc:Fallback xmlns="">
      <p:transition spd="slow" advTm="168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General observation from categorical columns</a:t>
            </a:r>
            <a:endParaRPr lang="en-CA" dirty="0"/>
          </a:p>
        </p:txBody>
      </p:sp>
      <p:pic>
        <p:nvPicPr>
          <p:cNvPr id="7" name="Picture 6">
            <a:extLst>
              <a:ext uri="{FF2B5EF4-FFF2-40B4-BE49-F238E27FC236}">
                <a16:creationId xmlns:a16="http://schemas.microsoft.com/office/drawing/2014/main" id="{9DB9B7F7-02BF-41C9-8208-15CFCF9BA452}"/>
              </a:ext>
            </a:extLst>
          </p:cNvPr>
          <p:cNvPicPr>
            <a:picLocks noChangeAspect="1"/>
          </p:cNvPicPr>
          <p:nvPr/>
        </p:nvPicPr>
        <p:blipFill>
          <a:blip r:embed="rId2"/>
          <a:srcRect/>
          <a:stretch/>
        </p:blipFill>
        <p:spPr>
          <a:xfrm>
            <a:off x="711430" y="1690688"/>
            <a:ext cx="10769139" cy="2903935"/>
          </a:xfrm>
          <a:prstGeom prst="rect">
            <a:avLst/>
          </a:prstGeom>
        </p:spPr>
      </p:pic>
      <p:sp>
        <p:nvSpPr>
          <p:cNvPr id="9" name="TextBox 8">
            <a:extLst>
              <a:ext uri="{FF2B5EF4-FFF2-40B4-BE49-F238E27FC236}">
                <a16:creationId xmlns:a16="http://schemas.microsoft.com/office/drawing/2014/main" id="{F6BCAA59-5FBC-4456-BBC9-E08791A981E9}"/>
              </a:ext>
            </a:extLst>
          </p:cNvPr>
          <p:cNvSpPr txBox="1"/>
          <p:nvPr/>
        </p:nvSpPr>
        <p:spPr>
          <a:xfrm>
            <a:off x="1240971" y="4879910"/>
            <a:ext cx="5318123" cy="923330"/>
          </a:xfrm>
          <a:prstGeom prst="rect">
            <a:avLst/>
          </a:prstGeom>
          <a:noFill/>
        </p:spPr>
        <p:txBody>
          <a:bodyPr wrap="none" rtlCol="0">
            <a:spAutoFit/>
          </a:bodyPr>
          <a:lstStyle/>
          <a:p>
            <a:r>
              <a:rPr lang="en-US" dirty="0"/>
              <a:t>1. Most people were contacted over cell phone.</a:t>
            </a:r>
          </a:p>
          <a:p>
            <a:r>
              <a:rPr lang="en-US" dirty="0"/>
              <a:t>2. Most people were contacted in the month of May.</a:t>
            </a:r>
          </a:p>
          <a:p>
            <a:r>
              <a:rPr lang="en-US" dirty="0"/>
              <a:t>3. No trend is seen in day of the week.</a:t>
            </a:r>
            <a:endParaRPr lang="en-CA" dirty="0"/>
          </a:p>
        </p:txBody>
      </p:sp>
    </p:spTree>
    <p:extLst>
      <p:ext uri="{BB962C8B-B14F-4D97-AF65-F5344CB8AC3E}">
        <p14:creationId xmlns:p14="http://schemas.microsoft.com/office/powerpoint/2010/main" val="204532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Relationship between duration of the call and number of times client was contacted</a:t>
            </a:r>
            <a:endParaRPr lang="en-CA" dirty="0"/>
          </a:p>
        </p:txBody>
      </p:sp>
      <p:pic>
        <p:nvPicPr>
          <p:cNvPr id="7" name="Picture 6">
            <a:extLst>
              <a:ext uri="{FF2B5EF4-FFF2-40B4-BE49-F238E27FC236}">
                <a16:creationId xmlns:a16="http://schemas.microsoft.com/office/drawing/2014/main" id="{9DB9B7F7-02BF-41C9-8208-15CFCF9BA452}"/>
              </a:ext>
            </a:extLst>
          </p:cNvPr>
          <p:cNvPicPr>
            <a:picLocks noChangeAspect="1"/>
          </p:cNvPicPr>
          <p:nvPr/>
        </p:nvPicPr>
        <p:blipFill>
          <a:blip r:embed="rId2"/>
          <a:srcRect/>
          <a:stretch/>
        </p:blipFill>
        <p:spPr>
          <a:xfrm>
            <a:off x="838200" y="1440302"/>
            <a:ext cx="10515600" cy="5155209"/>
          </a:xfrm>
          <a:prstGeom prst="rect">
            <a:avLst/>
          </a:prstGeom>
        </p:spPr>
      </p:pic>
    </p:spTree>
    <p:extLst>
      <p:ext uri="{BB962C8B-B14F-4D97-AF65-F5344CB8AC3E}">
        <p14:creationId xmlns:p14="http://schemas.microsoft.com/office/powerpoint/2010/main" val="158065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How senior citizens are good for the campaign</a:t>
            </a:r>
            <a:endParaRPr lang="en-CA" dirty="0"/>
          </a:p>
        </p:txBody>
      </p:sp>
      <p:pic>
        <p:nvPicPr>
          <p:cNvPr id="7" name="Picture 6">
            <a:extLst>
              <a:ext uri="{FF2B5EF4-FFF2-40B4-BE49-F238E27FC236}">
                <a16:creationId xmlns:a16="http://schemas.microsoft.com/office/drawing/2014/main" id="{9DB9B7F7-02BF-41C9-8208-15CFCF9BA452}"/>
              </a:ext>
            </a:extLst>
          </p:cNvPr>
          <p:cNvPicPr>
            <a:picLocks noChangeAspect="1"/>
          </p:cNvPicPr>
          <p:nvPr/>
        </p:nvPicPr>
        <p:blipFill>
          <a:blip r:embed="rId2"/>
          <a:srcRect/>
          <a:stretch/>
        </p:blipFill>
        <p:spPr>
          <a:xfrm>
            <a:off x="351453" y="1591793"/>
            <a:ext cx="6879903" cy="3674414"/>
          </a:xfrm>
          <a:prstGeom prst="rect">
            <a:avLst/>
          </a:prstGeom>
        </p:spPr>
      </p:pic>
      <p:sp>
        <p:nvSpPr>
          <p:cNvPr id="4" name="TextBox 3">
            <a:extLst>
              <a:ext uri="{FF2B5EF4-FFF2-40B4-BE49-F238E27FC236}">
                <a16:creationId xmlns:a16="http://schemas.microsoft.com/office/drawing/2014/main" id="{1B08D90E-264A-4E04-B13A-C3E555E9E320}"/>
              </a:ext>
            </a:extLst>
          </p:cNvPr>
          <p:cNvSpPr txBox="1"/>
          <p:nvPr/>
        </p:nvSpPr>
        <p:spPr>
          <a:xfrm>
            <a:off x="7231357" y="2136710"/>
            <a:ext cx="4609190" cy="1477328"/>
          </a:xfrm>
          <a:prstGeom prst="rect">
            <a:avLst/>
          </a:prstGeom>
          <a:noFill/>
        </p:spPr>
        <p:txBody>
          <a:bodyPr wrap="square" rtlCol="0">
            <a:spAutoFit/>
          </a:bodyPr>
          <a:lstStyle/>
          <a:p>
            <a:r>
              <a:rPr lang="en-US" dirty="0"/>
              <a:t>Age column has outliers. From box plot we can see that outliers are above the age of 70.</a:t>
            </a:r>
          </a:p>
          <a:p>
            <a:r>
              <a:rPr lang="en-US" dirty="0"/>
              <a:t>But there are more than 400 records for the age &gt; 70</a:t>
            </a:r>
            <a:endParaRPr lang="en-CA" dirty="0"/>
          </a:p>
        </p:txBody>
      </p:sp>
      <p:sp>
        <p:nvSpPr>
          <p:cNvPr id="5" name="TextBox 4">
            <a:extLst>
              <a:ext uri="{FF2B5EF4-FFF2-40B4-BE49-F238E27FC236}">
                <a16:creationId xmlns:a16="http://schemas.microsoft.com/office/drawing/2014/main" id="{1E84620F-7C99-47E2-844D-6273693CADB0}"/>
              </a:ext>
            </a:extLst>
          </p:cNvPr>
          <p:cNvSpPr txBox="1"/>
          <p:nvPr/>
        </p:nvSpPr>
        <p:spPr>
          <a:xfrm>
            <a:off x="716901" y="5197151"/>
            <a:ext cx="11123645" cy="1477328"/>
          </a:xfrm>
          <a:prstGeom prst="rect">
            <a:avLst/>
          </a:prstGeom>
          <a:noFill/>
        </p:spPr>
        <p:txBody>
          <a:bodyPr wrap="square" rtlCol="0">
            <a:spAutoFit/>
          </a:bodyPr>
          <a:lstStyle/>
          <a:p>
            <a:r>
              <a:rPr lang="en-US" dirty="0"/>
              <a:t>There are total of 40k rows approx. and out of which 11% subscribed to campaign that is 4.4k approx.</a:t>
            </a:r>
          </a:p>
          <a:p>
            <a:r>
              <a:rPr lang="en-US" dirty="0"/>
              <a:t>There are only 1% of people (469) who are more than 69 years of age. Now from this, 50% people have subscribed to it which is also the 5% of the total term deposits.</a:t>
            </a:r>
          </a:p>
          <a:p>
            <a:r>
              <a:rPr lang="en-US" dirty="0"/>
              <a:t>Hence it seems the </a:t>
            </a:r>
            <a:r>
              <a:rPr lang="en-US" b="1" dirty="0"/>
              <a:t>elder and retired </a:t>
            </a:r>
            <a:r>
              <a:rPr lang="en-US" dirty="0"/>
              <a:t>people have subscribed to the campaign most &amp; and are important to the campaign</a:t>
            </a:r>
            <a:endParaRPr lang="en-CA" dirty="0"/>
          </a:p>
        </p:txBody>
      </p:sp>
    </p:spTree>
    <p:extLst>
      <p:ext uri="{BB962C8B-B14F-4D97-AF65-F5344CB8AC3E}">
        <p14:creationId xmlns:p14="http://schemas.microsoft.com/office/powerpoint/2010/main" val="297943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How long can you talk?</a:t>
            </a:r>
            <a:endParaRPr lang="en-CA" dirty="0"/>
          </a:p>
        </p:txBody>
      </p:sp>
      <p:pic>
        <p:nvPicPr>
          <p:cNvPr id="9" name="Picture 8" descr="Table&#10;&#10;Description automatically generated with medium confidence">
            <a:extLst>
              <a:ext uri="{FF2B5EF4-FFF2-40B4-BE49-F238E27FC236}">
                <a16:creationId xmlns:a16="http://schemas.microsoft.com/office/drawing/2014/main" id="{94FA9A49-4489-4712-B9C1-D5208BE08539}"/>
              </a:ext>
            </a:extLst>
          </p:cNvPr>
          <p:cNvPicPr>
            <a:picLocks noChangeAspect="1"/>
          </p:cNvPicPr>
          <p:nvPr/>
        </p:nvPicPr>
        <p:blipFill>
          <a:blip r:embed="rId2"/>
          <a:stretch>
            <a:fillRect/>
          </a:stretch>
        </p:blipFill>
        <p:spPr>
          <a:xfrm>
            <a:off x="1414462" y="1367226"/>
            <a:ext cx="9363075" cy="5000625"/>
          </a:xfrm>
          <a:prstGeom prst="rect">
            <a:avLst/>
          </a:prstGeom>
        </p:spPr>
      </p:pic>
    </p:spTree>
    <p:extLst>
      <p:ext uri="{BB962C8B-B14F-4D97-AF65-F5344CB8AC3E}">
        <p14:creationId xmlns:p14="http://schemas.microsoft.com/office/powerpoint/2010/main" val="140014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How Long can you talk?</a:t>
            </a:r>
            <a:endParaRPr lang="en-CA" dirty="0"/>
          </a:p>
        </p:txBody>
      </p:sp>
      <p:pic>
        <p:nvPicPr>
          <p:cNvPr id="7" name="Picture 6">
            <a:extLst>
              <a:ext uri="{FF2B5EF4-FFF2-40B4-BE49-F238E27FC236}">
                <a16:creationId xmlns:a16="http://schemas.microsoft.com/office/drawing/2014/main" id="{9DB9B7F7-02BF-41C9-8208-15CFCF9BA452}"/>
              </a:ext>
            </a:extLst>
          </p:cNvPr>
          <p:cNvPicPr>
            <a:picLocks noChangeAspect="1"/>
          </p:cNvPicPr>
          <p:nvPr/>
        </p:nvPicPr>
        <p:blipFill>
          <a:blip r:embed="rId2"/>
          <a:srcRect/>
          <a:stretch/>
        </p:blipFill>
        <p:spPr>
          <a:xfrm>
            <a:off x="351453" y="1591792"/>
            <a:ext cx="8204718" cy="4381971"/>
          </a:xfrm>
          <a:prstGeom prst="rect">
            <a:avLst/>
          </a:prstGeom>
        </p:spPr>
      </p:pic>
      <p:sp>
        <p:nvSpPr>
          <p:cNvPr id="4" name="TextBox 3">
            <a:extLst>
              <a:ext uri="{FF2B5EF4-FFF2-40B4-BE49-F238E27FC236}">
                <a16:creationId xmlns:a16="http://schemas.microsoft.com/office/drawing/2014/main" id="{1B08D90E-264A-4E04-B13A-C3E555E9E320}"/>
              </a:ext>
            </a:extLst>
          </p:cNvPr>
          <p:cNvSpPr txBox="1"/>
          <p:nvPr/>
        </p:nvSpPr>
        <p:spPr>
          <a:xfrm>
            <a:off x="8770775" y="2136710"/>
            <a:ext cx="3069771" cy="2031325"/>
          </a:xfrm>
          <a:prstGeom prst="rect">
            <a:avLst/>
          </a:prstGeom>
          <a:noFill/>
        </p:spPr>
        <p:txBody>
          <a:bodyPr wrap="square" rtlCol="0">
            <a:spAutoFit/>
          </a:bodyPr>
          <a:lstStyle/>
          <a:p>
            <a:r>
              <a:rPr lang="en-US" dirty="0"/>
              <a:t>Total Number of calls that lasted for more than 644 seconds – 2963</a:t>
            </a:r>
          </a:p>
          <a:p>
            <a:endParaRPr lang="en-US" dirty="0"/>
          </a:p>
          <a:p>
            <a:r>
              <a:rPr lang="en-US" dirty="0"/>
              <a:t>Call conversion rate for calls that lasted for more than 644 seconds - 1526</a:t>
            </a:r>
            <a:endParaRPr lang="en-CA" dirty="0"/>
          </a:p>
        </p:txBody>
      </p:sp>
      <p:sp>
        <p:nvSpPr>
          <p:cNvPr id="5" name="TextBox 4">
            <a:extLst>
              <a:ext uri="{FF2B5EF4-FFF2-40B4-BE49-F238E27FC236}">
                <a16:creationId xmlns:a16="http://schemas.microsoft.com/office/drawing/2014/main" id="{1E84620F-7C99-47E2-844D-6273693CADB0}"/>
              </a:ext>
            </a:extLst>
          </p:cNvPr>
          <p:cNvSpPr txBox="1"/>
          <p:nvPr/>
        </p:nvSpPr>
        <p:spPr>
          <a:xfrm>
            <a:off x="716902" y="5861183"/>
            <a:ext cx="11123645" cy="646331"/>
          </a:xfrm>
          <a:prstGeom prst="rect">
            <a:avLst/>
          </a:prstGeom>
          <a:noFill/>
        </p:spPr>
        <p:txBody>
          <a:bodyPr wrap="square" rtlCol="0">
            <a:spAutoFit/>
          </a:bodyPr>
          <a:lstStyle/>
          <a:p>
            <a:r>
              <a:rPr lang="en-US" dirty="0"/>
              <a:t>One thing to note here is as the number of duration increases the outcome y becoming yes increases too. More than 50 % of the people subscribed to term deposit for the calls that lasted than 644 seconds.</a:t>
            </a:r>
            <a:endParaRPr lang="en-CA" dirty="0"/>
          </a:p>
        </p:txBody>
      </p:sp>
    </p:spTree>
    <p:extLst>
      <p:ext uri="{BB962C8B-B14F-4D97-AF65-F5344CB8AC3E}">
        <p14:creationId xmlns:p14="http://schemas.microsoft.com/office/powerpoint/2010/main" val="62703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How long can you talk?</a:t>
            </a:r>
            <a:endParaRPr lang="en-CA" dirty="0"/>
          </a:p>
        </p:txBody>
      </p:sp>
      <p:pic>
        <p:nvPicPr>
          <p:cNvPr id="7" name="Picture 6">
            <a:extLst>
              <a:ext uri="{FF2B5EF4-FFF2-40B4-BE49-F238E27FC236}">
                <a16:creationId xmlns:a16="http://schemas.microsoft.com/office/drawing/2014/main" id="{9DB9B7F7-02BF-41C9-8208-15CFCF9BA452}"/>
              </a:ext>
            </a:extLst>
          </p:cNvPr>
          <p:cNvPicPr>
            <a:picLocks noChangeAspect="1"/>
          </p:cNvPicPr>
          <p:nvPr/>
        </p:nvPicPr>
        <p:blipFill>
          <a:blip r:embed="rId2"/>
          <a:srcRect/>
          <a:stretch/>
        </p:blipFill>
        <p:spPr>
          <a:xfrm>
            <a:off x="1" y="1259631"/>
            <a:ext cx="5786787" cy="3090603"/>
          </a:xfrm>
          <a:prstGeom prst="rect">
            <a:avLst/>
          </a:prstGeom>
        </p:spPr>
      </p:pic>
      <p:pic>
        <p:nvPicPr>
          <p:cNvPr id="6" name="Picture 5" descr="Chart&#10;&#10;Description automatically generated">
            <a:extLst>
              <a:ext uri="{FF2B5EF4-FFF2-40B4-BE49-F238E27FC236}">
                <a16:creationId xmlns:a16="http://schemas.microsoft.com/office/drawing/2014/main" id="{DB0651E8-7567-4199-8C7E-5D29D08C5E24}"/>
              </a:ext>
            </a:extLst>
          </p:cNvPr>
          <p:cNvPicPr>
            <a:picLocks noChangeAspect="1"/>
          </p:cNvPicPr>
          <p:nvPr/>
        </p:nvPicPr>
        <p:blipFill>
          <a:blip r:embed="rId3"/>
          <a:stretch>
            <a:fillRect/>
          </a:stretch>
        </p:blipFill>
        <p:spPr>
          <a:xfrm>
            <a:off x="6405213" y="1259631"/>
            <a:ext cx="5786787" cy="3090604"/>
          </a:xfrm>
          <a:prstGeom prst="rect">
            <a:avLst/>
          </a:prstGeom>
        </p:spPr>
      </p:pic>
      <p:sp>
        <p:nvSpPr>
          <p:cNvPr id="8" name="TextBox 7">
            <a:extLst>
              <a:ext uri="{FF2B5EF4-FFF2-40B4-BE49-F238E27FC236}">
                <a16:creationId xmlns:a16="http://schemas.microsoft.com/office/drawing/2014/main" id="{10FE7E1E-3D22-422E-9D30-9EF6860DA162}"/>
              </a:ext>
            </a:extLst>
          </p:cNvPr>
          <p:cNvSpPr txBox="1"/>
          <p:nvPr/>
        </p:nvSpPr>
        <p:spPr>
          <a:xfrm>
            <a:off x="494523" y="4350234"/>
            <a:ext cx="4954556" cy="923330"/>
          </a:xfrm>
          <a:prstGeom prst="rect">
            <a:avLst/>
          </a:prstGeom>
          <a:noFill/>
        </p:spPr>
        <p:txBody>
          <a:bodyPr wrap="square" rtlCol="0">
            <a:spAutoFit/>
          </a:bodyPr>
          <a:lstStyle/>
          <a:p>
            <a:r>
              <a:rPr lang="en-US" dirty="0"/>
              <a:t>Left graph indicates, how long the call lasted for people who are more than 70 years of age and subscribed to term deposit.</a:t>
            </a:r>
            <a:endParaRPr lang="en-CA" dirty="0"/>
          </a:p>
        </p:txBody>
      </p:sp>
      <p:sp>
        <p:nvSpPr>
          <p:cNvPr id="9" name="TextBox 8">
            <a:extLst>
              <a:ext uri="{FF2B5EF4-FFF2-40B4-BE49-F238E27FC236}">
                <a16:creationId xmlns:a16="http://schemas.microsoft.com/office/drawing/2014/main" id="{6DDA715E-30BD-47A1-90E9-B789C946C1C6}"/>
              </a:ext>
            </a:extLst>
          </p:cNvPr>
          <p:cNvSpPr txBox="1"/>
          <p:nvPr/>
        </p:nvSpPr>
        <p:spPr>
          <a:xfrm>
            <a:off x="6742921" y="4350234"/>
            <a:ext cx="4954556" cy="923330"/>
          </a:xfrm>
          <a:prstGeom prst="rect">
            <a:avLst/>
          </a:prstGeom>
          <a:noFill/>
        </p:spPr>
        <p:txBody>
          <a:bodyPr wrap="square" rtlCol="0">
            <a:spAutoFit/>
          </a:bodyPr>
          <a:lstStyle/>
          <a:p>
            <a:r>
              <a:rPr lang="en-US" dirty="0"/>
              <a:t>Right graph indicates, how long the call lasted for whole dataset and people who subscribed to term deposit.</a:t>
            </a:r>
            <a:endParaRPr lang="en-CA" dirty="0"/>
          </a:p>
        </p:txBody>
      </p:sp>
      <p:sp>
        <p:nvSpPr>
          <p:cNvPr id="10" name="TextBox 9">
            <a:extLst>
              <a:ext uri="{FF2B5EF4-FFF2-40B4-BE49-F238E27FC236}">
                <a16:creationId xmlns:a16="http://schemas.microsoft.com/office/drawing/2014/main" id="{00BD06DB-670E-45A0-A361-6240F2AA0332}"/>
              </a:ext>
            </a:extLst>
          </p:cNvPr>
          <p:cNvSpPr txBox="1"/>
          <p:nvPr/>
        </p:nvSpPr>
        <p:spPr>
          <a:xfrm>
            <a:off x="494523" y="5598369"/>
            <a:ext cx="11202954" cy="646331"/>
          </a:xfrm>
          <a:prstGeom prst="rect">
            <a:avLst/>
          </a:prstGeom>
          <a:noFill/>
        </p:spPr>
        <p:txBody>
          <a:bodyPr wrap="square" rtlCol="0">
            <a:spAutoFit/>
          </a:bodyPr>
          <a:lstStyle/>
          <a:p>
            <a:r>
              <a:rPr lang="en-US" dirty="0"/>
              <a:t>The persons who are more than 70 years of age does not talk much on phone and subscribe for the campaign, so the company can make strategies accordingly.</a:t>
            </a:r>
            <a:endParaRPr lang="en-CA" dirty="0"/>
          </a:p>
        </p:txBody>
      </p:sp>
    </p:spTree>
    <p:extLst>
      <p:ext uri="{BB962C8B-B14F-4D97-AF65-F5344CB8AC3E}">
        <p14:creationId xmlns:p14="http://schemas.microsoft.com/office/powerpoint/2010/main" val="17679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target Students or retirees</a:t>
            </a:r>
            <a:endParaRPr lang="en-CA" dirty="0"/>
          </a:p>
        </p:txBody>
      </p:sp>
      <p:pic>
        <p:nvPicPr>
          <p:cNvPr id="9" name="Picture 8">
            <a:extLst>
              <a:ext uri="{FF2B5EF4-FFF2-40B4-BE49-F238E27FC236}">
                <a16:creationId xmlns:a16="http://schemas.microsoft.com/office/drawing/2014/main" id="{94FA9A49-4489-4712-B9C1-D5208BE08539}"/>
              </a:ext>
            </a:extLst>
          </p:cNvPr>
          <p:cNvPicPr>
            <a:picLocks noChangeAspect="1"/>
          </p:cNvPicPr>
          <p:nvPr/>
        </p:nvPicPr>
        <p:blipFill>
          <a:blip r:embed="rId2"/>
          <a:srcRect/>
          <a:stretch/>
        </p:blipFill>
        <p:spPr>
          <a:xfrm>
            <a:off x="838200" y="1690688"/>
            <a:ext cx="6763345" cy="5000625"/>
          </a:xfrm>
          <a:prstGeom prst="rect">
            <a:avLst/>
          </a:prstGeom>
        </p:spPr>
      </p:pic>
      <p:sp>
        <p:nvSpPr>
          <p:cNvPr id="2" name="TextBox 1">
            <a:extLst>
              <a:ext uri="{FF2B5EF4-FFF2-40B4-BE49-F238E27FC236}">
                <a16:creationId xmlns:a16="http://schemas.microsoft.com/office/drawing/2014/main" id="{B4F5360E-38B9-441A-91A1-0CF39871F4BE}"/>
              </a:ext>
            </a:extLst>
          </p:cNvPr>
          <p:cNvSpPr txBox="1"/>
          <p:nvPr/>
        </p:nvSpPr>
        <p:spPr>
          <a:xfrm>
            <a:off x="7601546" y="1690688"/>
            <a:ext cx="4199930" cy="923330"/>
          </a:xfrm>
          <a:prstGeom prst="rect">
            <a:avLst/>
          </a:prstGeom>
          <a:noFill/>
        </p:spPr>
        <p:txBody>
          <a:bodyPr wrap="square" rtlCol="0">
            <a:spAutoFit/>
          </a:bodyPr>
          <a:lstStyle/>
          <a:p>
            <a:pPr algn="l"/>
            <a:r>
              <a:rPr lang="en-US" dirty="0"/>
              <a:t>The conversion rate is very high for student and retired professionals and it lowest for blue-collar worker.</a:t>
            </a:r>
          </a:p>
        </p:txBody>
      </p:sp>
    </p:spTree>
    <p:extLst>
      <p:ext uri="{BB962C8B-B14F-4D97-AF65-F5344CB8AC3E}">
        <p14:creationId xmlns:p14="http://schemas.microsoft.com/office/powerpoint/2010/main" val="91197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I do not know how to read or write!</a:t>
            </a:r>
            <a:endParaRPr lang="en-CA" dirty="0"/>
          </a:p>
        </p:txBody>
      </p:sp>
      <p:pic>
        <p:nvPicPr>
          <p:cNvPr id="9" name="Picture 8">
            <a:extLst>
              <a:ext uri="{FF2B5EF4-FFF2-40B4-BE49-F238E27FC236}">
                <a16:creationId xmlns:a16="http://schemas.microsoft.com/office/drawing/2014/main" id="{94FA9A49-4489-4712-B9C1-D5208BE08539}"/>
              </a:ext>
            </a:extLst>
          </p:cNvPr>
          <p:cNvPicPr>
            <a:picLocks noChangeAspect="1"/>
          </p:cNvPicPr>
          <p:nvPr/>
        </p:nvPicPr>
        <p:blipFill>
          <a:blip r:embed="rId2"/>
          <a:srcRect/>
          <a:stretch/>
        </p:blipFill>
        <p:spPr>
          <a:xfrm>
            <a:off x="1037122" y="1690688"/>
            <a:ext cx="6365501" cy="5000625"/>
          </a:xfrm>
          <a:prstGeom prst="rect">
            <a:avLst/>
          </a:prstGeom>
        </p:spPr>
      </p:pic>
      <p:sp>
        <p:nvSpPr>
          <p:cNvPr id="2" name="TextBox 1">
            <a:extLst>
              <a:ext uri="{FF2B5EF4-FFF2-40B4-BE49-F238E27FC236}">
                <a16:creationId xmlns:a16="http://schemas.microsoft.com/office/drawing/2014/main" id="{B4F5360E-38B9-441A-91A1-0CF39871F4BE}"/>
              </a:ext>
            </a:extLst>
          </p:cNvPr>
          <p:cNvSpPr txBox="1"/>
          <p:nvPr/>
        </p:nvSpPr>
        <p:spPr>
          <a:xfrm>
            <a:off x="7601545" y="1690688"/>
            <a:ext cx="4199930" cy="646331"/>
          </a:xfrm>
          <a:prstGeom prst="rect">
            <a:avLst/>
          </a:prstGeom>
          <a:noFill/>
        </p:spPr>
        <p:txBody>
          <a:bodyPr wrap="square" rtlCol="0">
            <a:spAutoFit/>
          </a:bodyPr>
          <a:lstStyle/>
          <a:p>
            <a:pPr algn="l"/>
            <a:r>
              <a:rPr lang="en-US" dirty="0"/>
              <a:t>Surprisingly, subscription ratio is highest for the people who are illiterate.</a:t>
            </a:r>
          </a:p>
        </p:txBody>
      </p:sp>
    </p:spTree>
    <p:extLst>
      <p:ext uri="{BB962C8B-B14F-4D97-AF65-F5344CB8AC3E}">
        <p14:creationId xmlns:p14="http://schemas.microsoft.com/office/powerpoint/2010/main" val="21464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Shall we target customers from previous campaign?</a:t>
            </a:r>
            <a:endParaRPr lang="en-CA" dirty="0"/>
          </a:p>
        </p:txBody>
      </p:sp>
      <p:pic>
        <p:nvPicPr>
          <p:cNvPr id="9" name="Picture 8">
            <a:extLst>
              <a:ext uri="{FF2B5EF4-FFF2-40B4-BE49-F238E27FC236}">
                <a16:creationId xmlns:a16="http://schemas.microsoft.com/office/drawing/2014/main" id="{94FA9A49-4489-4712-B9C1-D5208BE08539}"/>
              </a:ext>
            </a:extLst>
          </p:cNvPr>
          <p:cNvPicPr>
            <a:picLocks noChangeAspect="1"/>
          </p:cNvPicPr>
          <p:nvPr/>
        </p:nvPicPr>
        <p:blipFill>
          <a:blip r:embed="rId2"/>
          <a:srcRect/>
          <a:stretch/>
        </p:blipFill>
        <p:spPr>
          <a:xfrm>
            <a:off x="1065114" y="1690688"/>
            <a:ext cx="4327980" cy="2831987"/>
          </a:xfrm>
          <a:prstGeom prst="rect">
            <a:avLst/>
          </a:prstGeom>
        </p:spPr>
      </p:pic>
      <p:sp>
        <p:nvSpPr>
          <p:cNvPr id="2" name="TextBox 1">
            <a:extLst>
              <a:ext uri="{FF2B5EF4-FFF2-40B4-BE49-F238E27FC236}">
                <a16:creationId xmlns:a16="http://schemas.microsoft.com/office/drawing/2014/main" id="{B4F5360E-38B9-441A-91A1-0CF39871F4BE}"/>
              </a:ext>
            </a:extLst>
          </p:cNvPr>
          <p:cNvSpPr txBox="1"/>
          <p:nvPr/>
        </p:nvSpPr>
        <p:spPr>
          <a:xfrm>
            <a:off x="1065114" y="4562338"/>
            <a:ext cx="4199930" cy="2031325"/>
          </a:xfrm>
          <a:prstGeom prst="rect">
            <a:avLst/>
          </a:prstGeom>
          <a:noFill/>
        </p:spPr>
        <p:txBody>
          <a:bodyPr wrap="square" rtlCol="0">
            <a:spAutoFit/>
          </a:bodyPr>
          <a:lstStyle/>
          <a:p>
            <a:pPr algn="l"/>
            <a:r>
              <a:rPr lang="en-US" dirty="0"/>
              <a:t>If the client was contacted in previous campaign, then the client should be contacted in future campaigns too. </a:t>
            </a:r>
          </a:p>
          <a:p>
            <a:pPr algn="l"/>
            <a:endParaRPr lang="en-US" dirty="0"/>
          </a:p>
          <a:p>
            <a:pPr algn="l"/>
            <a:r>
              <a:rPr lang="en-US" dirty="0"/>
              <a:t>As the subscription ratio is much better if the client has been contacted in the past.</a:t>
            </a:r>
          </a:p>
        </p:txBody>
      </p:sp>
      <p:pic>
        <p:nvPicPr>
          <p:cNvPr id="5" name="Picture 4" descr="Chart, bar chart&#10;&#10;Description automatically generated">
            <a:extLst>
              <a:ext uri="{FF2B5EF4-FFF2-40B4-BE49-F238E27FC236}">
                <a16:creationId xmlns:a16="http://schemas.microsoft.com/office/drawing/2014/main" id="{988B54DA-5933-4B8E-9758-DD062C1039DE}"/>
              </a:ext>
            </a:extLst>
          </p:cNvPr>
          <p:cNvPicPr>
            <a:picLocks noChangeAspect="1"/>
          </p:cNvPicPr>
          <p:nvPr/>
        </p:nvPicPr>
        <p:blipFill>
          <a:blip r:embed="rId3"/>
          <a:stretch>
            <a:fillRect/>
          </a:stretch>
        </p:blipFill>
        <p:spPr>
          <a:xfrm>
            <a:off x="6660107" y="1690687"/>
            <a:ext cx="4466779" cy="2831987"/>
          </a:xfrm>
          <a:prstGeom prst="rect">
            <a:avLst/>
          </a:prstGeom>
        </p:spPr>
      </p:pic>
      <p:sp>
        <p:nvSpPr>
          <p:cNvPr id="7" name="TextBox 6">
            <a:extLst>
              <a:ext uri="{FF2B5EF4-FFF2-40B4-BE49-F238E27FC236}">
                <a16:creationId xmlns:a16="http://schemas.microsoft.com/office/drawing/2014/main" id="{5E8B8636-2612-4D45-8284-AFCD0ED28735}"/>
              </a:ext>
            </a:extLst>
          </p:cNvPr>
          <p:cNvSpPr txBox="1"/>
          <p:nvPr/>
        </p:nvSpPr>
        <p:spPr>
          <a:xfrm>
            <a:off x="6793531" y="4522674"/>
            <a:ext cx="4199930" cy="1754326"/>
          </a:xfrm>
          <a:prstGeom prst="rect">
            <a:avLst/>
          </a:prstGeom>
          <a:noFill/>
        </p:spPr>
        <p:txBody>
          <a:bodyPr wrap="square" rtlCol="0">
            <a:spAutoFit/>
          </a:bodyPr>
          <a:lstStyle/>
          <a:p>
            <a:pPr algn="l"/>
            <a:r>
              <a:rPr lang="en-US" dirty="0"/>
              <a:t>Also, the conversion rate was pretty good, if the client was contacted 3-6 times in previous campaigns.</a:t>
            </a:r>
          </a:p>
          <a:p>
            <a:pPr algn="l"/>
            <a:endParaRPr lang="en-US" dirty="0"/>
          </a:p>
          <a:p>
            <a:pPr algn="l"/>
            <a:r>
              <a:rPr lang="en-US" dirty="0"/>
              <a:t>Hence, company should design a strategy from previous campaigns too.</a:t>
            </a:r>
          </a:p>
        </p:txBody>
      </p:sp>
    </p:spTree>
    <p:extLst>
      <p:ext uri="{BB962C8B-B14F-4D97-AF65-F5344CB8AC3E}">
        <p14:creationId xmlns:p14="http://schemas.microsoft.com/office/powerpoint/2010/main" val="3305647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Shall we target customers from previous campaign?</a:t>
            </a:r>
            <a:endParaRPr lang="en-CA" dirty="0"/>
          </a:p>
        </p:txBody>
      </p:sp>
      <p:pic>
        <p:nvPicPr>
          <p:cNvPr id="9" name="Picture 8">
            <a:extLst>
              <a:ext uri="{FF2B5EF4-FFF2-40B4-BE49-F238E27FC236}">
                <a16:creationId xmlns:a16="http://schemas.microsoft.com/office/drawing/2014/main" id="{94FA9A49-4489-4712-B9C1-D5208BE08539}"/>
              </a:ext>
            </a:extLst>
          </p:cNvPr>
          <p:cNvPicPr>
            <a:picLocks noChangeAspect="1"/>
          </p:cNvPicPr>
          <p:nvPr/>
        </p:nvPicPr>
        <p:blipFill>
          <a:blip r:embed="rId2"/>
          <a:srcRect/>
          <a:stretch/>
        </p:blipFill>
        <p:spPr>
          <a:xfrm>
            <a:off x="1037122" y="1902480"/>
            <a:ext cx="6365501" cy="4577041"/>
          </a:xfrm>
          <a:prstGeom prst="rect">
            <a:avLst/>
          </a:prstGeom>
        </p:spPr>
      </p:pic>
      <p:sp>
        <p:nvSpPr>
          <p:cNvPr id="2" name="TextBox 1">
            <a:extLst>
              <a:ext uri="{FF2B5EF4-FFF2-40B4-BE49-F238E27FC236}">
                <a16:creationId xmlns:a16="http://schemas.microsoft.com/office/drawing/2014/main" id="{B4F5360E-38B9-441A-91A1-0CF39871F4BE}"/>
              </a:ext>
            </a:extLst>
          </p:cNvPr>
          <p:cNvSpPr txBox="1"/>
          <p:nvPr/>
        </p:nvSpPr>
        <p:spPr>
          <a:xfrm>
            <a:off x="7517571" y="1902480"/>
            <a:ext cx="4199930" cy="1200329"/>
          </a:xfrm>
          <a:prstGeom prst="rect">
            <a:avLst/>
          </a:prstGeom>
          <a:noFill/>
        </p:spPr>
        <p:txBody>
          <a:bodyPr wrap="square" rtlCol="0">
            <a:spAutoFit/>
          </a:bodyPr>
          <a:lstStyle/>
          <a:p>
            <a:pPr algn="l"/>
            <a:r>
              <a:rPr lang="en-US" dirty="0"/>
              <a:t>Additionally, if the client has previously subscribed to company’s scheme in past then the clients are likely to subscribe in current campaign too.</a:t>
            </a:r>
          </a:p>
        </p:txBody>
      </p:sp>
    </p:spTree>
    <p:extLst>
      <p:ext uri="{BB962C8B-B14F-4D97-AF65-F5344CB8AC3E}">
        <p14:creationId xmlns:p14="http://schemas.microsoft.com/office/powerpoint/2010/main" val="62249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8064" y="5093237"/>
            <a:ext cx="2123743" cy="343061"/>
          </a:xfrm>
        </p:spPr>
        <p:txBody>
          <a:bodyPr/>
          <a:lstStyle/>
          <a:p>
            <a:r>
              <a:rPr lang="en-US" dirty="0"/>
              <a:t>Arjun Rajendra Gupta</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5128189" y="5064577"/>
            <a:ext cx="2135755" cy="343061"/>
          </a:xfrm>
        </p:spPr>
        <p:txBody>
          <a:bodyPr/>
          <a:lstStyle/>
          <a:p>
            <a:r>
              <a:rPr lang="en-US" dirty="0"/>
              <a:t>Pramir K C</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8920327" y="5092903"/>
            <a:ext cx="2123743" cy="343061"/>
          </a:xfrm>
        </p:spPr>
        <p:txBody>
          <a:bodyPr/>
          <a:lstStyle/>
          <a:p>
            <a:r>
              <a:rPr lang="en-US" dirty="0"/>
              <a:t>Rajkanwar Chopra</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598" y="6356350"/>
            <a:ext cx="2743200" cy="365125"/>
          </a:xfrm>
        </p:spPr>
        <p:txBody>
          <a:bodyPr/>
          <a:lstStyle/>
          <a:p>
            <a:fld id="{B5CEABB6-07DC-46E8-9B57-56EC44A396E5}" type="slidenum">
              <a:rPr lang="en-US" smtClean="0"/>
              <a:pPr/>
              <a:t>2</a:t>
            </a:fld>
            <a:endParaRPr lang="en-US" dirty="0"/>
          </a:p>
        </p:txBody>
      </p:sp>
      <p:pic>
        <p:nvPicPr>
          <p:cNvPr id="21" name="Picture Placeholder 20" descr="A person smiling for the camera&#10;&#10;Description automatically generated with medium confidence">
            <a:extLst>
              <a:ext uri="{FF2B5EF4-FFF2-40B4-BE49-F238E27FC236}">
                <a16:creationId xmlns:a16="http://schemas.microsoft.com/office/drawing/2014/main" id="{44E9EC15-905F-4DCE-B642-DA5426C52EEC}"/>
              </a:ext>
            </a:extLst>
          </p:cNvPr>
          <p:cNvPicPr>
            <a:picLocks noGrp="1" noChangeAspect="1"/>
          </p:cNvPicPr>
          <p:nvPr>
            <p:ph type="pic" sz="quarter" idx="14"/>
          </p:nvPr>
        </p:nvPicPr>
        <p:blipFill>
          <a:blip r:embed="rId2"/>
          <a:srcRect l="2203" r="2203"/>
          <a:stretch>
            <a:fillRect/>
          </a:stretch>
        </p:blipFill>
        <p:spPr/>
      </p:pic>
      <p:pic>
        <p:nvPicPr>
          <p:cNvPr id="7" name="Picture Placeholder 6" descr="A person with a beard&#10;&#10;Description automatically generated with low confidence">
            <a:extLst>
              <a:ext uri="{FF2B5EF4-FFF2-40B4-BE49-F238E27FC236}">
                <a16:creationId xmlns:a16="http://schemas.microsoft.com/office/drawing/2014/main" id="{C6B60CED-8EEA-4F1D-B54B-60A186B8BE3A}"/>
              </a:ext>
            </a:extLst>
          </p:cNvPr>
          <p:cNvPicPr>
            <a:picLocks noGrp="1" noChangeAspect="1"/>
          </p:cNvPicPr>
          <p:nvPr>
            <p:ph type="pic" sz="quarter" idx="15"/>
          </p:nvPr>
        </p:nvPicPr>
        <p:blipFill>
          <a:blip r:embed="rId3"/>
          <a:srcRect t="4663" b="4663"/>
          <a:stretch>
            <a:fillRect/>
          </a:stretch>
        </p:blipFill>
        <p:spPr>
          <a:xfrm>
            <a:off x="5273675" y="2886075"/>
            <a:ext cx="1844675" cy="1846263"/>
          </a:xfrm>
        </p:spPr>
      </p:pic>
      <p:pic>
        <p:nvPicPr>
          <p:cNvPr id="4" name="Picture Placeholder 3" descr="A person wearing a suit and tie&#10;&#10;Description automatically generated with medium confidence">
            <a:extLst>
              <a:ext uri="{FF2B5EF4-FFF2-40B4-BE49-F238E27FC236}">
                <a16:creationId xmlns:a16="http://schemas.microsoft.com/office/drawing/2014/main" id="{AC443603-7823-4861-ACD7-DD57F728203F}"/>
              </a:ext>
            </a:extLst>
          </p:cNvPr>
          <p:cNvPicPr>
            <a:picLocks noGrp="1" noChangeAspect="1"/>
          </p:cNvPicPr>
          <p:nvPr>
            <p:ph type="pic" sz="quarter" idx="16"/>
          </p:nvPr>
        </p:nvPicPr>
        <p:blipFill>
          <a:blip r:embed="rId4"/>
          <a:srcRect t="289" b="289"/>
          <a:stretch>
            <a:fillRect/>
          </a:stretch>
        </p:blipFill>
        <p:spPr>
          <a:xfrm>
            <a:off x="9059863" y="2886075"/>
            <a:ext cx="1844675" cy="1846263"/>
          </a:xfrm>
        </p:spPr>
      </p:pic>
    </p:spTree>
    <p:extLst>
      <p:ext uri="{BB962C8B-B14F-4D97-AF65-F5344CB8AC3E}">
        <p14:creationId xmlns:p14="http://schemas.microsoft.com/office/powerpoint/2010/main" val="3477453048"/>
      </p:ext>
    </p:extLst>
  </p:cSld>
  <p:clrMapOvr>
    <a:masterClrMapping/>
  </p:clrMapOvr>
  <mc:AlternateContent xmlns:mc="http://schemas.openxmlformats.org/markup-compatibility/2006" xmlns:p14="http://schemas.microsoft.com/office/powerpoint/2010/main">
    <mc:Choice Requires="p14">
      <p:transition spd="slow" p14:dur="2000" advTm="6140"/>
    </mc:Choice>
    <mc:Fallback xmlns="">
      <p:transition spd="slow" advTm="614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Pivotal role of socio-economic factors</a:t>
            </a:r>
            <a:endParaRPr lang="en-CA" dirty="0"/>
          </a:p>
        </p:txBody>
      </p:sp>
      <p:pic>
        <p:nvPicPr>
          <p:cNvPr id="9" name="Picture 8">
            <a:extLst>
              <a:ext uri="{FF2B5EF4-FFF2-40B4-BE49-F238E27FC236}">
                <a16:creationId xmlns:a16="http://schemas.microsoft.com/office/drawing/2014/main" id="{94FA9A49-4489-4712-B9C1-D5208BE08539}"/>
              </a:ext>
            </a:extLst>
          </p:cNvPr>
          <p:cNvPicPr>
            <a:picLocks noChangeAspect="1"/>
          </p:cNvPicPr>
          <p:nvPr/>
        </p:nvPicPr>
        <p:blipFill>
          <a:blip r:embed="rId2"/>
          <a:srcRect/>
          <a:stretch/>
        </p:blipFill>
        <p:spPr>
          <a:xfrm>
            <a:off x="2308068" y="1262482"/>
            <a:ext cx="7575861" cy="4046110"/>
          </a:xfrm>
          <a:prstGeom prst="rect">
            <a:avLst/>
          </a:prstGeom>
        </p:spPr>
      </p:pic>
      <p:sp>
        <p:nvSpPr>
          <p:cNvPr id="2" name="TextBox 1">
            <a:extLst>
              <a:ext uri="{FF2B5EF4-FFF2-40B4-BE49-F238E27FC236}">
                <a16:creationId xmlns:a16="http://schemas.microsoft.com/office/drawing/2014/main" id="{B4F5360E-38B9-441A-91A1-0CF39871F4BE}"/>
              </a:ext>
            </a:extLst>
          </p:cNvPr>
          <p:cNvSpPr txBox="1"/>
          <p:nvPr/>
        </p:nvSpPr>
        <p:spPr>
          <a:xfrm>
            <a:off x="412205" y="5308592"/>
            <a:ext cx="11367589" cy="1200329"/>
          </a:xfrm>
          <a:prstGeom prst="rect">
            <a:avLst/>
          </a:prstGeom>
          <a:noFill/>
        </p:spPr>
        <p:txBody>
          <a:bodyPr wrap="square" rtlCol="0">
            <a:spAutoFit/>
          </a:bodyPr>
          <a:lstStyle/>
          <a:p>
            <a:pPr algn="l"/>
            <a:r>
              <a:rPr lang="en-US" dirty="0"/>
              <a:t>It seems that People are subscribing to term deposit when the 3Month Euribor rate is low specifically below 2. That means, when the unsecured loan lending rate is low, at that time the returns on secured deposits are even lower. Since consumers do not get better return on other government backed deposits, they are likely to subscribe to special term deposits offered by banks.</a:t>
            </a:r>
          </a:p>
        </p:txBody>
      </p:sp>
    </p:spTree>
    <p:extLst>
      <p:ext uri="{BB962C8B-B14F-4D97-AF65-F5344CB8AC3E}">
        <p14:creationId xmlns:p14="http://schemas.microsoft.com/office/powerpoint/2010/main" val="262280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Pivotal role of socio-economic factors</a:t>
            </a:r>
            <a:endParaRPr lang="en-CA" dirty="0"/>
          </a:p>
        </p:txBody>
      </p:sp>
      <p:pic>
        <p:nvPicPr>
          <p:cNvPr id="9" name="Picture 8">
            <a:extLst>
              <a:ext uri="{FF2B5EF4-FFF2-40B4-BE49-F238E27FC236}">
                <a16:creationId xmlns:a16="http://schemas.microsoft.com/office/drawing/2014/main" id="{94FA9A49-4489-4712-B9C1-D5208BE08539}"/>
              </a:ext>
            </a:extLst>
          </p:cNvPr>
          <p:cNvPicPr>
            <a:picLocks noChangeAspect="1"/>
          </p:cNvPicPr>
          <p:nvPr/>
        </p:nvPicPr>
        <p:blipFill>
          <a:blip r:embed="rId2"/>
          <a:srcRect/>
          <a:stretch/>
        </p:blipFill>
        <p:spPr>
          <a:xfrm>
            <a:off x="0" y="1402972"/>
            <a:ext cx="6365494" cy="3399678"/>
          </a:xfrm>
          <a:prstGeom prst="rect">
            <a:avLst/>
          </a:prstGeom>
        </p:spPr>
      </p:pic>
      <p:sp>
        <p:nvSpPr>
          <p:cNvPr id="2" name="TextBox 1">
            <a:extLst>
              <a:ext uri="{FF2B5EF4-FFF2-40B4-BE49-F238E27FC236}">
                <a16:creationId xmlns:a16="http://schemas.microsoft.com/office/drawing/2014/main" id="{B4F5360E-38B9-441A-91A1-0CF39871F4BE}"/>
              </a:ext>
            </a:extLst>
          </p:cNvPr>
          <p:cNvSpPr txBox="1"/>
          <p:nvPr/>
        </p:nvSpPr>
        <p:spPr>
          <a:xfrm>
            <a:off x="612918" y="5527058"/>
            <a:ext cx="10740882" cy="646331"/>
          </a:xfrm>
          <a:prstGeom prst="rect">
            <a:avLst/>
          </a:prstGeom>
          <a:noFill/>
        </p:spPr>
        <p:txBody>
          <a:bodyPr wrap="square" rtlCol="0">
            <a:spAutoFit/>
          </a:bodyPr>
          <a:lstStyle/>
          <a:p>
            <a:pPr algn="l"/>
            <a:r>
              <a:rPr lang="en-US" dirty="0"/>
              <a:t>When the economic cycle of the country is in expansion stage or at peak, then employment increases, that means that Euribor is at high too which leads to low subscription of term deposit and vice-versa</a:t>
            </a:r>
          </a:p>
        </p:txBody>
      </p:sp>
      <p:pic>
        <p:nvPicPr>
          <p:cNvPr id="5" name="Picture 4" descr="Chart, bar chart&#10;&#10;Description automatically generated">
            <a:extLst>
              <a:ext uri="{FF2B5EF4-FFF2-40B4-BE49-F238E27FC236}">
                <a16:creationId xmlns:a16="http://schemas.microsoft.com/office/drawing/2014/main" id="{7B4C2D4D-A114-461E-A210-6F640B86F2CC}"/>
              </a:ext>
            </a:extLst>
          </p:cNvPr>
          <p:cNvPicPr>
            <a:picLocks noChangeAspect="1"/>
          </p:cNvPicPr>
          <p:nvPr/>
        </p:nvPicPr>
        <p:blipFill>
          <a:blip r:embed="rId3"/>
          <a:stretch>
            <a:fillRect/>
          </a:stretch>
        </p:blipFill>
        <p:spPr>
          <a:xfrm>
            <a:off x="6593832" y="1690288"/>
            <a:ext cx="4490935" cy="3112362"/>
          </a:xfrm>
          <a:prstGeom prst="rect">
            <a:avLst/>
          </a:prstGeom>
        </p:spPr>
      </p:pic>
    </p:spTree>
    <p:extLst>
      <p:ext uri="{BB962C8B-B14F-4D97-AF65-F5344CB8AC3E}">
        <p14:creationId xmlns:p14="http://schemas.microsoft.com/office/powerpoint/2010/main" val="196353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C5E6-6762-489D-BFCD-A43F3A0CB726}"/>
              </a:ext>
            </a:extLst>
          </p:cNvPr>
          <p:cNvSpPr>
            <a:spLocks noGrp="1"/>
          </p:cNvSpPr>
          <p:nvPr>
            <p:ph type="ctrTitle"/>
          </p:nvPr>
        </p:nvSpPr>
        <p:spPr>
          <a:xfrm>
            <a:off x="6522098" y="2571235"/>
            <a:ext cx="4648822" cy="1715531"/>
          </a:xfrm>
        </p:spPr>
        <p:txBody>
          <a:bodyPr/>
          <a:lstStyle/>
          <a:p>
            <a:r>
              <a:rPr lang="en-US" dirty="0"/>
              <a:t>Application of machine learning</a:t>
            </a:r>
            <a:endParaRPr lang="en-CA" dirty="0"/>
          </a:p>
        </p:txBody>
      </p:sp>
      <p:sp>
        <p:nvSpPr>
          <p:cNvPr id="6" name="Slide Number Placeholder 5">
            <a:extLst>
              <a:ext uri="{FF2B5EF4-FFF2-40B4-BE49-F238E27FC236}">
                <a16:creationId xmlns:a16="http://schemas.microsoft.com/office/drawing/2014/main" id="{4D9FA896-1C7B-4948-B279-6E13BEE11A9D}"/>
              </a:ext>
            </a:extLst>
          </p:cNvPr>
          <p:cNvSpPr>
            <a:spLocks noGrp="1"/>
          </p:cNvSpPr>
          <p:nvPr>
            <p:ph type="sldNum" sz="quarter" idx="4294967295"/>
          </p:nvPr>
        </p:nvSpPr>
        <p:spPr>
          <a:xfrm>
            <a:off x="9448800" y="6356350"/>
            <a:ext cx="2743200" cy="365125"/>
          </a:xfrm>
        </p:spPr>
        <p:txBody>
          <a:bodyPr/>
          <a:lstStyle/>
          <a:p>
            <a:fld id="{B5CEABB6-07DC-46E8-9B57-56EC44A396E5}" type="slidenum">
              <a:rPr lang="en-US" smtClean="0"/>
              <a:t>22</a:t>
            </a:fld>
            <a:endParaRPr lang="en-US" dirty="0"/>
          </a:p>
        </p:txBody>
      </p:sp>
    </p:spTree>
    <p:extLst>
      <p:ext uri="{BB962C8B-B14F-4D97-AF65-F5344CB8AC3E}">
        <p14:creationId xmlns:p14="http://schemas.microsoft.com/office/powerpoint/2010/main" val="109801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715D27-3C3F-4AD0-B615-77BA6A15D0F1}"/>
              </a:ext>
            </a:extLst>
          </p:cNvPr>
          <p:cNvSpPr>
            <a:spLocks noGrp="1"/>
          </p:cNvSpPr>
          <p:nvPr>
            <p:ph type="title"/>
          </p:nvPr>
        </p:nvSpPr>
        <p:spPr>
          <a:xfrm>
            <a:off x="3368157" y="825127"/>
            <a:ext cx="8823843" cy="667771"/>
          </a:xfrm>
        </p:spPr>
        <p:txBody>
          <a:bodyPr>
            <a:normAutofit/>
          </a:bodyPr>
          <a:lstStyle/>
          <a:p>
            <a:r>
              <a:rPr lang="en-US" sz="2400" dirty="0">
                <a:sym typeface="Wingdings" panose="05000000000000000000" pitchFamily="2" charset="2"/>
              </a:rPr>
              <a:t>business problem  </a:t>
            </a:r>
            <a:r>
              <a:rPr lang="en-US" sz="2400" dirty="0"/>
              <a:t>Machine Learning solution</a:t>
            </a:r>
            <a:endParaRPr lang="en-CA" sz="2400" dirty="0"/>
          </a:p>
        </p:txBody>
      </p:sp>
      <p:sp>
        <p:nvSpPr>
          <p:cNvPr id="14" name="Text Placeholder 13">
            <a:extLst>
              <a:ext uri="{FF2B5EF4-FFF2-40B4-BE49-F238E27FC236}">
                <a16:creationId xmlns:a16="http://schemas.microsoft.com/office/drawing/2014/main" id="{A5796D38-4C4D-453D-BA88-791B5310876D}"/>
              </a:ext>
            </a:extLst>
          </p:cNvPr>
          <p:cNvSpPr>
            <a:spLocks noGrp="1"/>
          </p:cNvSpPr>
          <p:nvPr>
            <p:ph type="body" idx="1"/>
          </p:nvPr>
        </p:nvSpPr>
        <p:spPr>
          <a:xfrm>
            <a:off x="5153413" y="1845939"/>
            <a:ext cx="6687134" cy="1583061"/>
          </a:xfrm>
        </p:spPr>
        <p:txBody>
          <a:bodyPr>
            <a:normAutofit lnSpcReduction="10000"/>
          </a:bodyPr>
          <a:lstStyle/>
          <a:p>
            <a:r>
              <a:rPr lang="en-US" sz="1800" dirty="0"/>
              <a:t>Machine Learning will help us in forecasting the result of our next campaign for every customer. </a:t>
            </a:r>
          </a:p>
          <a:p>
            <a:r>
              <a:rPr lang="en-US" sz="1800" dirty="0"/>
              <a:t>This can be used as a base to develop strategy that targets every customer based on result obtained through our Machine Learning Model.</a:t>
            </a:r>
          </a:p>
        </p:txBody>
      </p:sp>
      <p:graphicFrame>
        <p:nvGraphicFramePr>
          <p:cNvPr id="17" name="Diagram 16">
            <a:extLst>
              <a:ext uri="{FF2B5EF4-FFF2-40B4-BE49-F238E27FC236}">
                <a16:creationId xmlns:a16="http://schemas.microsoft.com/office/drawing/2014/main" id="{66BDF567-C772-4926-9E07-45018D4225AC}"/>
              </a:ext>
            </a:extLst>
          </p:cNvPr>
          <p:cNvGraphicFramePr/>
          <p:nvPr>
            <p:extLst>
              <p:ext uri="{D42A27DB-BD31-4B8C-83A1-F6EECF244321}">
                <p14:modId xmlns:p14="http://schemas.microsoft.com/office/powerpoint/2010/main" val="640437422"/>
              </p:ext>
            </p:extLst>
          </p:nvPr>
        </p:nvGraphicFramePr>
        <p:xfrm>
          <a:off x="6663514" y="3157291"/>
          <a:ext cx="3666931" cy="3700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98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Strategy applied</a:t>
            </a:r>
            <a:endParaRPr lang="en-CA" dirty="0"/>
          </a:p>
        </p:txBody>
      </p:sp>
      <p:graphicFrame>
        <p:nvGraphicFramePr>
          <p:cNvPr id="2" name="Diagram 1">
            <a:extLst>
              <a:ext uri="{FF2B5EF4-FFF2-40B4-BE49-F238E27FC236}">
                <a16:creationId xmlns:a16="http://schemas.microsoft.com/office/drawing/2014/main" id="{0736F1BF-AE48-4B5F-94A0-67081A9635E1}"/>
              </a:ext>
            </a:extLst>
          </p:cNvPr>
          <p:cNvGraphicFramePr/>
          <p:nvPr>
            <p:extLst>
              <p:ext uri="{D42A27DB-BD31-4B8C-83A1-F6EECF244321}">
                <p14:modId xmlns:p14="http://schemas.microsoft.com/office/powerpoint/2010/main" val="3591845106"/>
              </p:ext>
            </p:extLst>
          </p:nvPr>
        </p:nvGraphicFramePr>
        <p:xfrm>
          <a:off x="838200" y="1690687"/>
          <a:ext cx="10515600" cy="4802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086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deduction</a:t>
            </a:r>
            <a:endParaRPr lang="en-CA" dirty="0"/>
          </a:p>
        </p:txBody>
      </p:sp>
      <p:graphicFrame>
        <p:nvGraphicFramePr>
          <p:cNvPr id="2" name="Diagram 1">
            <a:extLst>
              <a:ext uri="{FF2B5EF4-FFF2-40B4-BE49-F238E27FC236}">
                <a16:creationId xmlns:a16="http://schemas.microsoft.com/office/drawing/2014/main" id="{0736F1BF-AE48-4B5F-94A0-67081A9635E1}"/>
              </a:ext>
            </a:extLst>
          </p:cNvPr>
          <p:cNvGraphicFramePr/>
          <p:nvPr>
            <p:extLst>
              <p:ext uri="{D42A27DB-BD31-4B8C-83A1-F6EECF244321}">
                <p14:modId xmlns:p14="http://schemas.microsoft.com/office/powerpoint/2010/main" val="3787687728"/>
              </p:ext>
            </p:extLst>
          </p:nvPr>
        </p:nvGraphicFramePr>
        <p:xfrm>
          <a:off x="838200" y="1690687"/>
          <a:ext cx="10515600" cy="4802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024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PREDICTING potential FUTURE CUSTOMERS</a:t>
            </a:r>
            <a:endParaRPr lang="en-CA" dirty="0"/>
          </a:p>
        </p:txBody>
      </p:sp>
      <p:pic>
        <p:nvPicPr>
          <p:cNvPr id="7" name="Picture 6">
            <a:extLst>
              <a:ext uri="{FF2B5EF4-FFF2-40B4-BE49-F238E27FC236}">
                <a16:creationId xmlns:a16="http://schemas.microsoft.com/office/drawing/2014/main" id="{9DB9B7F7-02BF-41C9-8208-15CFCF9BA452}"/>
              </a:ext>
            </a:extLst>
          </p:cNvPr>
          <p:cNvPicPr>
            <a:picLocks noChangeAspect="1"/>
          </p:cNvPicPr>
          <p:nvPr/>
        </p:nvPicPr>
        <p:blipFill>
          <a:blip r:embed="rId2"/>
          <a:srcRect/>
          <a:stretch/>
        </p:blipFill>
        <p:spPr>
          <a:xfrm>
            <a:off x="351454" y="2105900"/>
            <a:ext cx="4385932" cy="3674414"/>
          </a:xfrm>
          <a:prstGeom prst="rect">
            <a:avLst/>
          </a:prstGeom>
        </p:spPr>
      </p:pic>
      <p:graphicFrame>
        <p:nvGraphicFramePr>
          <p:cNvPr id="12" name="Diagram 11">
            <a:extLst>
              <a:ext uri="{FF2B5EF4-FFF2-40B4-BE49-F238E27FC236}">
                <a16:creationId xmlns:a16="http://schemas.microsoft.com/office/drawing/2014/main" id="{DBFB314E-7CC1-4EF4-B561-AA27C639384F}"/>
              </a:ext>
            </a:extLst>
          </p:cNvPr>
          <p:cNvGraphicFramePr/>
          <p:nvPr>
            <p:extLst>
              <p:ext uri="{D42A27DB-BD31-4B8C-83A1-F6EECF244321}">
                <p14:modId xmlns:p14="http://schemas.microsoft.com/office/powerpoint/2010/main" val="2699438514"/>
              </p:ext>
            </p:extLst>
          </p:nvPr>
        </p:nvGraphicFramePr>
        <p:xfrm>
          <a:off x="5224132" y="1522737"/>
          <a:ext cx="6616414" cy="4840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7516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A51D-9F17-42A3-A06D-5ED0B86E6F04}"/>
              </a:ext>
            </a:extLst>
          </p:cNvPr>
          <p:cNvSpPr>
            <a:spLocks noGrp="1"/>
          </p:cNvSpPr>
          <p:nvPr>
            <p:ph type="ctrTitle"/>
          </p:nvPr>
        </p:nvSpPr>
        <p:spPr/>
        <p:txBody>
          <a:bodyPr/>
          <a:lstStyle/>
          <a:p>
            <a:r>
              <a:rPr lang="en-US" dirty="0"/>
              <a:t>clustering</a:t>
            </a:r>
            <a:endParaRPr lang="en-CA" dirty="0"/>
          </a:p>
        </p:txBody>
      </p:sp>
      <p:sp>
        <p:nvSpPr>
          <p:cNvPr id="6" name="Slide Number Placeholder 5">
            <a:extLst>
              <a:ext uri="{FF2B5EF4-FFF2-40B4-BE49-F238E27FC236}">
                <a16:creationId xmlns:a16="http://schemas.microsoft.com/office/drawing/2014/main" id="{1C86552C-6A65-4078-BCF3-F6CE98F48CA0}"/>
              </a:ext>
            </a:extLst>
          </p:cNvPr>
          <p:cNvSpPr>
            <a:spLocks noGrp="1"/>
          </p:cNvSpPr>
          <p:nvPr>
            <p:ph type="sldNum" sz="quarter" idx="4294967295"/>
          </p:nvPr>
        </p:nvSpPr>
        <p:spPr>
          <a:xfrm>
            <a:off x="9448800" y="6356350"/>
            <a:ext cx="2743200" cy="365125"/>
          </a:xfrm>
        </p:spPr>
        <p:txBody>
          <a:bodyPr/>
          <a:lstStyle/>
          <a:p>
            <a:fld id="{B5CEABB6-07DC-46E8-9B57-56EC44A396E5}" type="slidenum">
              <a:rPr lang="en-US" smtClean="0"/>
              <a:t>27</a:t>
            </a:fld>
            <a:endParaRPr lang="en-US" dirty="0"/>
          </a:p>
        </p:txBody>
      </p:sp>
    </p:spTree>
    <p:extLst>
      <p:ext uri="{BB962C8B-B14F-4D97-AF65-F5344CB8AC3E}">
        <p14:creationId xmlns:p14="http://schemas.microsoft.com/office/powerpoint/2010/main" val="132798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715D27-3C3F-4AD0-B615-77BA6A15D0F1}"/>
              </a:ext>
            </a:extLst>
          </p:cNvPr>
          <p:cNvSpPr>
            <a:spLocks noGrp="1"/>
          </p:cNvSpPr>
          <p:nvPr>
            <p:ph type="title"/>
          </p:nvPr>
        </p:nvSpPr>
        <p:spPr>
          <a:xfrm>
            <a:off x="1684077" y="189411"/>
            <a:ext cx="8823843" cy="667771"/>
          </a:xfrm>
        </p:spPr>
        <p:txBody>
          <a:bodyPr>
            <a:normAutofit/>
          </a:bodyPr>
          <a:lstStyle/>
          <a:p>
            <a:pPr algn="ctr"/>
            <a:r>
              <a:rPr lang="en-US" sz="2400" dirty="0">
                <a:sym typeface="Wingdings" panose="05000000000000000000" pitchFamily="2" charset="2"/>
              </a:rPr>
              <a:t>insights gathered</a:t>
            </a:r>
            <a:endParaRPr lang="en-CA" sz="2400" dirty="0"/>
          </a:p>
        </p:txBody>
      </p:sp>
      <p:sp>
        <p:nvSpPr>
          <p:cNvPr id="14" name="Text Placeholder 13">
            <a:extLst>
              <a:ext uri="{FF2B5EF4-FFF2-40B4-BE49-F238E27FC236}">
                <a16:creationId xmlns:a16="http://schemas.microsoft.com/office/drawing/2014/main" id="{A5796D38-4C4D-453D-BA88-791B5310876D}"/>
              </a:ext>
            </a:extLst>
          </p:cNvPr>
          <p:cNvSpPr>
            <a:spLocks noGrp="1"/>
          </p:cNvSpPr>
          <p:nvPr>
            <p:ph type="body" idx="1"/>
          </p:nvPr>
        </p:nvSpPr>
        <p:spPr>
          <a:xfrm>
            <a:off x="343580" y="4863632"/>
            <a:ext cx="11504839" cy="1804957"/>
          </a:xfrm>
        </p:spPr>
        <p:txBody>
          <a:bodyPr>
            <a:normAutofit/>
          </a:bodyPr>
          <a:lstStyle/>
          <a:p>
            <a:r>
              <a:rPr lang="en-US" sz="1800" dirty="0"/>
              <a:t>Finding certain customer group which has high conversion rate.</a:t>
            </a:r>
          </a:p>
          <a:p>
            <a:r>
              <a:rPr lang="en-US" sz="1800" dirty="0"/>
              <a:t>Combining the data of the clusters 20, 30 and 31 leads to a total count of 130 approx. and this data is giving us important insights related to profiles that were successfully subscribing to term deposit. We should ask marketing team to design a special strategy to focus on such profiles in order to gain a greater number of subscriptions.</a:t>
            </a:r>
          </a:p>
        </p:txBody>
      </p:sp>
      <p:pic>
        <p:nvPicPr>
          <p:cNvPr id="6" name="Picture 5" descr="Chart, bar chart&#10;&#10;Description automatically generated">
            <a:extLst>
              <a:ext uri="{FF2B5EF4-FFF2-40B4-BE49-F238E27FC236}">
                <a16:creationId xmlns:a16="http://schemas.microsoft.com/office/drawing/2014/main" id="{68F99EF0-78F8-49E2-8FBF-EE29AB2271F7}"/>
              </a:ext>
            </a:extLst>
          </p:cNvPr>
          <p:cNvPicPr>
            <a:picLocks noChangeAspect="1"/>
          </p:cNvPicPr>
          <p:nvPr/>
        </p:nvPicPr>
        <p:blipFill>
          <a:blip r:embed="rId2"/>
          <a:stretch>
            <a:fillRect/>
          </a:stretch>
        </p:blipFill>
        <p:spPr>
          <a:xfrm>
            <a:off x="2691716" y="917199"/>
            <a:ext cx="6808566" cy="4195977"/>
          </a:xfrm>
          <a:prstGeom prst="rect">
            <a:avLst/>
          </a:prstGeom>
        </p:spPr>
      </p:pic>
    </p:spTree>
    <p:extLst>
      <p:ext uri="{BB962C8B-B14F-4D97-AF65-F5344CB8AC3E}">
        <p14:creationId xmlns:p14="http://schemas.microsoft.com/office/powerpoint/2010/main" val="614744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ctrTitle"/>
          </p:nvPr>
        </p:nvSpPr>
        <p:spPr>
          <a:xfrm>
            <a:off x="3150637" y="652760"/>
            <a:ext cx="5955769" cy="653908"/>
          </a:xfrm>
        </p:spPr>
        <p:txBody>
          <a:bodyPr/>
          <a:lstStyle/>
          <a:p>
            <a:r>
              <a:rPr lang="en-US" dirty="0"/>
              <a:t>Campaign direction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subTitle" idx="1"/>
          </p:nvPr>
        </p:nvSpPr>
        <p:spPr>
          <a:xfrm>
            <a:off x="3150637" y="1194319"/>
            <a:ext cx="9041363" cy="4683967"/>
          </a:xfrm>
        </p:spPr>
        <p:txBody>
          <a:bodyPr vert="horz" lIns="91440" tIns="45720" rIns="91440" bIns="45720" rtlCol="0" anchor="b">
            <a:normAutofit/>
          </a:bodyPr>
          <a:lstStyle/>
          <a:p>
            <a:pPr marL="342900" indent="-342900">
              <a:buAutoNum type="arabicPeriod"/>
            </a:pPr>
            <a:r>
              <a:rPr lang="en-US" dirty="0"/>
              <a:t>Frequency of contact – keep it between 3-6 calls/customer.</a:t>
            </a:r>
          </a:p>
          <a:p>
            <a:pPr marL="342900" indent="-342900">
              <a:buAutoNum type="arabicPeriod"/>
            </a:pPr>
            <a:r>
              <a:rPr lang="en-US" dirty="0"/>
              <a:t>Duration of the call – try to keep the customer involved for more than 10 minutes.</a:t>
            </a:r>
          </a:p>
          <a:p>
            <a:pPr marL="342900" indent="-342900">
              <a:buAutoNum type="arabicPeriod"/>
            </a:pPr>
            <a:r>
              <a:rPr lang="en-US" dirty="0"/>
              <a:t>Target elderly group – talk less and high subscription ratio.</a:t>
            </a:r>
          </a:p>
          <a:p>
            <a:pPr marL="342900" indent="-342900">
              <a:buAutoNum type="arabicPeriod"/>
            </a:pPr>
            <a:r>
              <a:rPr lang="en-US" dirty="0"/>
              <a:t>Target students and illiterate group – their subscription ratio is higher too.</a:t>
            </a:r>
          </a:p>
          <a:p>
            <a:pPr marL="342900" indent="-342900">
              <a:buAutoNum type="arabicPeriod"/>
            </a:pPr>
            <a:r>
              <a:rPr lang="en-US" dirty="0"/>
              <a:t>Special strategy required for blue-collar workers and entrepreneurs as they subscribe less.</a:t>
            </a:r>
          </a:p>
          <a:p>
            <a:pPr marL="342900" indent="-342900">
              <a:buFont typeface="Arial" panose="020B0604020202020204" pitchFamily="34" charset="0"/>
              <a:buAutoNum type="arabicPeriod"/>
            </a:pPr>
            <a:r>
              <a:rPr lang="en-US" dirty="0"/>
              <a:t>People who have not yet defaulted on any loan repayment are likely to subscribe.</a:t>
            </a:r>
          </a:p>
          <a:p>
            <a:pPr marL="342900" indent="-342900">
              <a:buAutoNum type="arabicPeriod"/>
            </a:pPr>
            <a:r>
              <a:rPr lang="en-US" dirty="0"/>
              <a:t>Try contacting customers over cell phone than telephone.</a:t>
            </a:r>
          </a:p>
          <a:p>
            <a:pPr marL="342900" indent="-342900">
              <a:buAutoNum type="arabicPeriod"/>
            </a:pPr>
            <a:r>
              <a:rPr lang="en-US" dirty="0"/>
              <a:t>Try contacting customers from last campaign and clients who subscribed to the previous campaign – subscription ratio is higher.</a:t>
            </a:r>
          </a:p>
          <a:p>
            <a:pPr marL="342900" indent="-342900">
              <a:buAutoNum type="arabicPeriod"/>
            </a:pPr>
            <a:r>
              <a:rPr lang="en-US" dirty="0"/>
              <a:t>Try launching the campaign when the Euribor rate is lower.</a:t>
            </a:r>
          </a:p>
        </p:txBody>
      </p:sp>
    </p:spTree>
    <p:extLst>
      <p:ext uri="{BB962C8B-B14F-4D97-AF65-F5344CB8AC3E}">
        <p14:creationId xmlns:p14="http://schemas.microsoft.com/office/powerpoint/2010/main" val="137151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59617" y="574675"/>
            <a:ext cx="3687147" cy="585788"/>
          </a:xfrm>
        </p:spPr>
        <p:txBody>
          <a:bodyPr>
            <a:normAutofit/>
          </a:bodyPr>
          <a:lstStyle/>
          <a:p>
            <a:r>
              <a:rPr lang="en-ZA" dirty="0"/>
              <a:t>Business problem</a:t>
            </a:r>
            <a:endParaRPr lang="en-US" dirty="0"/>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09606" y="1585549"/>
            <a:ext cx="2141764" cy="514350"/>
          </a:xfrm>
        </p:spPr>
        <p:txBody>
          <a:bodyPr vert="horz" lIns="91440" tIns="45720" rIns="91440" bIns="45720" rtlCol="0" anchor="ctr">
            <a:normAutofit lnSpcReduction="10000"/>
          </a:bodyPr>
          <a:lstStyle/>
          <a:p>
            <a:r>
              <a:rPr lang="en-US" dirty="0"/>
              <a:t>Resource constraints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Data Driven Support</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Actionable insights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To create great campaigns, marketing professionals often need data beyond secondary market research such as customer insights. However, they often lack time or budget to conduct primary research including focus groups.</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To match marketing plans with actual campaign results, marketers not only need data support, but also need in-depth understanding of data gathered from previous campaign.</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To generate extraordinary ideas, creative experts not only need deeper insights about consumers, but also insights that can identify certain characters about certain consumers from others.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277790"/>
          </a:xfrm>
        </p:spPr>
        <p:txBody>
          <a:bodyPr>
            <a:normAutofit/>
          </a:bodyPr>
          <a:lstStyle/>
          <a:p>
            <a:r>
              <a:rPr lang="en-US" dirty="0"/>
              <a:t>To profit from the term deposit program, the corporation needs not only more clients who would subscribe, but also lower resource costs. Focusing on the targeted consumer groups with less resources, for example, will result in lower costs and more profits.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14" name="TextBox 13">
            <a:extLst>
              <a:ext uri="{FF2B5EF4-FFF2-40B4-BE49-F238E27FC236}">
                <a16:creationId xmlns:a16="http://schemas.microsoft.com/office/drawing/2014/main" id="{D3914F44-38D5-4F43-96D3-E258FB4D3DA3}"/>
              </a:ext>
            </a:extLst>
          </p:cNvPr>
          <p:cNvSpPr txBox="1"/>
          <p:nvPr/>
        </p:nvSpPr>
        <p:spPr>
          <a:xfrm>
            <a:off x="4828383" y="544403"/>
            <a:ext cx="6885991" cy="646331"/>
          </a:xfrm>
          <a:prstGeom prst="rect">
            <a:avLst/>
          </a:prstGeom>
          <a:noFill/>
        </p:spPr>
        <p:txBody>
          <a:bodyPr wrap="square" rtlCol="0">
            <a:spAutoFit/>
          </a:bodyPr>
          <a:lstStyle/>
          <a:p>
            <a:pPr lvl="0"/>
            <a:r>
              <a:rPr lang="en-US"/>
              <a:t>Conversion Ratio of the people subscribing to bank's term deposit is low (11.3%).</a:t>
            </a:r>
            <a:endParaRPr lang="en-CA" dirty="0"/>
          </a:p>
        </p:txBody>
      </p:sp>
      <p:cxnSp>
        <p:nvCxnSpPr>
          <p:cNvPr id="16" name="Straight Connector 15">
            <a:extLst>
              <a:ext uri="{FF2B5EF4-FFF2-40B4-BE49-F238E27FC236}">
                <a16:creationId xmlns:a16="http://schemas.microsoft.com/office/drawing/2014/main" id="{56B68323-69B7-4E21-93F7-A2D71B598B3D}"/>
              </a:ext>
            </a:extLst>
          </p:cNvPr>
          <p:cNvCxnSpPr>
            <a:stCxn id="2" idx="3"/>
            <a:endCxn id="14" idx="1"/>
          </p:cNvCxnSpPr>
          <p:nvPr/>
        </p:nvCxnSpPr>
        <p:spPr>
          <a:xfrm>
            <a:off x="4046764" y="867569"/>
            <a:ext cx="781619" cy="0"/>
          </a:xfrm>
          <a:prstGeom prst="line">
            <a:avLst/>
          </a:prstGeom>
          <a:ln>
            <a:solidFill>
              <a:srgbClr val="E3B18D"/>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8561688"/>
      </p:ext>
    </p:extLst>
  </p:cSld>
  <p:clrMapOvr>
    <a:masterClrMapping/>
  </p:clrMapOvr>
  <mc:AlternateContent xmlns:mc="http://schemas.openxmlformats.org/markup-compatibility/2006" xmlns:p14="http://schemas.microsoft.com/office/powerpoint/2010/main">
    <mc:Choice Requires="p14">
      <p:transition spd="slow" p14:dur="2000" advTm="3330"/>
    </mc:Choice>
    <mc:Fallback xmlns="">
      <p:transition spd="slow" advTm="333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795934" y="3104401"/>
            <a:ext cx="2600131" cy="649198"/>
          </a:xfrm>
        </p:spPr>
        <p:txBody>
          <a:bodyPr/>
          <a:lstStyle/>
          <a:p>
            <a:r>
              <a:rPr lang="en-US" dirty="0"/>
              <a:t>THANK YOU</a:t>
            </a:r>
          </a:p>
        </p:txBody>
      </p:sp>
    </p:spTree>
    <p:extLst>
      <p:ext uri="{BB962C8B-B14F-4D97-AF65-F5344CB8AC3E}">
        <p14:creationId xmlns:p14="http://schemas.microsoft.com/office/powerpoint/2010/main" val="267775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Dataset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BANK CLIENT DATASET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sz="1400" dirty="0"/>
              <a:t>Example: Age, job, marital status , loan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29397" cy="365125"/>
          </a:xfrm>
        </p:spPr>
        <p:txBody>
          <a:bodyPr>
            <a:normAutofit lnSpcReduction="10000"/>
          </a:bodyPr>
          <a:lstStyle/>
          <a:p>
            <a:r>
              <a:rPr lang="en-US" dirty="0"/>
              <a:t>CONTACT DURING CURRENT CAMPAIGN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How and when the client was contacted during the current campaign, and long the call lasted.</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OTHER ATTRIBUTES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It includes the outcome from the previous marketing campaign and how many times the client was contacted during this campaign.</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fontScale="92500"/>
          </a:bodyPr>
          <a:lstStyle/>
          <a:p>
            <a:r>
              <a:rPr lang="en-US" dirty="0"/>
              <a:t>SOCIO &amp; ECONOMIC CONTEXT ATTRIBUTES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It indicates the economic indexes, employment rate and social indexes.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
        <p:nvSpPr>
          <p:cNvPr id="13" name="TextBox 12">
            <a:extLst>
              <a:ext uri="{FF2B5EF4-FFF2-40B4-BE49-F238E27FC236}">
                <a16:creationId xmlns:a16="http://schemas.microsoft.com/office/drawing/2014/main" id="{0C9377E5-A96C-4300-BF8C-871F4FFE3DA5}"/>
              </a:ext>
            </a:extLst>
          </p:cNvPr>
          <p:cNvSpPr txBox="1"/>
          <p:nvPr/>
        </p:nvSpPr>
        <p:spPr>
          <a:xfrm>
            <a:off x="1628502" y="455610"/>
            <a:ext cx="9072154" cy="369332"/>
          </a:xfrm>
          <a:prstGeom prst="rect">
            <a:avLst/>
          </a:prstGeom>
          <a:noFill/>
        </p:spPr>
        <p:txBody>
          <a:bodyPr wrap="square">
            <a:spAutoFit/>
          </a:bodyPr>
          <a:lstStyle/>
          <a:p>
            <a:pPr algn="ctr"/>
            <a:r>
              <a:rPr lang="en-CA" dirty="0">
                <a:highlight>
                  <a:srgbClr val="E9E6DF"/>
                </a:highlight>
              </a:rPr>
              <a:t>20 input variables, 1 output variable ( if client subscribed to term deposit? (Y or N)</a:t>
            </a:r>
          </a:p>
        </p:txBody>
      </p:sp>
    </p:spTree>
    <p:extLst>
      <p:ext uri="{BB962C8B-B14F-4D97-AF65-F5344CB8AC3E}">
        <p14:creationId xmlns:p14="http://schemas.microsoft.com/office/powerpoint/2010/main" val="1844941827"/>
      </p:ext>
    </p:extLst>
  </p:cSld>
  <p:clrMapOvr>
    <a:masterClrMapping/>
  </p:clrMapOvr>
  <mc:AlternateContent xmlns:mc="http://schemas.openxmlformats.org/markup-compatibility/2006" xmlns:p14="http://schemas.microsoft.com/office/powerpoint/2010/main">
    <mc:Choice Requires="p14">
      <p:transition spd="slow" p14:dur="2000" advTm="3692"/>
    </mc:Choice>
    <mc:Fallback xmlns="">
      <p:transition spd="slow" advTm="36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A644-212E-4831-BDBB-1A94F1953FB0}"/>
              </a:ext>
            </a:extLst>
          </p:cNvPr>
          <p:cNvSpPr>
            <a:spLocks noGrp="1"/>
          </p:cNvSpPr>
          <p:nvPr>
            <p:ph type="title"/>
          </p:nvPr>
        </p:nvSpPr>
        <p:spPr/>
        <p:txBody>
          <a:bodyPr/>
          <a:lstStyle/>
          <a:p>
            <a:r>
              <a:rPr lang="en-US" dirty="0"/>
              <a:t>Process flow</a:t>
            </a:r>
            <a:endParaRPr lang="en-CA" dirty="0"/>
          </a:p>
        </p:txBody>
      </p:sp>
      <p:sp>
        <p:nvSpPr>
          <p:cNvPr id="13" name="Slide Number Placeholder 12">
            <a:extLst>
              <a:ext uri="{FF2B5EF4-FFF2-40B4-BE49-F238E27FC236}">
                <a16:creationId xmlns:a16="http://schemas.microsoft.com/office/drawing/2014/main" id="{D5273288-C61B-4CC4-88FF-FF708538C80A}"/>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16" name="Picture 15">
            <a:extLst>
              <a:ext uri="{FF2B5EF4-FFF2-40B4-BE49-F238E27FC236}">
                <a16:creationId xmlns:a16="http://schemas.microsoft.com/office/drawing/2014/main" id="{E8EA7B37-5603-4B39-BC7D-745147D25BA9}"/>
              </a:ext>
            </a:extLst>
          </p:cNvPr>
          <p:cNvPicPr>
            <a:picLocks noChangeAspect="1"/>
          </p:cNvPicPr>
          <p:nvPr/>
        </p:nvPicPr>
        <p:blipFill>
          <a:blip r:embed="rId2"/>
          <a:srcRect/>
          <a:stretch/>
        </p:blipFill>
        <p:spPr>
          <a:xfrm>
            <a:off x="3076575" y="1519606"/>
            <a:ext cx="6038850" cy="5007826"/>
          </a:xfrm>
          <a:prstGeom prst="rect">
            <a:avLst/>
          </a:prstGeom>
        </p:spPr>
      </p:pic>
    </p:spTree>
    <p:extLst>
      <p:ext uri="{BB962C8B-B14F-4D97-AF65-F5344CB8AC3E}">
        <p14:creationId xmlns:p14="http://schemas.microsoft.com/office/powerpoint/2010/main" val="246747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ctrTitle"/>
          </p:nvPr>
        </p:nvSpPr>
        <p:spPr/>
        <p:txBody>
          <a:bodyPr/>
          <a:lstStyle/>
          <a:p>
            <a:r>
              <a:rPr lang="en-US" dirty="0"/>
              <a:t>Exploratory data Analysis</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4294967295"/>
          </p:nvPr>
        </p:nvSpPr>
        <p:spPr>
          <a:xfrm>
            <a:off x="94488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44578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How many people subscribed to the term deposit in last campaign</a:t>
            </a:r>
            <a:endParaRPr lang="en-CA" dirty="0"/>
          </a:p>
        </p:txBody>
      </p:sp>
      <p:pic>
        <p:nvPicPr>
          <p:cNvPr id="7" name="Picture 6" descr="Chart, pie chart&#10;&#10;Description automatically generated">
            <a:extLst>
              <a:ext uri="{FF2B5EF4-FFF2-40B4-BE49-F238E27FC236}">
                <a16:creationId xmlns:a16="http://schemas.microsoft.com/office/drawing/2014/main" id="{E93F0631-6AD6-48BF-A457-B59D17456A96}"/>
              </a:ext>
            </a:extLst>
          </p:cNvPr>
          <p:cNvPicPr>
            <a:picLocks noChangeAspect="1"/>
          </p:cNvPicPr>
          <p:nvPr/>
        </p:nvPicPr>
        <p:blipFill>
          <a:blip r:embed="rId2"/>
          <a:stretch>
            <a:fillRect/>
          </a:stretch>
        </p:blipFill>
        <p:spPr>
          <a:xfrm>
            <a:off x="2629333" y="1690688"/>
            <a:ext cx="6933333" cy="3974603"/>
          </a:xfrm>
          <a:prstGeom prst="rect">
            <a:avLst/>
          </a:prstGeom>
        </p:spPr>
      </p:pic>
    </p:spTree>
    <p:extLst>
      <p:ext uri="{BB962C8B-B14F-4D97-AF65-F5344CB8AC3E}">
        <p14:creationId xmlns:p14="http://schemas.microsoft.com/office/powerpoint/2010/main" val="112759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General observation from categorical columns</a:t>
            </a:r>
            <a:endParaRPr lang="en-CA" dirty="0"/>
          </a:p>
        </p:txBody>
      </p:sp>
      <p:pic>
        <p:nvPicPr>
          <p:cNvPr id="4" name="Picture 3" descr="Chart, bar chart&#10;&#10;Description automatically generated">
            <a:extLst>
              <a:ext uri="{FF2B5EF4-FFF2-40B4-BE49-F238E27FC236}">
                <a16:creationId xmlns:a16="http://schemas.microsoft.com/office/drawing/2014/main" id="{551E877D-28B3-48A3-9E7E-E42381177A91}"/>
              </a:ext>
            </a:extLst>
          </p:cNvPr>
          <p:cNvPicPr>
            <a:picLocks noChangeAspect="1"/>
          </p:cNvPicPr>
          <p:nvPr/>
        </p:nvPicPr>
        <p:blipFill>
          <a:blip r:embed="rId2"/>
          <a:stretch>
            <a:fillRect/>
          </a:stretch>
        </p:blipFill>
        <p:spPr>
          <a:xfrm>
            <a:off x="838200" y="1495588"/>
            <a:ext cx="7341087" cy="5278436"/>
          </a:xfrm>
          <a:prstGeom prst="rect">
            <a:avLst/>
          </a:prstGeom>
        </p:spPr>
      </p:pic>
      <p:sp>
        <p:nvSpPr>
          <p:cNvPr id="5" name="TextBox 4">
            <a:extLst>
              <a:ext uri="{FF2B5EF4-FFF2-40B4-BE49-F238E27FC236}">
                <a16:creationId xmlns:a16="http://schemas.microsoft.com/office/drawing/2014/main" id="{C235274D-4714-4DBA-BE31-CDA4D39492A1}"/>
              </a:ext>
            </a:extLst>
          </p:cNvPr>
          <p:cNvSpPr txBox="1"/>
          <p:nvPr/>
        </p:nvSpPr>
        <p:spPr>
          <a:xfrm>
            <a:off x="8332237" y="1690688"/>
            <a:ext cx="3612113" cy="1200329"/>
          </a:xfrm>
          <a:prstGeom prst="rect">
            <a:avLst/>
          </a:prstGeom>
          <a:noFill/>
        </p:spPr>
        <p:txBody>
          <a:bodyPr wrap="square" rtlCol="0">
            <a:spAutoFit/>
          </a:bodyPr>
          <a:lstStyle/>
          <a:p>
            <a:r>
              <a:rPr lang="en-US" dirty="0"/>
              <a:t>The customers in the campaign mostly included people employed in administration role, technicians or in blue collar jobs.</a:t>
            </a:r>
            <a:endParaRPr lang="en-CA" dirty="0"/>
          </a:p>
        </p:txBody>
      </p:sp>
      <p:sp>
        <p:nvSpPr>
          <p:cNvPr id="6" name="TextBox 5">
            <a:extLst>
              <a:ext uri="{FF2B5EF4-FFF2-40B4-BE49-F238E27FC236}">
                <a16:creationId xmlns:a16="http://schemas.microsoft.com/office/drawing/2014/main" id="{BDFF57AA-15F5-4531-AF75-CC953AB8A237}"/>
              </a:ext>
            </a:extLst>
          </p:cNvPr>
          <p:cNvSpPr txBox="1"/>
          <p:nvPr/>
        </p:nvSpPr>
        <p:spPr>
          <a:xfrm>
            <a:off x="8332237" y="3359020"/>
            <a:ext cx="3612114" cy="646331"/>
          </a:xfrm>
          <a:prstGeom prst="rect">
            <a:avLst/>
          </a:prstGeom>
          <a:noFill/>
        </p:spPr>
        <p:txBody>
          <a:bodyPr wrap="square" rtlCol="0">
            <a:spAutoFit/>
          </a:bodyPr>
          <a:lstStyle/>
          <a:p>
            <a:r>
              <a:rPr lang="en-US" dirty="0"/>
              <a:t>Most of the customers contacted are married.</a:t>
            </a:r>
            <a:endParaRPr lang="en-CA" dirty="0"/>
          </a:p>
        </p:txBody>
      </p:sp>
      <p:sp>
        <p:nvSpPr>
          <p:cNvPr id="8" name="TextBox 7">
            <a:extLst>
              <a:ext uri="{FF2B5EF4-FFF2-40B4-BE49-F238E27FC236}">
                <a16:creationId xmlns:a16="http://schemas.microsoft.com/office/drawing/2014/main" id="{40DB004F-BAB6-4A31-8050-659302F417D7}"/>
              </a:ext>
            </a:extLst>
          </p:cNvPr>
          <p:cNvSpPr txBox="1"/>
          <p:nvPr/>
        </p:nvSpPr>
        <p:spPr>
          <a:xfrm>
            <a:off x="8332236" y="5103845"/>
            <a:ext cx="3612114" cy="923330"/>
          </a:xfrm>
          <a:prstGeom prst="rect">
            <a:avLst/>
          </a:prstGeom>
          <a:noFill/>
        </p:spPr>
        <p:txBody>
          <a:bodyPr wrap="square" rtlCol="0">
            <a:spAutoFit/>
          </a:bodyPr>
          <a:lstStyle/>
          <a:p>
            <a:r>
              <a:rPr lang="en-US" dirty="0"/>
              <a:t>Most customers contacted have passed High School or have a University Degree.</a:t>
            </a:r>
            <a:endParaRPr lang="en-CA" dirty="0"/>
          </a:p>
        </p:txBody>
      </p:sp>
    </p:spTree>
    <p:extLst>
      <p:ext uri="{BB962C8B-B14F-4D97-AF65-F5344CB8AC3E}">
        <p14:creationId xmlns:p14="http://schemas.microsoft.com/office/powerpoint/2010/main" val="12372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8F1AD-3AA8-4711-9D0C-8C4ABBBCD498}"/>
              </a:ext>
            </a:extLst>
          </p:cNvPr>
          <p:cNvSpPr>
            <a:spLocks noGrp="1"/>
          </p:cNvSpPr>
          <p:nvPr>
            <p:ph type="title"/>
          </p:nvPr>
        </p:nvSpPr>
        <p:spPr/>
        <p:txBody>
          <a:bodyPr/>
          <a:lstStyle/>
          <a:p>
            <a:r>
              <a:rPr lang="en-US" dirty="0"/>
              <a:t>General observation from categorical columns</a:t>
            </a:r>
            <a:endParaRPr lang="en-CA" dirty="0"/>
          </a:p>
        </p:txBody>
      </p:sp>
      <p:pic>
        <p:nvPicPr>
          <p:cNvPr id="7" name="Picture 6" descr="Chart, bar chart&#10;&#10;Description automatically generated">
            <a:extLst>
              <a:ext uri="{FF2B5EF4-FFF2-40B4-BE49-F238E27FC236}">
                <a16:creationId xmlns:a16="http://schemas.microsoft.com/office/drawing/2014/main" id="{9DB9B7F7-02BF-41C9-8208-15CFCF9BA452}"/>
              </a:ext>
            </a:extLst>
          </p:cNvPr>
          <p:cNvPicPr>
            <a:picLocks noChangeAspect="1"/>
          </p:cNvPicPr>
          <p:nvPr/>
        </p:nvPicPr>
        <p:blipFill>
          <a:blip r:embed="rId2"/>
          <a:stretch>
            <a:fillRect/>
          </a:stretch>
        </p:blipFill>
        <p:spPr>
          <a:xfrm>
            <a:off x="711429" y="1690688"/>
            <a:ext cx="10769142" cy="2903935"/>
          </a:xfrm>
          <a:prstGeom prst="rect">
            <a:avLst/>
          </a:prstGeom>
        </p:spPr>
      </p:pic>
      <p:sp>
        <p:nvSpPr>
          <p:cNvPr id="9" name="TextBox 8">
            <a:extLst>
              <a:ext uri="{FF2B5EF4-FFF2-40B4-BE49-F238E27FC236}">
                <a16:creationId xmlns:a16="http://schemas.microsoft.com/office/drawing/2014/main" id="{F6BCAA59-5FBC-4456-BBC9-E08791A981E9}"/>
              </a:ext>
            </a:extLst>
          </p:cNvPr>
          <p:cNvSpPr txBox="1"/>
          <p:nvPr/>
        </p:nvSpPr>
        <p:spPr>
          <a:xfrm>
            <a:off x="1240971" y="4879910"/>
            <a:ext cx="9035422" cy="923330"/>
          </a:xfrm>
          <a:prstGeom prst="rect">
            <a:avLst/>
          </a:prstGeom>
          <a:noFill/>
        </p:spPr>
        <p:txBody>
          <a:bodyPr wrap="none" rtlCol="0">
            <a:spAutoFit/>
          </a:bodyPr>
          <a:lstStyle/>
          <a:p>
            <a:r>
              <a:rPr lang="en-US" dirty="0"/>
              <a:t>1. Most people have not defaulted on their personal loan</a:t>
            </a:r>
          </a:p>
          <a:p>
            <a:r>
              <a:rPr lang="en-US" dirty="0"/>
              <a:t>2. There are very less people having any other loan to their name apart from Home Loan.</a:t>
            </a:r>
          </a:p>
          <a:p>
            <a:r>
              <a:rPr lang="en-US" dirty="0"/>
              <a:t>3. Most people do not have any personal loan.</a:t>
            </a:r>
            <a:endParaRPr lang="en-CA" dirty="0"/>
          </a:p>
        </p:txBody>
      </p:sp>
    </p:spTree>
    <p:extLst>
      <p:ext uri="{BB962C8B-B14F-4D97-AF65-F5344CB8AC3E}">
        <p14:creationId xmlns:p14="http://schemas.microsoft.com/office/powerpoint/2010/main" val="2595603598"/>
      </p:ext>
    </p:extLst>
  </p:cSld>
  <p:clrMapOvr>
    <a:masterClrMapping/>
  </p:clrMapOvr>
  <mc:AlternateContent xmlns:mc="http://schemas.openxmlformats.org/markup-compatibility/2006" xmlns:p14="http://schemas.microsoft.com/office/powerpoint/2010/main">
    <mc:Choice Requires="p14">
      <p:transition spd="slow" p14:dur="2000" advTm="8881"/>
    </mc:Choice>
    <mc:Fallback xmlns="">
      <p:transition spd="slow" advTm="8881"/>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www.w3.org/XML/1998/namespace"/>
    <ds:schemaRef ds:uri="http://purl.org/dc/terms/"/>
    <ds:schemaRef ds:uri="http://purl.org/dc/elements/1.1/"/>
    <ds:schemaRef ds:uri="71af3243-3dd4-4a8d-8c0d-dd76da1f02a5"/>
    <ds:schemaRef ds:uri="http://schemas.microsoft.com/sharepoint/v3"/>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230e9df3-be65-4c73-a93b-d1236ebd677e"/>
    <ds:schemaRef ds:uri="16c05727-aa75-4e4a-9b5f-8a80a1165891"/>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1199</TotalTime>
  <Words>1383</Words>
  <Application>Microsoft Office PowerPoint</Application>
  <PresentationFormat>Widescreen</PresentationFormat>
  <Paragraphs>126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Tenorite</vt:lpstr>
      <vt:lpstr>Wingdings</vt:lpstr>
      <vt:lpstr>Monoline</vt:lpstr>
      <vt:lpstr>Insights and forecast for next marketing campaign</vt:lpstr>
      <vt:lpstr>MEET THE TEAM</vt:lpstr>
      <vt:lpstr>Business problem</vt:lpstr>
      <vt:lpstr>Dataset overview</vt:lpstr>
      <vt:lpstr>Process flow</vt:lpstr>
      <vt:lpstr>Exploratory data Analysis</vt:lpstr>
      <vt:lpstr>How many people subscribed to the term deposit in last campaign</vt:lpstr>
      <vt:lpstr>General observation from categorical columns</vt:lpstr>
      <vt:lpstr>General observation from categorical columns</vt:lpstr>
      <vt:lpstr>General observation from categorical columns</vt:lpstr>
      <vt:lpstr>Relationship between duration of the call and number of times client was contacted</vt:lpstr>
      <vt:lpstr>How senior citizens are good for the campaign</vt:lpstr>
      <vt:lpstr>How long can you talk?</vt:lpstr>
      <vt:lpstr>How Long can you talk?</vt:lpstr>
      <vt:lpstr>How long can you talk?</vt:lpstr>
      <vt:lpstr>target Students or retirees</vt:lpstr>
      <vt:lpstr>I do not know how to read or write!</vt:lpstr>
      <vt:lpstr>Shall we target customers from previous campaign?</vt:lpstr>
      <vt:lpstr>Shall we target customers from previous campaign?</vt:lpstr>
      <vt:lpstr>Pivotal role of socio-economic factors</vt:lpstr>
      <vt:lpstr>Pivotal role of socio-economic factors</vt:lpstr>
      <vt:lpstr>Application of machine learning</vt:lpstr>
      <vt:lpstr>business problem  Machine Learning solution</vt:lpstr>
      <vt:lpstr>Strategy applied</vt:lpstr>
      <vt:lpstr>deduction</vt:lpstr>
      <vt:lpstr>PREDICTING potential FUTURE CUSTOMERS</vt:lpstr>
      <vt:lpstr>clustering</vt:lpstr>
      <vt:lpstr>insights gathered</vt:lpstr>
      <vt:lpstr>Campaign direction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and forecast for next marketing campaign</dc:title>
  <dc:creator>Arjun Gupta</dc:creator>
  <cp:lastModifiedBy>Arjun Gupta</cp:lastModifiedBy>
  <cp:revision>26</cp:revision>
  <dcterms:created xsi:type="dcterms:W3CDTF">2021-11-29T15:22:38Z</dcterms:created>
  <dcterms:modified xsi:type="dcterms:W3CDTF">2021-12-01T21:44:51Z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