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Amasis MT Pro Medium" panose="02040604050005020304" pitchFamily="18" charset="0"/>
      <p:regular r:id="rId20"/>
      <p: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Wingdings 3" panose="05040102010807070707" pitchFamily="18" charset="2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6B12BB-F679-4AD4-8BBA-C58689FE737D}">
  <a:tblStyle styleId="{3B6B12BB-F679-4AD4-8BBA-C58689FE73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B21332-1F2D-4B83-92E3-B223FC78D9AE}" type="doc">
      <dgm:prSet loTypeId="urn:microsoft.com/office/officeart/2005/8/layout/hierarchy1" loCatId="hierarchy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D7DA714-C59B-4997-9498-780C6AD8D96F}">
      <dgm:prSet/>
      <dgm:spPr/>
      <dgm:t>
        <a:bodyPr/>
        <a:lstStyle/>
        <a:p>
          <a:r>
            <a:rPr lang="en-US"/>
            <a:t>Case 1: Without dropping any columns and without normalization </a:t>
          </a:r>
        </a:p>
      </dgm:t>
    </dgm:pt>
    <dgm:pt modelId="{B3E26825-DE24-44B1-8C7F-3A076359F2B9}" type="parTrans" cxnId="{FEAE73D6-D998-4C27-AFF3-4433CA1767D1}">
      <dgm:prSet/>
      <dgm:spPr/>
      <dgm:t>
        <a:bodyPr/>
        <a:lstStyle/>
        <a:p>
          <a:endParaRPr lang="en-US"/>
        </a:p>
      </dgm:t>
    </dgm:pt>
    <dgm:pt modelId="{8D29C2CC-9BAE-4B1B-9BC8-03D5380AB8CD}" type="sibTrans" cxnId="{FEAE73D6-D998-4C27-AFF3-4433CA1767D1}">
      <dgm:prSet/>
      <dgm:spPr/>
      <dgm:t>
        <a:bodyPr/>
        <a:lstStyle/>
        <a:p>
          <a:endParaRPr lang="en-US"/>
        </a:p>
      </dgm:t>
    </dgm:pt>
    <dgm:pt modelId="{4B04EFDF-B978-450B-809D-8234AE46E09E}">
      <dgm:prSet/>
      <dgm:spPr/>
      <dgm:t>
        <a:bodyPr/>
        <a:lstStyle/>
        <a:p>
          <a:r>
            <a:rPr lang="en-US"/>
            <a:t>Case 2: Dropping some of the columns ,with normalization </a:t>
          </a:r>
        </a:p>
      </dgm:t>
    </dgm:pt>
    <dgm:pt modelId="{2C781C3A-B906-4D8D-9AC3-30E78D79609B}" type="parTrans" cxnId="{A9F69616-1567-4A20-8E8E-572C2D37C036}">
      <dgm:prSet/>
      <dgm:spPr/>
      <dgm:t>
        <a:bodyPr/>
        <a:lstStyle/>
        <a:p>
          <a:endParaRPr lang="en-US"/>
        </a:p>
      </dgm:t>
    </dgm:pt>
    <dgm:pt modelId="{C7C4CDDC-AB80-4A47-B156-A53420929BE8}" type="sibTrans" cxnId="{A9F69616-1567-4A20-8E8E-572C2D37C036}">
      <dgm:prSet/>
      <dgm:spPr/>
      <dgm:t>
        <a:bodyPr/>
        <a:lstStyle/>
        <a:p>
          <a:endParaRPr lang="en-US"/>
        </a:p>
      </dgm:t>
    </dgm:pt>
    <dgm:pt modelId="{E8E5AC90-7768-44F9-9413-24494237EF17}">
      <dgm:prSet/>
      <dgm:spPr/>
      <dgm:t>
        <a:bodyPr/>
        <a:lstStyle/>
        <a:p>
          <a:r>
            <a:rPr lang="en-US"/>
            <a:t>Case 3: Dropping some of the  columns, with normalization and taking effect of outliers</a:t>
          </a:r>
        </a:p>
      </dgm:t>
    </dgm:pt>
    <dgm:pt modelId="{72741B39-143E-4968-9A21-396E15131D79}" type="parTrans" cxnId="{76BC221B-5FEE-40AC-B1CC-8615DEE32A44}">
      <dgm:prSet/>
      <dgm:spPr/>
      <dgm:t>
        <a:bodyPr/>
        <a:lstStyle/>
        <a:p>
          <a:endParaRPr lang="en-US"/>
        </a:p>
      </dgm:t>
    </dgm:pt>
    <dgm:pt modelId="{A27A8058-F982-4DFB-A629-2CE3D6BC1846}" type="sibTrans" cxnId="{76BC221B-5FEE-40AC-B1CC-8615DEE32A44}">
      <dgm:prSet/>
      <dgm:spPr/>
      <dgm:t>
        <a:bodyPr/>
        <a:lstStyle/>
        <a:p>
          <a:endParaRPr lang="en-US"/>
        </a:p>
      </dgm:t>
    </dgm:pt>
    <dgm:pt modelId="{3827C5DB-201E-42BE-9265-9DB5F8EB4508}" type="pres">
      <dgm:prSet presAssocID="{C3B21332-1F2D-4B83-92E3-B223FC78D9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D6F01ED-0DE7-4066-954F-5FA0521865E1}" type="pres">
      <dgm:prSet presAssocID="{6D7DA714-C59B-4997-9498-780C6AD8D96F}" presName="hierRoot1" presStyleCnt="0"/>
      <dgm:spPr/>
    </dgm:pt>
    <dgm:pt modelId="{37F65EF6-83EA-4771-A06F-38FBB6BD3F14}" type="pres">
      <dgm:prSet presAssocID="{6D7DA714-C59B-4997-9498-780C6AD8D96F}" presName="composite" presStyleCnt="0"/>
      <dgm:spPr/>
    </dgm:pt>
    <dgm:pt modelId="{1146F7FB-D567-4CAA-97D3-C6DE000B78CF}" type="pres">
      <dgm:prSet presAssocID="{6D7DA714-C59B-4997-9498-780C6AD8D96F}" presName="background" presStyleLbl="node0" presStyleIdx="0" presStyleCnt="3"/>
      <dgm:spPr/>
    </dgm:pt>
    <dgm:pt modelId="{24E32CB7-1EDA-4895-887B-AA44A7FE9F3F}" type="pres">
      <dgm:prSet presAssocID="{6D7DA714-C59B-4997-9498-780C6AD8D96F}" presName="text" presStyleLbl="fgAcc0" presStyleIdx="0" presStyleCnt="3">
        <dgm:presLayoutVars>
          <dgm:chPref val="3"/>
        </dgm:presLayoutVars>
      </dgm:prSet>
      <dgm:spPr/>
    </dgm:pt>
    <dgm:pt modelId="{55354E3E-3CA6-437C-95CD-8AC7034BF2E0}" type="pres">
      <dgm:prSet presAssocID="{6D7DA714-C59B-4997-9498-780C6AD8D96F}" presName="hierChild2" presStyleCnt="0"/>
      <dgm:spPr/>
    </dgm:pt>
    <dgm:pt modelId="{32277DB9-21E7-42A0-AC8C-B6A2133F7CF3}" type="pres">
      <dgm:prSet presAssocID="{4B04EFDF-B978-450B-809D-8234AE46E09E}" presName="hierRoot1" presStyleCnt="0"/>
      <dgm:spPr/>
    </dgm:pt>
    <dgm:pt modelId="{B6857CC4-3C95-4725-AECE-612A72DFE30C}" type="pres">
      <dgm:prSet presAssocID="{4B04EFDF-B978-450B-809D-8234AE46E09E}" presName="composite" presStyleCnt="0"/>
      <dgm:spPr/>
    </dgm:pt>
    <dgm:pt modelId="{EA9C2061-DEC1-4619-A369-6B3837CEB15C}" type="pres">
      <dgm:prSet presAssocID="{4B04EFDF-B978-450B-809D-8234AE46E09E}" presName="background" presStyleLbl="node0" presStyleIdx="1" presStyleCnt="3"/>
      <dgm:spPr/>
    </dgm:pt>
    <dgm:pt modelId="{7FD98E16-9CAC-491D-89FC-1B865A3F0D56}" type="pres">
      <dgm:prSet presAssocID="{4B04EFDF-B978-450B-809D-8234AE46E09E}" presName="text" presStyleLbl="fgAcc0" presStyleIdx="1" presStyleCnt="3">
        <dgm:presLayoutVars>
          <dgm:chPref val="3"/>
        </dgm:presLayoutVars>
      </dgm:prSet>
      <dgm:spPr/>
    </dgm:pt>
    <dgm:pt modelId="{8243DC79-ACF6-4095-BF94-225202B2344B}" type="pres">
      <dgm:prSet presAssocID="{4B04EFDF-B978-450B-809D-8234AE46E09E}" presName="hierChild2" presStyleCnt="0"/>
      <dgm:spPr/>
    </dgm:pt>
    <dgm:pt modelId="{3CF8E1A1-247F-4CA4-BA9F-C4259F109A70}" type="pres">
      <dgm:prSet presAssocID="{E8E5AC90-7768-44F9-9413-24494237EF17}" presName="hierRoot1" presStyleCnt="0"/>
      <dgm:spPr/>
    </dgm:pt>
    <dgm:pt modelId="{E57A1D72-8870-44C5-8ABB-FD3F5F0EFB2B}" type="pres">
      <dgm:prSet presAssocID="{E8E5AC90-7768-44F9-9413-24494237EF17}" presName="composite" presStyleCnt="0"/>
      <dgm:spPr/>
    </dgm:pt>
    <dgm:pt modelId="{518B86A7-BFE1-4714-B934-A434E47136D6}" type="pres">
      <dgm:prSet presAssocID="{E8E5AC90-7768-44F9-9413-24494237EF17}" presName="background" presStyleLbl="node0" presStyleIdx="2" presStyleCnt="3"/>
      <dgm:spPr/>
    </dgm:pt>
    <dgm:pt modelId="{D192E40A-6D98-447B-831D-3A8FD20F03A6}" type="pres">
      <dgm:prSet presAssocID="{E8E5AC90-7768-44F9-9413-24494237EF17}" presName="text" presStyleLbl="fgAcc0" presStyleIdx="2" presStyleCnt="3">
        <dgm:presLayoutVars>
          <dgm:chPref val="3"/>
        </dgm:presLayoutVars>
      </dgm:prSet>
      <dgm:spPr/>
    </dgm:pt>
    <dgm:pt modelId="{82FA28FE-7C01-45A3-83B8-C5FA35C9DE7E}" type="pres">
      <dgm:prSet presAssocID="{E8E5AC90-7768-44F9-9413-24494237EF17}" presName="hierChild2" presStyleCnt="0"/>
      <dgm:spPr/>
    </dgm:pt>
  </dgm:ptLst>
  <dgm:cxnLst>
    <dgm:cxn modelId="{A9F69616-1567-4A20-8E8E-572C2D37C036}" srcId="{C3B21332-1F2D-4B83-92E3-B223FC78D9AE}" destId="{4B04EFDF-B978-450B-809D-8234AE46E09E}" srcOrd="1" destOrd="0" parTransId="{2C781C3A-B906-4D8D-9AC3-30E78D79609B}" sibTransId="{C7C4CDDC-AB80-4A47-B156-A53420929BE8}"/>
    <dgm:cxn modelId="{AD976219-BDAE-41A1-9154-3AAA47664E4C}" type="presOf" srcId="{6D7DA714-C59B-4997-9498-780C6AD8D96F}" destId="{24E32CB7-1EDA-4895-887B-AA44A7FE9F3F}" srcOrd="0" destOrd="0" presId="urn:microsoft.com/office/officeart/2005/8/layout/hierarchy1"/>
    <dgm:cxn modelId="{76BC221B-5FEE-40AC-B1CC-8615DEE32A44}" srcId="{C3B21332-1F2D-4B83-92E3-B223FC78D9AE}" destId="{E8E5AC90-7768-44F9-9413-24494237EF17}" srcOrd="2" destOrd="0" parTransId="{72741B39-143E-4968-9A21-396E15131D79}" sibTransId="{A27A8058-F982-4DFB-A629-2CE3D6BC1846}"/>
    <dgm:cxn modelId="{0F895539-14D0-4811-BD9A-44458F97D487}" type="presOf" srcId="{4B04EFDF-B978-450B-809D-8234AE46E09E}" destId="{7FD98E16-9CAC-491D-89FC-1B865A3F0D56}" srcOrd="0" destOrd="0" presId="urn:microsoft.com/office/officeart/2005/8/layout/hierarchy1"/>
    <dgm:cxn modelId="{7B5C446B-BB8F-497A-84BF-F76D3584FF62}" type="presOf" srcId="{E8E5AC90-7768-44F9-9413-24494237EF17}" destId="{D192E40A-6D98-447B-831D-3A8FD20F03A6}" srcOrd="0" destOrd="0" presId="urn:microsoft.com/office/officeart/2005/8/layout/hierarchy1"/>
    <dgm:cxn modelId="{FBCC8655-C2AA-43D3-A748-F2F74712692F}" type="presOf" srcId="{C3B21332-1F2D-4B83-92E3-B223FC78D9AE}" destId="{3827C5DB-201E-42BE-9265-9DB5F8EB4508}" srcOrd="0" destOrd="0" presId="urn:microsoft.com/office/officeart/2005/8/layout/hierarchy1"/>
    <dgm:cxn modelId="{FEAE73D6-D998-4C27-AFF3-4433CA1767D1}" srcId="{C3B21332-1F2D-4B83-92E3-B223FC78D9AE}" destId="{6D7DA714-C59B-4997-9498-780C6AD8D96F}" srcOrd="0" destOrd="0" parTransId="{B3E26825-DE24-44B1-8C7F-3A076359F2B9}" sibTransId="{8D29C2CC-9BAE-4B1B-9BC8-03D5380AB8CD}"/>
    <dgm:cxn modelId="{B01428E5-7A27-4017-A999-027277949731}" type="presParOf" srcId="{3827C5DB-201E-42BE-9265-9DB5F8EB4508}" destId="{AD6F01ED-0DE7-4066-954F-5FA0521865E1}" srcOrd="0" destOrd="0" presId="urn:microsoft.com/office/officeart/2005/8/layout/hierarchy1"/>
    <dgm:cxn modelId="{DA3C698B-A29F-4C88-AF93-E8DD538E8843}" type="presParOf" srcId="{AD6F01ED-0DE7-4066-954F-5FA0521865E1}" destId="{37F65EF6-83EA-4771-A06F-38FBB6BD3F14}" srcOrd="0" destOrd="0" presId="urn:microsoft.com/office/officeart/2005/8/layout/hierarchy1"/>
    <dgm:cxn modelId="{20A6EB07-E504-4716-8201-BC592E6F14F6}" type="presParOf" srcId="{37F65EF6-83EA-4771-A06F-38FBB6BD3F14}" destId="{1146F7FB-D567-4CAA-97D3-C6DE000B78CF}" srcOrd="0" destOrd="0" presId="urn:microsoft.com/office/officeart/2005/8/layout/hierarchy1"/>
    <dgm:cxn modelId="{F1401598-57E8-4726-94F0-2159C1F36C69}" type="presParOf" srcId="{37F65EF6-83EA-4771-A06F-38FBB6BD3F14}" destId="{24E32CB7-1EDA-4895-887B-AA44A7FE9F3F}" srcOrd="1" destOrd="0" presId="urn:microsoft.com/office/officeart/2005/8/layout/hierarchy1"/>
    <dgm:cxn modelId="{8DEFB18A-61C2-444D-84E1-BB26F1C7696B}" type="presParOf" srcId="{AD6F01ED-0DE7-4066-954F-5FA0521865E1}" destId="{55354E3E-3CA6-437C-95CD-8AC7034BF2E0}" srcOrd="1" destOrd="0" presId="urn:microsoft.com/office/officeart/2005/8/layout/hierarchy1"/>
    <dgm:cxn modelId="{0F262459-7568-46DB-B013-A5055E573ED8}" type="presParOf" srcId="{3827C5DB-201E-42BE-9265-9DB5F8EB4508}" destId="{32277DB9-21E7-42A0-AC8C-B6A2133F7CF3}" srcOrd="1" destOrd="0" presId="urn:microsoft.com/office/officeart/2005/8/layout/hierarchy1"/>
    <dgm:cxn modelId="{AB4C8045-6EF6-4661-9276-BF7020829DDD}" type="presParOf" srcId="{32277DB9-21E7-42A0-AC8C-B6A2133F7CF3}" destId="{B6857CC4-3C95-4725-AECE-612A72DFE30C}" srcOrd="0" destOrd="0" presId="urn:microsoft.com/office/officeart/2005/8/layout/hierarchy1"/>
    <dgm:cxn modelId="{A93881D7-FC2B-44A0-9025-A812E9B11A74}" type="presParOf" srcId="{B6857CC4-3C95-4725-AECE-612A72DFE30C}" destId="{EA9C2061-DEC1-4619-A369-6B3837CEB15C}" srcOrd="0" destOrd="0" presId="urn:microsoft.com/office/officeart/2005/8/layout/hierarchy1"/>
    <dgm:cxn modelId="{E1B8DDD6-FAC6-4C93-9FC0-0B9740969E64}" type="presParOf" srcId="{B6857CC4-3C95-4725-AECE-612A72DFE30C}" destId="{7FD98E16-9CAC-491D-89FC-1B865A3F0D56}" srcOrd="1" destOrd="0" presId="urn:microsoft.com/office/officeart/2005/8/layout/hierarchy1"/>
    <dgm:cxn modelId="{9F0FC99D-FC1C-40D7-9101-308FC5E2F0A9}" type="presParOf" srcId="{32277DB9-21E7-42A0-AC8C-B6A2133F7CF3}" destId="{8243DC79-ACF6-4095-BF94-225202B2344B}" srcOrd="1" destOrd="0" presId="urn:microsoft.com/office/officeart/2005/8/layout/hierarchy1"/>
    <dgm:cxn modelId="{FF4DB497-83EA-4314-9006-BD3A4EEF2ECE}" type="presParOf" srcId="{3827C5DB-201E-42BE-9265-9DB5F8EB4508}" destId="{3CF8E1A1-247F-4CA4-BA9F-C4259F109A70}" srcOrd="2" destOrd="0" presId="urn:microsoft.com/office/officeart/2005/8/layout/hierarchy1"/>
    <dgm:cxn modelId="{AD1455DC-0D1D-40F7-806F-FE65B379C76B}" type="presParOf" srcId="{3CF8E1A1-247F-4CA4-BA9F-C4259F109A70}" destId="{E57A1D72-8870-44C5-8ABB-FD3F5F0EFB2B}" srcOrd="0" destOrd="0" presId="urn:microsoft.com/office/officeart/2005/8/layout/hierarchy1"/>
    <dgm:cxn modelId="{24ACCFAB-90CB-44DD-B507-B446E0F4616F}" type="presParOf" srcId="{E57A1D72-8870-44C5-8ABB-FD3F5F0EFB2B}" destId="{518B86A7-BFE1-4714-B934-A434E47136D6}" srcOrd="0" destOrd="0" presId="urn:microsoft.com/office/officeart/2005/8/layout/hierarchy1"/>
    <dgm:cxn modelId="{ECFB2AE3-D509-44CD-8863-B436C935411E}" type="presParOf" srcId="{E57A1D72-8870-44C5-8ABB-FD3F5F0EFB2B}" destId="{D192E40A-6D98-447B-831D-3A8FD20F03A6}" srcOrd="1" destOrd="0" presId="urn:microsoft.com/office/officeart/2005/8/layout/hierarchy1"/>
    <dgm:cxn modelId="{1239D21E-BB39-4502-AE1E-7B691D16F300}" type="presParOf" srcId="{3CF8E1A1-247F-4CA4-BA9F-C4259F109A70}" destId="{82FA28FE-7C01-45A3-83B8-C5FA35C9DE7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6F7FB-D567-4CAA-97D3-C6DE000B78CF}">
      <dsp:nvSpPr>
        <dsp:cNvPr id="0" name=""/>
        <dsp:cNvSpPr/>
      </dsp:nvSpPr>
      <dsp:spPr>
        <a:xfrm>
          <a:off x="0" y="510394"/>
          <a:ext cx="2282427" cy="1449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E32CB7-1EDA-4895-887B-AA44A7FE9F3F}">
      <dsp:nvSpPr>
        <dsp:cNvPr id="0" name=""/>
        <dsp:cNvSpPr/>
      </dsp:nvSpPr>
      <dsp:spPr>
        <a:xfrm>
          <a:off x="253603" y="751317"/>
          <a:ext cx="2282427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Case 1: Without dropping any columns and without normalization </a:t>
          </a:r>
        </a:p>
      </dsp:txBody>
      <dsp:txXfrm>
        <a:off x="296053" y="793767"/>
        <a:ext cx="2197527" cy="1364441"/>
      </dsp:txXfrm>
    </dsp:sp>
    <dsp:sp modelId="{EA9C2061-DEC1-4619-A369-6B3837CEB15C}">
      <dsp:nvSpPr>
        <dsp:cNvPr id="0" name=""/>
        <dsp:cNvSpPr/>
      </dsp:nvSpPr>
      <dsp:spPr>
        <a:xfrm>
          <a:off x="2789634" y="510394"/>
          <a:ext cx="2282427" cy="1449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FD98E16-9CAC-491D-89FC-1B865A3F0D56}">
      <dsp:nvSpPr>
        <dsp:cNvPr id="0" name=""/>
        <dsp:cNvSpPr/>
      </dsp:nvSpPr>
      <dsp:spPr>
        <a:xfrm>
          <a:off x="3043237" y="751317"/>
          <a:ext cx="2282427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Case 2: Dropping some of the columns ,with normalization </a:t>
          </a:r>
        </a:p>
      </dsp:txBody>
      <dsp:txXfrm>
        <a:off x="3085687" y="793767"/>
        <a:ext cx="2197527" cy="1364441"/>
      </dsp:txXfrm>
    </dsp:sp>
    <dsp:sp modelId="{518B86A7-BFE1-4714-B934-A434E47136D6}">
      <dsp:nvSpPr>
        <dsp:cNvPr id="0" name=""/>
        <dsp:cNvSpPr/>
      </dsp:nvSpPr>
      <dsp:spPr>
        <a:xfrm>
          <a:off x="5579268" y="510394"/>
          <a:ext cx="2282427" cy="1449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92E40A-6D98-447B-831D-3A8FD20F03A6}">
      <dsp:nvSpPr>
        <dsp:cNvPr id="0" name=""/>
        <dsp:cNvSpPr/>
      </dsp:nvSpPr>
      <dsp:spPr>
        <a:xfrm>
          <a:off x="5832871" y="751317"/>
          <a:ext cx="2282427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Case 3: Dropping some of the  columns, with normalization and taking effect of outliers</a:t>
          </a:r>
        </a:p>
      </dsp:txBody>
      <dsp:txXfrm>
        <a:off x="5875321" y="793767"/>
        <a:ext cx="2197527" cy="1364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c21f32cd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c21f32cd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c21f32cd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c21f32cd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c21f32cd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c21f32cd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c21f32c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c21f32c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c21f32cd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c21f32cd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c21f32cd3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c21f32cd3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c21f32cd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c21f32cd3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c21f32cd3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c21f32cd3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c21f32c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c21f32c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c21f32cd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c21f32cd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c21f32cd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c21f32cd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c21f32cd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c21f32cd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c21f32cd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c21f32cd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c21f32cd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c21f32cd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c21f32cd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c21f32cd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c21f32cd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c21f32cd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9364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68838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7294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928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09330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22257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81769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03596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036493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01739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93009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40248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96842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78388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484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800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30379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1886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2060">
                <a:alpha val="0"/>
              </a:srgb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7B1736E-F8A2-8969-EA17-E3B8F7768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77" y="0"/>
            <a:ext cx="9143999" cy="5143499"/>
          </a:xfrm>
          <a:prstGeom prst="rect">
            <a:avLst/>
          </a:prstGeom>
          <a:gradFill>
            <a:gsLst>
              <a:gs pos="30000">
                <a:schemeClr val="bg2">
                  <a:tint val="97000"/>
                  <a:hueMod val="92000"/>
                  <a:satMod val="169000"/>
                  <a:lumMod val="164000"/>
                  <a:alpha val="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effectLst/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688759" y="-58687"/>
            <a:ext cx="7798217" cy="11303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0" lvl="0" indent="0" defTabSz="457200">
              <a:lnSpc>
                <a:spcPct val="90000"/>
              </a:lnSpc>
              <a:spcAft>
                <a:spcPts val="0"/>
              </a:spcAft>
            </a:pP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IDFC FIRST BANK Case Study</a:t>
            </a:r>
          </a:p>
        </p:txBody>
      </p:sp>
      <p:sp>
        <p:nvSpPr>
          <p:cNvPr id="86" name="Google Shape;86;p13"/>
          <p:cNvSpPr txBox="1"/>
          <p:nvPr/>
        </p:nvSpPr>
        <p:spPr>
          <a:xfrm>
            <a:off x="6187256" y="3635476"/>
            <a:ext cx="2850064" cy="148917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Roboto"/>
              </a:rPr>
              <a:t>Presented by:</a:t>
            </a:r>
          </a:p>
          <a:p>
            <a:pPr marL="0" lvl="0" inden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Roboto"/>
              </a:rPr>
              <a:t>Name: Raj Karan Kumar</a:t>
            </a:r>
          </a:p>
          <a:p>
            <a:pPr marL="0" lvl="0" inden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Roboto"/>
              </a:rPr>
              <a:t>Roll No.: 190674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00376"/>
            <a:ext cx="2236395" cy="2406650"/>
            <a:chOff x="9206969" y="2963333"/>
            <a:chExt cx="2981858" cy="3208867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9F8AD66-CC09-4C8D-94EE-932C3785B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EE364623-3F66-4AAD-94F8-C053CD4F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7E37E17-44F9-4E44-8F2F-0E873C68E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D327A4D-ADCE-482F-9F55-3B64D197A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600A8AB-CDF2-4E93-92C8-2CCB8230B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F8EE76C-974C-43A5-806B-47687FCB9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5" name="Rectangle 164">
            <a:extLst>
              <a:ext uri="{FF2B5EF4-FFF2-40B4-BE49-F238E27FC236}">
                <a16:creationId xmlns:a16="http://schemas.microsoft.com/office/drawing/2014/main" id="{EFC3BF2D-25C6-4594-8B55-8F1185219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Google Shape;150;p22"/>
          <p:cNvSpPr txBox="1">
            <a:spLocks noGrp="1"/>
          </p:cNvSpPr>
          <p:nvPr>
            <p:ph type="ctrTitle"/>
          </p:nvPr>
        </p:nvSpPr>
        <p:spPr>
          <a:xfrm>
            <a:off x="3706645" y="3652564"/>
            <a:ext cx="5328410" cy="11303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Aft>
                <a:spcPts val="0"/>
              </a:spcAft>
            </a:pPr>
            <a:r>
              <a:rPr lang="en-US" sz="2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Pre-Processing/ Feature Extraction 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7A12C12-F8D4-4AC9-84E1-E4F85BFAB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2" y="0"/>
            <a:ext cx="3053192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63473" y="568854"/>
            <a:ext cx="2319427" cy="1693181"/>
          </a:xfrm>
          <a:prstGeom prst="rect">
            <a:avLst/>
          </a:prstGeom>
          <a:noFill/>
        </p:spPr>
      </p:pic>
      <p:pic>
        <p:nvPicPr>
          <p:cNvPr id="153" name="Google Shape;153;p2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63474" y="2915398"/>
            <a:ext cx="2319426" cy="1640994"/>
          </a:xfrm>
          <a:prstGeom prst="rect">
            <a:avLst/>
          </a:prstGeom>
          <a:noFill/>
        </p:spPr>
      </p:pic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3625950" y="907454"/>
            <a:ext cx="5214176" cy="27114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61950" defTabSz="457200"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dirty="0"/>
              <a:t>Dropped some of the categorical columns such as </a:t>
            </a:r>
            <a:r>
              <a:rPr lang="en-US" dirty="0" err="1"/>
              <a:t>merchant_name</a:t>
            </a:r>
            <a:r>
              <a:rPr lang="en-US" dirty="0"/>
              <a:t>, </a:t>
            </a:r>
            <a:r>
              <a:rPr lang="en-US" dirty="0" err="1"/>
              <a:t>merchant_country</a:t>
            </a:r>
            <a:endParaRPr lang="en-US" dirty="0"/>
          </a:p>
          <a:p>
            <a:pPr marL="457200" lvl="0" indent="-361950" defTabSz="457200"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dirty="0"/>
              <a:t>Performed one hot encoding to convert categorical data to numerical data</a:t>
            </a:r>
          </a:p>
          <a:p>
            <a:pPr marL="457200" lvl="0" indent="-361950" defTabSz="457200"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dirty="0"/>
              <a:t>Filled the null values with zero in some column, with mean in some columns as required</a:t>
            </a:r>
          </a:p>
          <a:p>
            <a:pPr marL="457200" lvl="0" indent="-361950" defTabSz="457200"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dirty="0"/>
              <a:t>Did Z-Score data normalization by excluding the outliers</a:t>
            </a:r>
          </a:p>
          <a:p>
            <a:pPr marL="457200" lvl="0" indent="0" defTabSz="457200">
              <a:spcAft>
                <a:spcPts val="600"/>
              </a:spcAft>
              <a:buFont typeface="Wingdings 3" panose="05040102010807070707" pitchFamily="18" charset="2"/>
              <a:buChar char=""/>
            </a:pPr>
            <a:endParaRPr lang="en-US" dirty="0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FD8AD14-0613-481A-BA78-CCA8DD1F3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36D0C6A-5417-49B9-A556-98633131B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8727C4A-D172-4E5A-9D28-9C04CC829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3D19D09-0DC1-4FC2-B1AD-011ED9010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E9016FDD-D596-484A-87E8-CC1E7BAD8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D7E80C5-88F9-44F8-A8D1-0F2F223A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Google Shape;158;p23"/>
          <p:cNvSpPr txBox="1">
            <a:spLocks noGrp="1"/>
          </p:cNvSpPr>
          <p:nvPr>
            <p:ph type="ctr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Aft>
                <a:spcPts val="0"/>
              </a:spcAft>
            </a:pPr>
            <a:r>
              <a:rPr lang="en-US" kern="1200" cap="all" dirty="0">
                <a:ln w="3175" cmpd="sng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Training ML Models</a:t>
            </a:r>
          </a:p>
        </p:txBody>
      </p:sp>
      <p:graphicFrame>
        <p:nvGraphicFramePr>
          <p:cNvPr id="174" name="Google Shape;159;p23">
            <a:extLst>
              <a:ext uri="{FF2B5EF4-FFF2-40B4-BE49-F238E27FC236}">
                <a16:creationId xmlns:a16="http://schemas.microsoft.com/office/drawing/2014/main" id="{D310C6C8-DD47-4CA0-984D-7CE3E24CF8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6726665"/>
              </p:ext>
            </p:extLst>
          </p:nvPr>
        </p:nvGraphicFramePr>
        <p:xfrm>
          <a:off x="513159" y="514350"/>
          <a:ext cx="8115299" cy="2711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ctrTitle"/>
          </p:nvPr>
        </p:nvSpPr>
        <p:spPr>
          <a:xfrm>
            <a:off x="351795" y="337299"/>
            <a:ext cx="8222100" cy="4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Performance of ML Models in case 1</a:t>
            </a:r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1"/>
          </p:nvPr>
        </p:nvSpPr>
        <p:spPr>
          <a:xfrm>
            <a:off x="28219" y="755632"/>
            <a:ext cx="8869252" cy="11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dirty="0"/>
              <a:t>Trained our model on various algorithms such as Logistic Regression, Random Forest Classifier, </a:t>
            </a:r>
            <a:r>
              <a:rPr lang="en-US" dirty="0" err="1"/>
              <a:t>Adaboost</a:t>
            </a:r>
            <a:r>
              <a:rPr lang="en-US" dirty="0"/>
              <a:t>, ANN and </a:t>
            </a:r>
            <a:r>
              <a:rPr lang="en-US" dirty="0" err="1"/>
              <a:t>Xgboost</a:t>
            </a:r>
            <a:endParaRPr lang="en-US" dirty="0"/>
          </a:p>
        </p:txBody>
      </p:sp>
      <p:graphicFrame>
        <p:nvGraphicFramePr>
          <p:cNvPr id="166" name="Google Shape;166;p24"/>
          <p:cNvGraphicFramePr/>
          <p:nvPr>
            <p:extLst>
              <p:ext uri="{D42A27DB-BD31-4B8C-83A1-F6EECF244321}">
                <p14:modId xmlns:p14="http://schemas.microsoft.com/office/powerpoint/2010/main" val="2882320128"/>
              </p:ext>
            </p:extLst>
          </p:nvPr>
        </p:nvGraphicFramePr>
        <p:xfrm>
          <a:off x="550708" y="1881666"/>
          <a:ext cx="3902346" cy="2672628"/>
        </p:xfrm>
        <a:graphic>
          <a:graphicData uri="http://schemas.openxmlformats.org/drawingml/2006/table">
            <a:tbl>
              <a:tblPr>
                <a:noFill/>
                <a:tableStyleId>{3B6B12BB-F679-4AD4-8BBA-C58689FE737D}</a:tableStyleId>
              </a:tblPr>
              <a:tblGrid>
                <a:gridCol w="1951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4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ML 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Accuracy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Logistic Regression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94.69%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4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95.33%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4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Adaboost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94.68%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ANN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94.72%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4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Xgboost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95.39%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428" y="1881668"/>
            <a:ext cx="3429467" cy="267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ctrTitle"/>
          </p:nvPr>
        </p:nvSpPr>
        <p:spPr>
          <a:xfrm>
            <a:off x="333375" y="172699"/>
            <a:ext cx="8222100" cy="62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Performance ML Models in case 2</a:t>
            </a:r>
            <a:endParaRPr sz="3000" dirty="0">
              <a:solidFill>
                <a:srgbClr val="FF99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1"/>
          </p:nvPr>
        </p:nvSpPr>
        <p:spPr>
          <a:xfrm>
            <a:off x="-1" y="780436"/>
            <a:ext cx="8810625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dirty="0"/>
              <a:t>After dropping some columns and normalizing the data, performance of ML models are as follows:</a:t>
            </a:r>
            <a:endParaRPr dirty="0"/>
          </a:p>
        </p:txBody>
      </p:sp>
      <p:graphicFrame>
        <p:nvGraphicFramePr>
          <p:cNvPr id="174" name="Google Shape;174;p25"/>
          <p:cNvGraphicFramePr/>
          <p:nvPr>
            <p:extLst>
              <p:ext uri="{D42A27DB-BD31-4B8C-83A1-F6EECF244321}">
                <p14:modId xmlns:p14="http://schemas.microsoft.com/office/powerpoint/2010/main" val="3464795999"/>
              </p:ext>
            </p:extLst>
          </p:nvPr>
        </p:nvGraphicFramePr>
        <p:xfrm>
          <a:off x="509766" y="1751412"/>
          <a:ext cx="3895546" cy="2731374"/>
        </p:xfrm>
        <a:graphic>
          <a:graphicData uri="http://schemas.openxmlformats.org/drawingml/2006/table">
            <a:tbl>
              <a:tblPr>
                <a:noFill/>
                <a:tableStyleId>{3B6B12BB-F679-4AD4-8BBA-C58689FE737D}</a:tableStyleId>
              </a:tblPr>
              <a:tblGrid>
                <a:gridCol w="1947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2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ML Models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2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Logistic Regression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94.66%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2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95.28%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2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Adaboost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94.79%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2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ANN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94.81%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2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Xgboost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95.28%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4429" y="1751413"/>
            <a:ext cx="3489806" cy="2783416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ctrTitle"/>
          </p:nvPr>
        </p:nvSpPr>
        <p:spPr>
          <a:xfrm>
            <a:off x="201500" y="141271"/>
            <a:ext cx="8222100" cy="60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Performance of ML Models in case 3</a:t>
            </a:r>
            <a:endParaRPr sz="3000" dirty="0">
              <a:solidFill>
                <a:srgbClr val="FF99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1" name="Google Shape;181;p26"/>
          <p:cNvSpPr txBox="1">
            <a:spLocks noGrp="1"/>
          </p:cNvSpPr>
          <p:nvPr>
            <p:ph type="subTitle" idx="1"/>
          </p:nvPr>
        </p:nvSpPr>
        <p:spPr>
          <a:xfrm>
            <a:off x="0" y="721599"/>
            <a:ext cx="9025054" cy="12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dirty="0"/>
              <a:t>After dropping some columns and normalizing the data and considering outliers also performance of ML models are as follow: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82" name="Google Shape;182;p26"/>
          <p:cNvGraphicFramePr/>
          <p:nvPr>
            <p:extLst>
              <p:ext uri="{D42A27DB-BD31-4B8C-83A1-F6EECF244321}">
                <p14:modId xmlns:p14="http://schemas.microsoft.com/office/powerpoint/2010/main" val="3878869175"/>
              </p:ext>
            </p:extLst>
          </p:nvPr>
        </p:nvGraphicFramePr>
        <p:xfrm>
          <a:off x="536186" y="1657731"/>
          <a:ext cx="3909434" cy="2764170"/>
        </p:xfrm>
        <a:graphic>
          <a:graphicData uri="http://schemas.openxmlformats.org/drawingml/2006/table">
            <a:tbl>
              <a:tblPr>
                <a:noFill/>
                <a:tableStyleId>{3B6B12BB-F679-4AD4-8BBA-C58689FE737D}</a:tableStyleId>
              </a:tblPr>
              <a:tblGrid>
                <a:gridCol w="1954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6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ML 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6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Logistic Regression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95.33%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6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95.49%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6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Adaboost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95.22%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6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ANN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95.11%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6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Xgboost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95.94%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825" y="1657730"/>
            <a:ext cx="3323776" cy="2764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5" name="Rectangle 194">
            <a:extLst>
              <a:ext uri="{FF2B5EF4-FFF2-40B4-BE49-F238E27FC236}">
                <a16:creationId xmlns:a16="http://schemas.microsoft.com/office/drawing/2014/main" id="{ED2D7C63-562A-41C7-892E-0C73F5D5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Google Shape;188;p27"/>
          <p:cNvSpPr txBox="1">
            <a:spLocks noGrp="1"/>
          </p:cNvSpPr>
          <p:nvPr>
            <p:ph type="ctrTitle"/>
          </p:nvPr>
        </p:nvSpPr>
        <p:spPr>
          <a:xfrm>
            <a:off x="3748344" y="275032"/>
            <a:ext cx="4942173" cy="1263652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Scope of Improvement</a:t>
            </a:r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1"/>
          </p:nvPr>
        </p:nvSpPr>
        <p:spPr>
          <a:xfrm>
            <a:off x="3592907" y="1678510"/>
            <a:ext cx="5313200" cy="2950637"/>
          </a:xfrm>
          <a:prstGeom prst="rect">
            <a:avLst/>
          </a:prstGeom>
        </p:spPr>
        <p:txBody>
          <a:bodyPr spcFirstLastPara="1" lIns="91425" tIns="91425" rIns="91425" bIns="91425" anchorCtr="0">
            <a:noAutofit/>
          </a:bodyPr>
          <a:lstStyle/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Can fine- tune ANN model by experimenting with number of layers, neurons &amp; other hyper-parameters</a:t>
            </a:r>
          </a:p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Since the dataset is unbalanced, we can try to oversample the minority class and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undersample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majority class</a:t>
            </a:r>
          </a:p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Can try other ways to fill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values like filling with median/mode or using linear interpolation</a:t>
            </a:r>
          </a:p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Can try different normalization techniques like Min-Max Normalization &amp; Median and inter-quartile range normalization</a:t>
            </a:r>
          </a:p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Can do Hyperparameter Optimization for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1" name="Picture 190">
            <a:extLst>
              <a:ext uri="{FF2B5EF4-FFF2-40B4-BE49-F238E27FC236}">
                <a16:creationId xmlns:a16="http://schemas.microsoft.com/office/drawing/2014/main" id="{96DB9516-78BC-64FF-12F2-4CC936A36D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24" r="32053" b="1"/>
          <a:stretch/>
        </p:blipFill>
        <p:spPr>
          <a:xfrm>
            <a:off x="20" y="10"/>
            <a:ext cx="3479779" cy="51434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DF25E23-BE15-4E36-A700-59F0CE8C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CE9353A-F333-4305-BED0-D126D75F5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5D1D327-6D34-4AB1-BBCB-FFD18B92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3D4CCB5-F27F-4868-B1D4-55D8654F0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5F00F96-8833-4C32-AD31-05286BC80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22EE3D4-FE2C-4B01-BC8C-3CE2C6CC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08" name="Rectangle 207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Google Shape;194;p28"/>
          <p:cNvSpPr txBox="1">
            <a:spLocks noGrp="1"/>
          </p:cNvSpPr>
          <p:nvPr>
            <p:ph type="ctrTitle"/>
          </p:nvPr>
        </p:nvSpPr>
        <p:spPr>
          <a:xfrm>
            <a:off x="2894723" y="148218"/>
            <a:ext cx="5996515" cy="11303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Aft>
                <a:spcPts val="0"/>
              </a:spcAft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Recommendations &amp; Results</a:t>
            </a:r>
          </a:p>
        </p:txBody>
      </p:sp>
      <p:pic>
        <p:nvPicPr>
          <p:cNvPr id="197" name="Picture 196" descr="White calculator">
            <a:extLst>
              <a:ext uri="{FF2B5EF4-FFF2-40B4-BE49-F238E27FC236}">
                <a16:creationId xmlns:a16="http://schemas.microsoft.com/office/drawing/2014/main" id="{8F023689-6FDC-934C-9C6D-3F53528F51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41" r="51673"/>
          <a:stretch/>
        </p:blipFill>
        <p:spPr>
          <a:xfrm>
            <a:off x="623" y="10"/>
            <a:ext cx="2626519" cy="51434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195" name="Google Shape;195;p28"/>
          <p:cNvSpPr txBox="1">
            <a:spLocks noGrp="1"/>
          </p:cNvSpPr>
          <p:nvPr>
            <p:ph type="subTitle" idx="1"/>
          </p:nvPr>
        </p:nvSpPr>
        <p:spPr>
          <a:xfrm>
            <a:off x="2703079" y="520193"/>
            <a:ext cx="6095500" cy="388720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was the best classifier with an accuracy of almost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96%</a:t>
            </a:r>
          </a:p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Significant reduction in the cost of EMI calling</a:t>
            </a:r>
          </a:p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People who have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takens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loans like Bureau House Loan, Gold Loan, Commercial Vehicle Loan etc. would most likely not take EMI transactions</a:t>
            </a:r>
          </a:p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More data in the Bureau fields would be beneficial</a:t>
            </a:r>
          </a:p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More issue of Mass Card, Youth Card would lead to greater EMI conversions</a:t>
            </a:r>
          </a:p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More calls should be done to persons of age group 20-40</a:t>
            </a:r>
          </a:p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Features like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count_of_emi_before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revolve_1m,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credit_limit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are of most importance</a:t>
            </a:r>
          </a:p>
          <a:p>
            <a:pPr marL="0" lvl="0" indent="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2" name="Picture 201" descr="Aerial view of a highway near the ocean">
            <a:extLst>
              <a:ext uri="{FF2B5EF4-FFF2-40B4-BE49-F238E27FC236}">
                <a16:creationId xmlns:a16="http://schemas.microsoft.com/office/drawing/2014/main" id="{708CB7D5-398D-A16C-A6F2-2E6A0A23F9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1833" b="13167"/>
          <a:stretch/>
        </p:blipFill>
        <p:spPr>
          <a:xfrm>
            <a:off x="-2381" y="10"/>
            <a:ext cx="9143999" cy="5143490"/>
          </a:xfrm>
          <a:prstGeom prst="rect">
            <a:avLst/>
          </a:prstGeom>
        </p:spPr>
      </p:pic>
      <p:sp>
        <p:nvSpPr>
          <p:cNvPr id="200" name="Google Shape;200;p29"/>
          <p:cNvSpPr txBox="1">
            <a:spLocks noGrp="1"/>
          </p:cNvSpPr>
          <p:nvPr>
            <p:ph type="ctrTitle"/>
          </p:nvPr>
        </p:nvSpPr>
        <p:spPr>
          <a:xfrm>
            <a:off x="959208" y="1457324"/>
            <a:ext cx="6000750" cy="222885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98">
            <a:extLst>
              <a:ext uri="{FF2B5EF4-FFF2-40B4-BE49-F238E27FC236}">
                <a16:creationId xmlns:a16="http://schemas.microsoft.com/office/drawing/2014/main" id="{ED2D7C63-562A-41C7-892E-0C73F5D5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179862" y="799805"/>
            <a:ext cx="4619455" cy="152519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Problem Statement: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060456" y="1658290"/>
            <a:ext cx="4625947" cy="146050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457200" lvl="0" indent="-355600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To help the Bank prioritize its Credit Card transactions for EMI calling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To get insights from the given dataset for helpful suggestions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108" name="Picture 94">
            <a:extLst>
              <a:ext uri="{FF2B5EF4-FFF2-40B4-BE49-F238E27FC236}">
                <a16:creationId xmlns:a16="http://schemas.microsoft.com/office/drawing/2014/main" id="{D1855887-587A-81C7-9841-FA59CD72CA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11" r="23232" b="2"/>
          <a:stretch/>
        </p:blipFill>
        <p:spPr>
          <a:xfrm>
            <a:off x="20" y="10"/>
            <a:ext cx="3479779" cy="51434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DF25E23-BE15-4E36-A700-59F0CE8C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CE9353A-F333-4305-BED0-D126D75F5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5D1D327-6D34-4AB1-BBCB-FFD18B92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3D4CCB5-F27F-4868-B1D4-55D8654F0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5F00F96-8833-4C32-AD31-05286BC80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22EE3D4-FE2C-4B01-BC8C-3CE2C6CC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657024" y="73512"/>
            <a:ext cx="6400800" cy="11303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Aft>
                <a:spcPts val="0"/>
              </a:spcAft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Analysis:</a:t>
            </a: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7024" y="1129988"/>
            <a:ext cx="3764088" cy="2681913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5172598" y="1145167"/>
            <a:ext cx="3314378" cy="339709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200" dirty="0">
                <a:latin typeface="Amasis MT Pro Medium" panose="020B0604020202020204" pitchFamily="18" charset="0"/>
              </a:rPr>
              <a:t>Dataset comprised of 50,000 credit card transactions</a:t>
            </a:r>
          </a:p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200" dirty="0">
                <a:latin typeface="Amasis MT Pro Medium" panose="020B0604020202020204" pitchFamily="18" charset="0"/>
              </a:rPr>
              <a:t>The columns comprised of transaction attributes, card attributes, previous history on the Card, savings account attributes &amp; bureau attributes</a:t>
            </a:r>
          </a:p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200" dirty="0">
                <a:latin typeface="Amasis MT Pro Medium" panose="020B0604020202020204" pitchFamily="18" charset="0"/>
              </a:rPr>
              <a:t>Exploratory data analysis on the provided data was done which gave certain insights</a:t>
            </a:r>
          </a:p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200" dirty="0">
                <a:latin typeface="Amasis MT Pro Medium" panose="020B0604020202020204" pitchFamily="18" charset="0"/>
              </a:rPr>
              <a:t>The dataset given was unbalanced</a:t>
            </a:r>
          </a:p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200" dirty="0">
                <a:latin typeface="Amasis MT Pro Medium" panose="020B0604020202020204" pitchFamily="18" charset="0"/>
              </a:rPr>
              <a:t>Ratio between the number of positive and negative samples was looked at for analysis</a:t>
            </a:r>
          </a:p>
          <a:p>
            <a:pPr marL="0" lvl="0" indent="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endParaRPr lang="en-US" sz="1000" dirty="0">
              <a:latin typeface="Amasis MT Pro Medium" panose="020B060402020202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ctrTitle"/>
          </p:nvPr>
        </p:nvSpPr>
        <p:spPr>
          <a:xfrm>
            <a:off x="286231" y="226594"/>
            <a:ext cx="8571538" cy="4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Relation of various features to EMI Conversions</a:t>
            </a:r>
            <a:endParaRPr sz="2400" dirty="0">
              <a:solidFill>
                <a:srgbClr val="FF99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278" y="959053"/>
            <a:ext cx="2933459" cy="3251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5119" y="945848"/>
            <a:ext cx="2649152" cy="3251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845087" y="4273062"/>
            <a:ext cx="269112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Positive Correlations</a:t>
            </a:r>
            <a:endParaRPr b="1" dirty="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215119" y="4337461"/>
            <a:ext cx="2649152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Negative Correlations</a:t>
            </a:r>
            <a:endParaRPr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90837" y="558853"/>
            <a:ext cx="702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Looked for the correlation of various features with the target variable</a:t>
            </a:r>
            <a:endParaRPr sz="1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ED2D7C63-562A-41C7-892E-0C73F5D5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3658678" y="407526"/>
            <a:ext cx="4619455" cy="1263652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Insights from the correlation</a:t>
            </a:r>
            <a:endParaRPr lang="en-US"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1"/>
          </p:nvPr>
        </p:nvSpPr>
        <p:spPr>
          <a:xfrm>
            <a:off x="3836592" y="1769327"/>
            <a:ext cx="4772149" cy="3077736"/>
          </a:xfrm>
          <a:prstGeom prst="rect">
            <a:avLst/>
          </a:prstGeom>
        </p:spPr>
        <p:txBody>
          <a:bodyPr spcFirstLastPara="1" lIns="91425" tIns="91425" rIns="91425" bIns="91425" anchorCtr="0">
            <a:noAutofit/>
          </a:bodyPr>
          <a:lstStyle/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count_of_emi_before has the highest positive correlation</a:t>
            </a:r>
          </a:p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revolve_1m has the second highest positive correlation</a:t>
            </a:r>
          </a:p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"Revolve" refers to the practice of carrying a balance on a credit card from one month to the next, instead of paying off the full balance</a:t>
            </a:r>
          </a:p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credit_limit has the highest negative correlation</a:t>
            </a:r>
          </a:p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Bureau_UC_amt_live has the second highest negative correlation</a:t>
            </a:r>
          </a:p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The bureau amount live is the current amount of debt that the cardholder has on their credit card account, which has not yet been paid off or settled.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E4198902-E63F-B12D-00FA-840283B56E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30" r="23510"/>
          <a:stretch/>
        </p:blipFill>
        <p:spPr>
          <a:xfrm>
            <a:off x="20" y="10"/>
            <a:ext cx="3479779" cy="51434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DF25E23-BE15-4E36-A700-59F0CE8C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CE9353A-F333-4305-BED0-D126D75F5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5D1D327-6D34-4AB1-BBCB-FFD18B92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3D4CCB5-F27F-4868-B1D4-55D8654F0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5F00F96-8833-4C32-AD31-05286BC80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22EE3D4-FE2C-4B01-BC8C-3CE2C6CC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Google Shape;121;p18"/>
          <p:cNvSpPr txBox="1">
            <a:spLocks noGrp="1"/>
          </p:cNvSpPr>
          <p:nvPr>
            <p:ph type="ctrTitle"/>
          </p:nvPr>
        </p:nvSpPr>
        <p:spPr>
          <a:xfrm>
            <a:off x="5584443" y="615160"/>
            <a:ext cx="3418307" cy="103464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0" lvl="0" indent="0" defTabSz="457200">
              <a:spcAft>
                <a:spcPts val="0"/>
              </a:spcAft>
            </a:pPr>
            <a:r>
              <a:rPr lang="en-US" sz="28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Handling the missing values</a:t>
            </a:r>
          </a:p>
        </p:txBody>
      </p:sp>
      <p:sp useBgFill="1">
        <p:nvSpPr>
          <p:cNvPr id="136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159" y="481236"/>
            <a:ext cx="4931622" cy="396512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2" name="Google Shape;122;p18" descr="Table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792" y="940119"/>
            <a:ext cx="2527541" cy="30935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24;p18">
            <a:extLst>
              <a:ext uri="{FF2B5EF4-FFF2-40B4-BE49-F238E27FC236}">
                <a16:creationId xmlns:a16="http://schemas.microsoft.com/office/drawing/2014/main" id="{4199A247-34A6-A5E0-7B8F-E27A8971E42B}"/>
              </a:ext>
            </a:extLst>
          </p:cNvPr>
          <p:cNvSpPr txBox="1"/>
          <p:nvPr/>
        </p:nvSpPr>
        <p:spPr>
          <a:xfrm>
            <a:off x="5584444" y="1893301"/>
            <a:ext cx="2923408" cy="544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233172">
              <a:spcAft>
                <a:spcPts val="600"/>
              </a:spcAft>
            </a:pPr>
            <a:r>
              <a:rPr lang="en-US" sz="918" kern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These are all the columns name with the count of all the NULL values</a:t>
            </a:r>
            <a:endParaRPr lang="en-US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oogle Shape;123;p18">
            <a:extLst>
              <a:ext uri="{FF2B5EF4-FFF2-40B4-BE49-F238E27FC236}">
                <a16:creationId xmlns:a16="http://schemas.microsoft.com/office/drawing/2014/main" id="{6AA51395-73EC-07C5-4816-0F7C87D3BCC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015" y="893901"/>
            <a:ext cx="2369207" cy="3139794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Google Shape;129;p19"/>
          <p:cNvSpPr txBox="1">
            <a:spLocks noGrp="1"/>
          </p:cNvSpPr>
          <p:nvPr>
            <p:ph type="ctrTitle"/>
          </p:nvPr>
        </p:nvSpPr>
        <p:spPr>
          <a:xfrm>
            <a:off x="510782" y="258464"/>
            <a:ext cx="6104670" cy="11303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Aft>
                <a:spcPts val="0"/>
              </a:spcAft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Insights from the NULL values count</a:t>
            </a:r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1"/>
          </p:nvPr>
        </p:nvSpPr>
        <p:spPr>
          <a:xfrm>
            <a:off x="287758" y="1551382"/>
            <a:ext cx="5619853" cy="27114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300" dirty="0"/>
              <a:t>As most of the columns containing “Bureau” has a lot of null values, hence we can drop these columns</a:t>
            </a:r>
          </a:p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300" dirty="0"/>
              <a:t>In these columns we can’t predict the value for the NA values as it is improbable to predict a correct loan </a:t>
            </a:r>
          </a:p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300" dirty="0" err="1"/>
              <a:t>paymad</a:t>
            </a:r>
            <a:r>
              <a:rPr lang="en-US" sz="1300" dirty="0"/>
              <a:t>, </a:t>
            </a:r>
            <a:r>
              <a:rPr lang="en-US" sz="1300" dirty="0" err="1"/>
              <a:t>payment_ratio</a:t>
            </a:r>
            <a:r>
              <a:rPr lang="en-US" sz="1300" dirty="0"/>
              <a:t>, </a:t>
            </a:r>
            <a:r>
              <a:rPr lang="en-US" sz="1300" dirty="0" err="1"/>
              <a:t>pctchg_curr_sa_bal_avg_sa_bal</a:t>
            </a:r>
            <a:r>
              <a:rPr lang="en-US" sz="1300" dirty="0"/>
              <a:t>, util, </a:t>
            </a:r>
            <a:r>
              <a:rPr lang="en-US" sz="1300" dirty="0" err="1"/>
              <a:t>credit_limit</a:t>
            </a:r>
            <a:r>
              <a:rPr lang="en-US" sz="1300" dirty="0"/>
              <a:t>, </a:t>
            </a:r>
            <a:r>
              <a:rPr lang="en-US" sz="1300" dirty="0" err="1"/>
              <a:t>avg_sa_balance</a:t>
            </a:r>
            <a:r>
              <a:rPr lang="en-US" sz="1300" dirty="0"/>
              <a:t> columns; null values should be filled with the mean value</a:t>
            </a:r>
          </a:p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300" dirty="0"/>
              <a:t>Other columns NA values can be filled with 0</a:t>
            </a:r>
          </a:p>
          <a:p>
            <a:pPr marL="457200" lvl="0" indent="-361950" defTabSz="457200">
              <a:lnSpc>
                <a:spcPct val="90000"/>
              </a:lnSpc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1300" dirty="0"/>
              <a:t>NA values in </a:t>
            </a:r>
            <a:r>
              <a:rPr lang="en-US" sz="1300" dirty="0" err="1"/>
              <a:t>count_of_emi_before</a:t>
            </a:r>
            <a:r>
              <a:rPr lang="en-US" sz="1300" dirty="0"/>
              <a:t> and </a:t>
            </a:r>
            <a:r>
              <a:rPr lang="en-US" sz="1300" dirty="0" err="1"/>
              <a:t>has_taken_emi_before</a:t>
            </a:r>
            <a:r>
              <a:rPr lang="en-US" sz="1300" dirty="0"/>
              <a:t> is high but they have high correlation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283F9492-11B9-FC2D-0D01-13D310DBE1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754" r="13645" b="2"/>
          <a:stretch/>
        </p:blipFill>
        <p:spPr>
          <a:xfrm>
            <a:off x="6615452" y="10"/>
            <a:ext cx="2528548" cy="51434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ctrTitle"/>
          </p:nvPr>
        </p:nvSpPr>
        <p:spPr>
          <a:xfrm>
            <a:off x="201166" y="192041"/>
            <a:ext cx="8222100" cy="6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Some Relational Graphs</a:t>
            </a: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184" y="1226983"/>
            <a:ext cx="2690065" cy="311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447" y="1226983"/>
            <a:ext cx="2807625" cy="31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7250" y="1226983"/>
            <a:ext cx="3258303" cy="3106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Google Shape;144;p21"/>
          <p:cNvSpPr txBox="1">
            <a:spLocks noGrp="1"/>
          </p:cNvSpPr>
          <p:nvPr>
            <p:ph type="ctrTitle"/>
          </p:nvPr>
        </p:nvSpPr>
        <p:spPr>
          <a:xfrm>
            <a:off x="407454" y="224418"/>
            <a:ext cx="3948650" cy="846099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Some Inferences from the Relational Graphs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1"/>
          </p:nvPr>
        </p:nvSpPr>
        <p:spPr>
          <a:xfrm>
            <a:off x="80722" y="1294935"/>
            <a:ext cx="4381087" cy="2425080"/>
          </a:xfrm>
          <a:prstGeom prst="rect">
            <a:avLst/>
          </a:prstGeom>
        </p:spPr>
        <p:txBody>
          <a:bodyPr spcFirstLastPara="1" lIns="91425" tIns="91425" rIns="91425" bIns="91425" anchorCtr="0">
            <a:noAutofit/>
          </a:bodyPr>
          <a:lstStyle/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Person in the age group of 20-40 opt for the positive EMI conversion</a:t>
            </a:r>
          </a:p>
          <a:p>
            <a:pPr marL="45720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different types of cards ‘Mass Card’ ,‘Youth Card’ has higher values of EMI conversion</a:t>
            </a:r>
          </a:p>
          <a:p>
            <a:pPr marL="45720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6195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100"/>
              <a:buChar char="●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Much Higher Credit Limit value has less chance of EMI Conversion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3F6262F6-936E-8275-D086-2FEDE376F2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58" r="3129" b="-3"/>
          <a:stretch/>
        </p:blipFill>
        <p:spPr>
          <a:xfrm>
            <a:off x="4572000" y="10"/>
            <a:ext cx="4571999" cy="51434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94899" y="6351"/>
            <a:ext cx="4346718" cy="4406107"/>
            <a:chOff x="6108170" y="8467"/>
            <a:chExt cx="6080656" cy="6163733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843</Words>
  <Application>Microsoft Office PowerPoint</Application>
  <PresentationFormat>On-screen Show (16:9)</PresentationFormat>
  <Paragraphs>105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Century Gothic</vt:lpstr>
      <vt:lpstr>Roboto</vt:lpstr>
      <vt:lpstr>Wingdings 3</vt:lpstr>
      <vt:lpstr>Arial</vt:lpstr>
      <vt:lpstr>Amasis MT Pro Medium</vt:lpstr>
      <vt:lpstr>Slice</vt:lpstr>
      <vt:lpstr>IDFC FIRST BANK Case Study</vt:lpstr>
      <vt:lpstr>Problem Statement: </vt:lpstr>
      <vt:lpstr>Data Analysis:</vt:lpstr>
      <vt:lpstr>Relation of various features to EMI Conversions</vt:lpstr>
      <vt:lpstr>Insights from the correlation</vt:lpstr>
      <vt:lpstr>Handling the missing values</vt:lpstr>
      <vt:lpstr>Insights from the NULL values count</vt:lpstr>
      <vt:lpstr>Some Relational Graphs</vt:lpstr>
      <vt:lpstr>Some Inferences from the Relational Graphs</vt:lpstr>
      <vt:lpstr>Data Pre-Processing/ Feature Extraction </vt:lpstr>
      <vt:lpstr>Training ML Models</vt:lpstr>
      <vt:lpstr>Performance of ML Models in case 1</vt:lpstr>
      <vt:lpstr>Performance ML Models in case 2</vt:lpstr>
      <vt:lpstr>Performance of ML Models in case 3</vt:lpstr>
      <vt:lpstr>Scope of Improvement</vt:lpstr>
      <vt:lpstr>Recommendations &amp; 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IDFC FIRST BANK Case Study</dc:title>
  <cp:lastModifiedBy>Adarsh Anand</cp:lastModifiedBy>
  <cp:revision>1</cp:revision>
  <dcterms:modified xsi:type="dcterms:W3CDTF">2023-04-09T04:08:39Z</dcterms:modified>
</cp:coreProperties>
</file>