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70" r:id="rId11"/>
    <p:sldId id="271" r:id="rId12"/>
    <p:sldId id="272" r:id="rId13"/>
  </p:sldIdLst>
  <p:sldSz cx="9144000" cy="5143500" type="screen16x9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B6B12BB-F679-4AD4-8BBA-C58689FE7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21f32c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21f32c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21f32c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21f32c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1f32cd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1f32cd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21f32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21f32c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21f32c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21f32c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21f32cd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21f32cd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21f32cd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21f32cd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21f32cd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21f32cd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21f32c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21f32c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21f32c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21f32c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21f32cd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21f32cd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3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883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29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2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933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2257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176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359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364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017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300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024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684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8388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0379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1886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>
                <a:alpha val="0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1736E-F8A2-8969-EA17-E3B8F776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377" y="781509"/>
            <a:ext cx="9143999" cy="3580481"/>
          </a:xfrm>
          <a:prstGeom prst="rect">
            <a:avLst/>
          </a:prstGeom>
          <a:gradFill>
            <a:gsLst>
              <a:gs pos="30000">
                <a:schemeClr val="bg2">
                  <a:tint val="97000"/>
                  <a:hueMod val="92000"/>
                  <a:satMod val="169000"/>
                  <a:lumMod val="164000"/>
                  <a:alpha val="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effectLst/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8759" y="-58687"/>
            <a:ext cx="7798217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SCB </a:t>
            </a:r>
            <a:r>
              <a:rPr lang="en-US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Hackthon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GRADS’23</a:t>
            </a:r>
          </a:p>
        </p:txBody>
      </p:sp>
      <p:sp>
        <p:nvSpPr>
          <p:cNvPr id="86" name="Google Shape;86;p13"/>
          <p:cNvSpPr txBox="1"/>
          <p:nvPr/>
        </p:nvSpPr>
        <p:spPr>
          <a:xfrm>
            <a:off x="6187256" y="3635476"/>
            <a:ext cx="2850064" cy="14891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Presented by: Team </a:t>
            </a:r>
            <a:r>
              <a:rPr lang="en-US" sz="1200" b="1" dirty="0" err="1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Gullak</a:t>
            </a:r>
            <a:endParaRPr lang="en-US" sz="1200" b="1" dirty="0">
              <a:ln w="0"/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Robo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Members: </a:t>
            </a:r>
            <a:r>
              <a:rPr lang="en-US" sz="1200" b="1" dirty="0" err="1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Kusmakar</a:t>
            </a: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 Pathak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Manish Sharma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Mihir Ranjan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Raj Karan Kumar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200" b="1" dirty="0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Rishika </a:t>
            </a:r>
            <a:r>
              <a:rPr lang="en-US" sz="1200" b="1" dirty="0" err="1">
                <a:ln w="0"/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Meel</a:t>
            </a:r>
            <a:endParaRPr lang="en-US" sz="1200" b="1" dirty="0">
              <a:ln w="0"/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Roboto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200" b="1" dirty="0">
              <a:ln w="0"/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Roboto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00376"/>
            <a:ext cx="2236395" cy="2406650"/>
            <a:chOff x="9206969" y="2963333"/>
            <a:chExt cx="2981858" cy="32088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27"/>
          <p:cNvSpPr txBox="1">
            <a:spLocks noGrp="1"/>
          </p:cNvSpPr>
          <p:nvPr>
            <p:ph type="ctrTitle"/>
          </p:nvPr>
        </p:nvSpPr>
        <p:spPr>
          <a:xfrm>
            <a:off x="3748344" y="275032"/>
            <a:ext cx="4942173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Scope of Improvement</a:t>
            </a: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3592907" y="1678510"/>
            <a:ext cx="5313200" cy="2950637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fine- tune ANN model by experimenting with number of layers, neurons &amp; other hyper-parameters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we had the limitation of dataset from every aspect say it demographic, financial. Since it’s not a real dataset our model can be biased and not well trained. Having Access of real world dataset we can create more realistic model 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other ways to fill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like filling with median/mode or using linear interpolation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different normalization techniques like Min-Max Normalization &amp; Median and inter-quartile range normalization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do Hyperparameter Optimization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96DB9516-78BC-64FF-12F2-4CC936A3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24" r="32053" b="1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/>
          </p:nvPr>
        </p:nvSpPr>
        <p:spPr>
          <a:xfrm>
            <a:off x="2894723" y="148218"/>
            <a:ext cx="5996515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Recommendations &amp; Results</a:t>
            </a:r>
          </a:p>
        </p:txBody>
      </p:sp>
      <p:pic>
        <p:nvPicPr>
          <p:cNvPr id="197" name="Picture 196" descr="White calculator">
            <a:extLst>
              <a:ext uri="{FF2B5EF4-FFF2-40B4-BE49-F238E27FC236}">
                <a16:creationId xmlns:a16="http://schemas.microsoft.com/office/drawing/2014/main" id="{8F023689-6FDC-934C-9C6D-3F53528F5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r="51673"/>
          <a:stretch/>
        </p:blipFill>
        <p:spPr>
          <a:xfrm>
            <a:off x="623" y="10"/>
            <a:ext cx="262651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95" name="Google Shape;195;p28"/>
          <p:cNvSpPr txBox="1">
            <a:spLocks noGrp="1"/>
          </p:cNvSpPr>
          <p:nvPr>
            <p:ph type="subTitle" idx="1"/>
          </p:nvPr>
        </p:nvSpPr>
        <p:spPr>
          <a:xfrm>
            <a:off x="2703079" y="1129990"/>
            <a:ext cx="6095500" cy="32774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the best classifier with an accuracy of almost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99.9%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count_of_emi_before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revolve_1m,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credit_limit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of most importance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of young age has higher risk tolerance so they can invest more in variable component rather than fixed deposits 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General We observed one thing it’s risk tolerance also plays an important role. So going for any investment strategy people should diversify their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portifolio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mitigate risk factor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 descr="Aerial view of a highway near the ocean">
            <a:extLst>
              <a:ext uri="{FF2B5EF4-FFF2-40B4-BE49-F238E27FC236}">
                <a16:creationId xmlns:a16="http://schemas.microsoft.com/office/drawing/2014/main" id="{708CB7D5-398D-A16C-A6F2-2E6A0A23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833" b="13167"/>
          <a:stretch/>
        </p:blipFill>
        <p:spPr>
          <a:xfrm>
            <a:off x="-2381" y="10"/>
            <a:ext cx="9143999" cy="5143490"/>
          </a:xfrm>
          <a:prstGeom prst="rect">
            <a:avLst/>
          </a:prstGeom>
        </p:spPr>
      </p:pic>
      <p:sp>
        <p:nvSpPr>
          <p:cNvPr id="200" name="Google Shape;200;p29"/>
          <p:cNvSpPr txBox="1">
            <a:spLocks noGrp="1"/>
          </p:cNvSpPr>
          <p:nvPr>
            <p:ph type="ctrTitle"/>
          </p:nvPr>
        </p:nvSpPr>
        <p:spPr>
          <a:xfrm>
            <a:off x="959208" y="1457324"/>
            <a:ext cx="60007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79862" y="799805"/>
            <a:ext cx="4619455" cy="15251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060456" y="1658290"/>
            <a:ext cx="4625947" cy="14605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Create a Financial Advisory recommendation System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108" name="Picture 94">
            <a:extLst>
              <a:ext uri="{FF2B5EF4-FFF2-40B4-BE49-F238E27FC236}">
                <a16:creationId xmlns:a16="http://schemas.microsoft.com/office/drawing/2014/main" id="{D1855887-587A-81C7-9841-FA59CD72C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1" r="23232" b="2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57024" y="73512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Analysis: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172598" y="1145167"/>
            <a:ext cx="3314378" cy="33970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We created a dataset which </a:t>
            </a:r>
            <a:r>
              <a:rPr lang="en-US" sz="2400" dirty="0" err="1">
                <a:solidFill>
                  <a:srgbClr val="002060"/>
                </a:solidFill>
                <a:latin typeface="Amasis MT Pro Medium" panose="020B0604020202020204" pitchFamily="18" charset="0"/>
              </a:rPr>
              <a:t>consits</a:t>
            </a:r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 of 10,000 rows which consist of information about </a:t>
            </a:r>
            <a:r>
              <a:rPr lang="en-US" sz="2400" dirty="0" err="1">
                <a:solidFill>
                  <a:srgbClr val="002060"/>
                </a:solidFill>
                <a:latin typeface="Amasis MT Pro Medium" panose="020B0604020202020204" pitchFamily="18" charset="0"/>
              </a:rPr>
              <a:t>demoraphic</a:t>
            </a:r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 data, financial </a:t>
            </a:r>
            <a:r>
              <a:rPr lang="en-US" sz="2400" dirty="0" err="1">
                <a:solidFill>
                  <a:srgbClr val="002060"/>
                </a:solidFill>
                <a:latin typeface="Amasis MT Pro Medium" panose="020B0604020202020204" pitchFamily="18" charset="0"/>
              </a:rPr>
              <a:t>data,Investment</a:t>
            </a:r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 data, </a:t>
            </a:r>
            <a:r>
              <a:rPr lang="en-US" sz="2400" dirty="0" err="1">
                <a:solidFill>
                  <a:srgbClr val="002060"/>
                </a:solidFill>
                <a:latin typeface="Amasis MT Pro Medium" panose="020B0604020202020204" pitchFamily="18" charset="0"/>
              </a:rPr>
              <a:t>Behavioural</a:t>
            </a:r>
            <a:r>
              <a:rPr lang="en-US" sz="2400" dirty="0">
                <a:solidFill>
                  <a:srgbClr val="002060"/>
                </a:solidFill>
                <a:latin typeface="Amasis MT Pro Medium" panose="020B0604020202020204" pitchFamily="18" charset="0"/>
              </a:rPr>
              <a:t> data of users.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000" dirty="0">
              <a:latin typeface="Amasis MT Pro Medium" panose="020B0604020202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74CD-4E0A-00B9-7CA4-1548304E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6" y="1129968"/>
            <a:ext cx="5269635" cy="2416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286231" y="226594"/>
            <a:ext cx="8571538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Relation of various features TO Give Advice</a:t>
            </a:r>
          </a:p>
        </p:txBody>
      </p:sp>
      <p:sp>
        <p:nvSpPr>
          <p:cNvPr id="110" name="Google Shape;110;p16"/>
          <p:cNvSpPr txBox="1"/>
          <p:nvPr/>
        </p:nvSpPr>
        <p:spPr>
          <a:xfrm>
            <a:off x="190837" y="558853"/>
            <a:ext cx="702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Looked for the correlation of various features with the target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51BB2-B41B-1506-988B-94C31297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81" y="991753"/>
            <a:ext cx="4808637" cy="3599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3658678" y="407526"/>
            <a:ext cx="4619455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from the correlation</a:t>
            </a:r>
            <a:endParaRPr 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3836592" y="1769327"/>
            <a:ext cx="4772149" cy="3077736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goal has the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Preference has the second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Income, risk tolerance,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assests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liabilities, Credit score these are also some important features on the basis of which our model will give financial advisory recommendation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4198902-E63F-B12D-00FA-840283B56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0" r="23510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201166" y="192041"/>
            <a:ext cx="8222100" cy="6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Relational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98494-CFF4-D473-055F-4C1D6095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7" y="955932"/>
            <a:ext cx="4270234" cy="3377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0115A-2943-119D-2CEE-236908BE6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955932"/>
            <a:ext cx="4363844" cy="33772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3706645" y="3652564"/>
            <a:ext cx="532841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Pre-Processing/ Feature Extraction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2" y="0"/>
            <a:ext cx="30531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625950" y="907454"/>
            <a:ext cx="5214176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Performed Exploratory Data Analysis on our dataset to gain some insights about the null values, Outliers, and relation of different independent variable with the target variable</a:t>
            </a:r>
          </a:p>
          <a:p>
            <a:pPr marL="457200" lvl="0" indent="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We had a very balanced dataset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513159" y="2259407"/>
            <a:ext cx="6400800" cy="19185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Training ML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51795" y="337299"/>
            <a:ext cx="82221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ML Models 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0" y="763299"/>
            <a:ext cx="8869252" cy="746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Trained our model on various algorithms such as Logistic Regression, Random Forest Classifier, ANN, 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We tried different types of models as you can see above in which </a:t>
            </a:r>
            <a:r>
              <a:rPr lang="en-US" dirty="0" err="1"/>
              <a:t>Xgboost</a:t>
            </a:r>
            <a:r>
              <a:rPr lang="en-US" dirty="0"/>
              <a:t> outperforms all of them</a:t>
            </a:r>
          </a:p>
        </p:txBody>
      </p:sp>
      <p:graphicFrame>
        <p:nvGraphicFramePr>
          <p:cNvPr id="166" name="Google Shape;166;p24"/>
          <p:cNvGraphicFramePr/>
          <p:nvPr>
            <p:extLst>
              <p:ext uri="{D42A27DB-BD31-4B8C-83A1-F6EECF244321}">
                <p14:modId xmlns:p14="http://schemas.microsoft.com/office/powerpoint/2010/main" val="914024874"/>
              </p:ext>
            </p:extLst>
          </p:nvPr>
        </p:nvGraphicFramePr>
        <p:xfrm>
          <a:off x="669654" y="1843611"/>
          <a:ext cx="3902346" cy="2331540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5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96%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97.33%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98.68%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ANN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98.72%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99.9%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Medium</vt:lpstr>
      <vt:lpstr>Arial</vt:lpstr>
      <vt:lpstr>Century Gothic</vt:lpstr>
      <vt:lpstr>Roboto</vt:lpstr>
      <vt:lpstr>Wingdings 3</vt:lpstr>
      <vt:lpstr>Slice</vt:lpstr>
      <vt:lpstr>SCB Hackthon GRADS’23</vt:lpstr>
      <vt:lpstr>Problem Statement: </vt:lpstr>
      <vt:lpstr>Data Analysis:</vt:lpstr>
      <vt:lpstr>Relation of various features TO Give Advice</vt:lpstr>
      <vt:lpstr>Insights from the correlation</vt:lpstr>
      <vt:lpstr>Some Relational Graphs</vt:lpstr>
      <vt:lpstr>Data Pre-Processing/ Feature Extraction </vt:lpstr>
      <vt:lpstr>Training ML Models</vt:lpstr>
      <vt:lpstr>Performance of ML Models </vt:lpstr>
      <vt:lpstr>Scope of Improvement</vt:lpstr>
      <vt:lpstr>Recommendations &amp;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KAJAL RAJ</dc:creator>
  <cp:lastModifiedBy>KAJAL RAJ</cp:lastModifiedBy>
  <cp:revision>1</cp:revision>
  <dcterms:modified xsi:type="dcterms:W3CDTF">2024-08-04T15:15:00Z</dcterms:modified>
</cp:coreProperties>
</file>