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4" userDrawn="1">
          <p15:clr>
            <a:srgbClr val="A4A3A4"/>
          </p15:clr>
        </p15:guide>
        <p15:guide id="2" pos="18154" userDrawn="1">
          <p15:clr>
            <a:srgbClr val="A4A3A4"/>
          </p15:clr>
        </p15:guide>
        <p15:guide id="3" pos="736" userDrawn="1">
          <p15:clr>
            <a:srgbClr val="A4A3A4"/>
          </p15:clr>
        </p15:guide>
        <p15:guide id="4" orient="horz" pos="12541" userDrawn="1">
          <p15:clr>
            <a:srgbClr val="A4A3A4"/>
          </p15:clr>
        </p15:guide>
        <p15:guide id="6" pos="12552" userDrawn="1">
          <p15:clr>
            <a:srgbClr val="A4A3A4"/>
          </p15:clr>
        </p15:guide>
        <p15:guide id="7" pos="6179" userDrawn="1">
          <p15:clr>
            <a:srgbClr val="A4A3A4"/>
          </p15:clr>
        </p15:guide>
        <p15:guide id="8" orient="horz" pos="3084" userDrawn="1">
          <p15:clr>
            <a:srgbClr val="A4A3A4"/>
          </p15:clr>
        </p15:guide>
        <p15:guide id="9" orient="horz" pos="6735" userDrawn="1">
          <p15:clr>
            <a:srgbClr val="A4A3A4"/>
          </p15:clr>
        </p15:guide>
        <p15:guide id="10" orient="horz" pos="11747" userDrawn="1">
          <p15:clr>
            <a:srgbClr val="A4A3A4"/>
          </p15:clr>
        </p15:guide>
        <p15:guide id="11" pos="7154" userDrawn="1">
          <p15:clr>
            <a:srgbClr val="A4A3A4"/>
          </p15:clr>
        </p15:guide>
        <p15:guide id="12" pos="11803" userDrawn="1">
          <p15:clr>
            <a:srgbClr val="A4A3A4"/>
          </p15:clr>
        </p15:guide>
        <p15:guide id="13" pos="12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641"/>
    <a:srgbClr val="005B26"/>
    <a:srgbClr val="3A874E"/>
    <a:srgbClr val="208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2" autoAdjust="0"/>
    <p:restoredTop sz="94660"/>
  </p:normalViewPr>
  <p:slideViewPr>
    <p:cSldViewPr snapToGrid="0">
      <p:cViewPr varScale="1">
        <p:scale>
          <a:sx n="23" d="100"/>
          <a:sy n="23" d="100"/>
        </p:scale>
        <p:origin x="1524" y="90"/>
      </p:cViewPr>
      <p:guideLst>
        <p:guide orient="horz" pos="884"/>
        <p:guide pos="18154"/>
        <p:guide pos="736"/>
        <p:guide orient="horz" pos="12541"/>
        <p:guide pos="12552"/>
        <p:guide pos="6179"/>
        <p:guide orient="horz" pos="3084"/>
        <p:guide orient="horz" pos="6735"/>
        <p:guide orient="horz" pos="11747"/>
        <p:guide pos="7154"/>
        <p:guide pos="11803"/>
        <p:guide pos="12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29794318495255"/>
          <c:y val="9.2404085219617432E-2"/>
          <c:w val="0.56512021073211605"/>
          <c:h val="0.90452734739644303"/>
        </c:manualLayout>
      </c:layout>
      <c:barChart>
        <c:barDir val="bar"/>
        <c:grouping val="stacked"/>
        <c:varyColors val="0"/>
        <c:ser>
          <c:idx val="0"/>
          <c:order val="0"/>
          <c:tx>
            <c:v>Accuracy</c:v>
          </c:tx>
          <c:spPr>
            <a:blipFill>
              <a:blip xmlns:r="http://schemas.openxmlformats.org/officeDocument/2006/relationships" r:embed="rId3"/>
              <a:tile tx="0" ty="0" sx="100000" sy="100000" flip="none" algn="tl"/>
            </a:blipFill>
            <a:ln>
              <a:noFill/>
            </a:ln>
            <a:effectLst>
              <a:outerShdw blurRad="50800" dist="50800" dir="5400000" sx="2000" sy="2000" algn="ctr" rotWithShape="0">
                <a:srgbClr val="000000">
                  <a:alpha val="43137"/>
                </a:srgbClr>
              </a:outerShdw>
            </a:effectLst>
          </c:spPr>
          <c:invertIfNegative val="0"/>
          <c:dPt>
            <c:idx val="1"/>
            <c:invertIfNegative val="0"/>
            <c:bubble3D val="0"/>
            <c:spPr>
              <a:blipFill>
                <a:blip xmlns:r="http://schemas.openxmlformats.org/officeDocument/2006/relationships" r:embed="rId3"/>
                <a:tile tx="0" ty="0" sx="100000" sy="100000" flip="none" algn="tl"/>
              </a:blipFill>
              <a:ln>
                <a:noFill/>
              </a:ln>
              <a:effectLst>
                <a:outerShdw blurRad="50800" dist="50800" dir="5400000" sx="2000" sy="2000" algn="ctr" rotWithShape="0">
                  <a:srgbClr val="000000">
                    <a:alpha val="43137"/>
                  </a:srgbClr>
                </a:outerShdw>
              </a:effectLst>
            </c:spPr>
            <c:extLst>
              <c:ext xmlns:c16="http://schemas.microsoft.com/office/drawing/2014/chart" uri="{C3380CC4-5D6E-409C-BE32-E72D297353CC}">
                <c16:uniqueId val="{00000001-046F-4265-8CE6-F22CCA2920D4}"/>
              </c:ext>
            </c:extLst>
          </c:dPt>
          <c:dPt>
            <c:idx val="4"/>
            <c:invertIfNegative val="0"/>
            <c:bubble3D val="0"/>
            <c:spPr>
              <a:blipFill>
                <a:blip xmlns:r="http://schemas.openxmlformats.org/officeDocument/2006/relationships" r:embed="rId3"/>
                <a:tile tx="0" ty="0" sx="100000" sy="100000" flip="none" algn="tl"/>
              </a:blipFill>
              <a:ln w="9525" cap="flat">
                <a:noFill/>
                <a:round/>
              </a:ln>
              <a:effectLst>
                <a:outerShdw blurRad="50800" dir="5400000" sx="1000" sy="1000" algn="ctr" rotWithShape="0">
                  <a:srgbClr val="000000">
                    <a:alpha val="55000"/>
                  </a:srgbClr>
                </a:outerShdw>
              </a:effectLst>
            </c:spPr>
            <c:extLst>
              <c:ext xmlns:c16="http://schemas.microsoft.com/office/drawing/2014/chart" uri="{C3380CC4-5D6E-409C-BE32-E72D297353CC}">
                <c16:uniqueId val="{00000003-046F-4265-8CE6-F22CCA2920D4}"/>
              </c:ext>
            </c:extLst>
          </c:dPt>
          <c:dLbls>
            <c:spPr>
              <a:noFill/>
              <a:ln>
                <a:noFill/>
              </a:ln>
              <a:effectLst/>
            </c:spPr>
            <c:txPr>
              <a:bodyPr rot="0" spcFirstLastPara="1" vertOverflow="ellipsis" horzOverflow="clip" vert="horz" wrap="square" lIns="756000" tIns="19050" rIns="38100" bIns="19050" anchor="ctr" anchorCtr="1">
                <a:spAutoFit/>
              </a:bodyPr>
              <a:lstStyle/>
              <a:p>
                <a:pPr>
                  <a:defRPr sz="2800"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Sheet1!$A$2:$A$9</c:f>
              <c:strCache>
                <c:ptCount val="7"/>
                <c:pt idx="0">
                  <c:v>Logistic Regression</c:v>
                </c:pt>
                <c:pt idx="1">
                  <c:v>Decision Tree</c:v>
                </c:pt>
                <c:pt idx="2">
                  <c:v>SVM</c:v>
                </c:pt>
                <c:pt idx="3">
                  <c:v>Naïve Bayes</c:v>
                </c:pt>
                <c:pt idx="4">
                  <c:v>KNN</c:v>
                </c:pt>
                <c:pt idx="5">
                  <c:v>Random forest</c:v>
                </c:pt>
                <c:pt idx="6">
                  <c:v>Ada boosting</c:v>
                </c:pt>
              </c:strCache>
            </c:strRef>
          </c:cat>
          <c:val>
            <c:numRef>
              <c:f>Sheet1!$B$2:$B$10</c:f>
              <c:numCache>
                <c:formatCode>0.00%</c:formatCode>
                <c:ptCount val="9"/>
                <c:pt idx="0">
                  <c:v>0.81659999999999999</c:v>
                </c:pt>
                <c:pt idx="1">
                  <c:v>0.95530000000000004</c:v>
                </c:pt>
                <c:pt idx="2">
                  <c:v>0.92730000000000001</c:v>
                </c:pt>
                <c:pt idx="3">
                  <c:v>0.96150000000000002</c:v>
                </c:pt>
                <c:pt idx="4">
                  <c:v>0.92759999999999998</c:v>
                </c:pt>
                <c:pt idx="5">
                  <c:v>0.92879999999999996</c:v>
                </c:pt>
                <c:pt idx="6">
                  <c:v>0.89053000000000004</c:v>
                </c:pt>
              </c:numCache>
            </c:numRef>
          </c:val>
          <c:extLst>
            <c:ext xmlns:c16="http://schemas.microsoft.com/office/drawing/2014/chart" uri="{C3380CC4-5D6E-409C-BE32-E72D297353CC}">
              <c16:uniqueId val="{00000004-046F-4265-8CE6-F22CCA2920D4}"/>
            </c:ext>
          </c:extLst>
        </c:ser>
        <c:dLbls>
          <c:showLegendKey val="0"/>
          <c:showVal val="1"/>
          <c:showCatName val="0"/>
          <c:showSerName val="0"/>
          <c:showPercent val="0"/>
          <c:showBubbleSize val="0"/>
        </c:dLbls>
        <c:gapWidth val="44"/>
        <c:overlap val="19"/>
        <c:axId val="212544288"/>
        <c:axId val="21254820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Sheet1!$A$2:$A$9</c15:sqref>
                        </c15:formulaRef>
                      </c:ext>
                    </c:extLst>
                    <c:strCache>
                      <c:ptCount val="7"/>
                      <c:pt idx="0">
                        <c:v>Logistic Regression</c:v>
                      </c:pt>
                      <c:pt idx="1">
                        <c:v>Decision Tree</c:v>
                      </c:pt>
                      <c:pt idx="2">
                        <c:v>SVM</c:v>
                      </c:pt>
                      <c:pt idx="3">
                        <c:v>Naïve Bayes</c:v>
                      </c:pt>
                      <c:pt idx="4">
                        <c:v>KNN</c:v>
                      </c:pt>
                      <c:pt idx="5">
                        <c:v>Random forest</c:v>
                      </c:pt>
                      <c:pt idx="6">
                        <c:v>Ada boosting</c:v>
                      </c:pt>
                    </c:strCache>
                  </c:strRef>
                </c:cat>
                <c:val>
                  <c:numRef>
                    <c:extLst>
                      <c:ext uri="{02D57815-91ED-43cb-92C2-25804820EDAC}">
                        <c15:formulaRef>
                          <c15:sqref>Sheet1!$C$2:$C$10</c15:sqref>
                        </c15:formulaRef>
                      </c:ext>
                    </c:extLst>
                    <c:numCache>
                      <c:formatCode>General</c:formatCode>
                      <c:ptCount val="9"/>
                    </c:numCache>
                  </c:numRef>
                </c:val>
                <c:extLst>
                  <c:ext xmlns:c16="http://schemas.microsoft.com/office/drawing/2014/chart" uri="{C3380CC4-5D6E-409C-BE32-E72D297353CC}">
                    <c16:uniqueId val="{00000005-046F-4265-8CE6-F22CCA2920D4}"/>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Sheet1!$A$2:$A$9</c15:sqref>
                        </c15:formulaRef>
                      </c:ext>
                    </c:extLst>
                    <c:strCache>
                      <c:ptCount val="7"/>
                      <c:pt idx="0">
                        <c:v>Logistic Regression</c:v>
                      </c:pt>
                      <c:pt idx="1">
                        <c:v>Decision Tree</c:v>
                      </c:pt>
                      <c:pt idx="2">
                        <c:v>SVM</c:v>
                      </c:pt>
                      <c:pt idx="3">
                        <c:v>Naïve Bayes</c:v>
                      </c:pt>
                      <c:pt idx="4">
                        <c:v>KNN</c:v>
                      </c:pt>
                      <c:pt idx="5">
                        <c:v>Random forest</c:v>
                      </c:pt>
                      <c:pt idx="6">
                        <c:v>Ada boosting</c:v>
                      </c:pt>
                    </c:strCache>
                  </c:strRef>
                </c:cat>
                <c:val>
                  <c:numRef>
                    <c:extLst xmlns:c15="http://schemas.microsoft.com/office/drawing/2012/chart">
                      <c:ext xmlns:c15="http://schemas.microsoft.com/office/drawing/2012/chart" uri="{02D57815-91ED-43cb-92C2-25804820EDAC}">
                        <c15:formulaRef>
                          <c15:sqref>Sheet1!$D$2:$D$10</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6-046F-4265-8CE6-F22CCA2920D4}"/>
                  </c:ext>
                </c:extLst>
              </c15:ser>
            </c15:filteredBarSeries>
          </c:ext>
        </c:extLst>
      </c:barChart>
      <c:valAx>
        <c:axId val="212548208"/>
        <c:scaling>
          <c:orientation val="minMax"/>
        </c:scaling>
        <c:delete val="1"/>
        <c:axPos val="b"/>
        <c:numFmt formatCode="0.00%" sourceLinked="1"/>
        <c:majorTickMark val="none"/>
        <c:minorTickMark val="none"/>
        <c:tickLblPos val="nextTo"/>
        <c:crossAx val="212544288"/>
        <c:crosses val="autoZero"/>
        <c:crossBetween val="between"/>
      </c:valAx>
      <c:catAx>
        <c:axId val="212544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212548208"/>
        <c:crosses val="autoZero"/>
        <c:auto val="1"/>
        <c:lblAlgn val="ctr"/>
        <c:lblOffset val="100"/>
        <c:noMultiLvlLbl val="0"/>
      </c:catAx>
      <c:spPr>
        <a:noFill/>
        <a:ln w="44450">
          <a:noFill/>
        </a:ln>
        <a:effectLst>
          <a:glow rad="25400">
            <a:schemeClr val="accent1">
              <a:alpha val="40000"/>
            </a:schemeClr>
          </a:glow>
        </a:effectLst>
      </c:spPr>
    </c:plotArea>
    <c:plotVisOnly val="1"/>
    <c:dispBlanksAs val="gap"/>
    <c:showDLblsOverMax val="0"/>
  </c:chart>
  <c:spPr>
    <a:noFill/>
    <a:ln>
      <a:noFill/>
    </a:ln>
    <a:effectLst>
      <a:softEdge rad="533400"/>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FECB74-98C6-4C34-8F5B-3CF4468E6CD5}" type="datetimeFigureOut">
              <a:rPr lang="en-NZ" smtClean="0"/>
              <a:t>21/10/2018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162992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CB74-98C6-4C34-8F5B-3CF4468E6CD5}" type="datetimeFigureOut">
              <a:rPr lang="en-NZ" smtClean="0"/>
              <a:t>21/10/2018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116172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CB74-98C6-4C34-8F5B-3CF4468E6CD5}" type="datetimeFigureOut">
              <a:rPr lang="en-NZ" smtClean="0"/>
              <a:t>21/10/2018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315261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CB74-98C6-4C34-8F5B-3CF4468E6CD5}" type="datetimeFigureOut">
              <a:rPr lang="en-NZ" smtClean="0"/>
              <a:t>21/10/2018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374681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FECB74-98C6-4C34-8F5B-3CF4468E6CD5}" type="datetimeFigureOut">
              <a:rPr lang="en-NZ" smtClean="0"/>
              <a:t>21/10/2018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243689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ECB74-98C6-4C34-8F5B-3CF4468E6CD5}" type="datetimeFigureOut">
              <a:rPr lang="en-NZ" smtClean="0"/>
              <a:t>21/10/2018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366348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ECB74-98C6-4C34-8F5B-3CF4468E6CD5}" type="datetimeFigureOut">
              <a:rPr lang="en-NZ" smtClean="0"/>
              <a:t>21/10/2018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288134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ECB74-98C6-4C34-8F5B-3CF4468E6CD5}" type="datetimeFigureOut">
              <a:rPr lang="en-NZ" smtClean="0"/>
              <a:t>21/10/2018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397516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ECB74-98C6-4C34-8F5B-3CF4468E6CD5}" type="datetimeFigureOut">
              <a:rPr lang="en-NZ" smtClean="0"/>
              <a:t>21/10/2018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316549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BCFECB74-98C6-4C34-8F5B-3CF4468E6CD5}" type="datetimeFigureOut">
              <a:rPr lang="en-NZ" smtClean="0"/>
              <a:t>21/10/2018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59830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BCFECB74-98C6-4C34-8F5B-3CF4468E6CD5}" type="datetimeFigureOut">
              <a:rPr lang="en-NZ" smtClean="0"/>
              <a:t>21/10/2018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7AB70D9-7BD4-461C-8B01-88B01DF5DE93}" type="slidenum">
              <a:rPr lang="en-NZ" smtClean="0"/>
              <a:t>‹#›</a:t>
            </a:fld>
            <a:endParaRPr lang="en-NZ"/>
          </a:p>
        </p:txBody>
      </p:sp>
    </p:spTree>
    <p:extLst>
      <p:ext uri="{BB962C8B-B14F-4D97-AF65-F5344CB8AC3E}">
        <p14:creationId xmlns:p14="http://schemas.microsoft.com/office/powerpoint/2010/main" val="256341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CFECB74-98C6-4C34-8F5B-3CF4468E6CD5}" type="datetimeFigureOut">
              <a:rPr lang="en-NZ" smtClean="0"/>
              <a:t>21/10/2018</a:t>
            </a:fld>
            <a:endParaRPr lang="en-NZ"/>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67AB70D9-7BD4-461C-8B01-88B01DF5DE93}" type="slidenum">
              <a:rPr lang="en-NZ" smtClean="0"/>
              <a:t>‹#›</a:t>
            </a:fld>
            <a:endParaRPr lang="en-NZ"/>
          </a:p>
        </p:txBody>
      </p:sp>
    </p:spTree>
    <p:extLst>
      <p:ext uri="{BB962C8B-B14F-4D97-AF65-F5344CB8AC3E}">
        <p14:creationId xmlns:p14="http://schemas.microsoft.com/office/powerpoint/2010/main" val="1242617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14245" y="3868"/>
            <a:ext cx="30276000" cy="19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 name="Rectangle 6"/>
          <p:cNvSpPr>
            <a:spLocks noChangeArrowheads="1"/>
          </p:cNvSpPr>
          <p:nvPr/>
        </p:nvSpPr>
        <p:spPr bwMode="auto">
          <a:xfrm>
            <a:off x="14245" y="3868"/>
            <a:ext cx="30272105" cy="167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 name="Rectangle 8"/>
          <p:cNvSpPr>
            <a:spLocks noChangeArrowheads="1"/>
          </p:cNvSpPr>
          <p:nvPr/>
        </p:nvSpPr>
        <p:spPr bwMode="auto">
          <a:xfrm>
            <a:off x="1208145" y="1678768"/>
            <a:ext cx="14854619" cy="31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 name="Rectangle 10"/>
          <p:cNvSpPr>
            <a:spLocks noChangeArrowheads="1"/>
          </p:cNvSpPr>
          <p:nvPr/>
        </p:nvSpPr>
        <p:spPr bwMode="auto">
          <a:xfrm>
            <a:off x="1208145" y="3868"/>
            <a:ext cx="14854619" cy="167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 name="TextBox 14"/>
          <p:cNvSpPr txBox="1"/>
          <p:nvPr/>
        </p:nvSpPr>
        <p:spPr>
          <a:xfrm>
            <a:off x="1185199" y="1027677"/>
            <a:ext cx="15274001" cy="2000548"/>
          </a:xfrm>
          <a:prstGeom prst="rect">
            <a:avLst/>
          </a:prstGeom>
          <a:noFill/>
        </p:spPr>
        <p:txBody>
          <a:bodyPr wrap="square" lIns="0" tIns="0" rIns="0" bIns="0" rtlCol="0">
            <a:spAutoFit/>
          </a:bodyPr>
          <a:lstStyle/>
          <a:p>
            <a:r>
              <a:rPr lang="en-NZ" sz="6500" dirty="0">
                <a:latin typeface="Lato Black" panose="020F0502020204030203" pitchFamily="34" charset="0"/>
                <a:cs typeface="Lato Black" panose="020F0502020204030203" pitchFamily="34" charset="0"/>
              </a:rPr>
              <a:t>Evaluation of the Predictive Accuracy of </a:t>
            </a:r>
          </a:p>
          <a:p>
            <a:r>
              <a:rPr lang="en-NZ" sz="6500" dirty="0">
                <a:latin typeface="Lato Black" panose="020F0502020204030203" pitchFamily="34" charset="0"/>
                <a:cs typeface="Lato Black" panose="020F0502020204030203" pitchFamily="34" charset="0"/>
              </a:rPr>
              <a:t>Data Mining Algorithms using R</a:t>
            </a:r>
          </a:p>
        </p:txBody>
      </p:sp>
      <p:sp>
        <p:nvSpPr>
          <p:cNvPr id="16" name="TextBox 15"/>
          <p:cNvSpPr txBox="1"/>
          <p:nvPr/>
        </p:nvSpPr>
        <p:spPr>
          <a:xfrm>
            <a:off x="1167774" y="3820501"/>
            <a:ext cx="8641842" cy="3877985"/>
          </a:xfrm>
          <a:prstGeom prst="rect">
            <a:avLst/>
          </a:prstGeom>
          <a:noFill/>
        </p:spPr>
        <p:txBody>
          <a:bodyPr wrap="square" lIns="0" tIns="0" rIns="0" bIns="0" rtlCol="0">
            <a:spAutoFit/>
          </a:bodyPr>
          <a:lstStyle/>
          <a:p>
            <a:pPr algn="just"/>
            <a:r>
              <a:rPr lang="en-NZ" sz="2800" dirty="0">
                <a:latin typeface="Lato Medium" panose="020F0502020204030203"/>
              </a:rPr>
              <a:t>Website security is crucial for protecting people’s information. Hackers and attackers are always in search of new ways to lure internet users into providing confidential data, which is then stolen. In this project, data mining techniques have been successfully employed to analyse website characteristics. Using the models that these techniques create, it has been possible to accurately distinguish between phishing and legitimate websites. </a:t>
            </a:r>
          </a:p>
        </p:txBody>
      </p:sp>
      <p:sp>
        <p:nvSpPr>
          <p:cNvPr id="17" name="TextBox 16"/>
          <p:cNvSpPr txBox="1"/>
          <p:nvPr/>
        </p:nvSpPr>
        <p:spPr>
          <a:xfrm>
            <a:off x="1159446" y="7689435"/>
            <a:ext cx="8797000" cy="807913"/>
          </a:xfrm>
          <a:prstGeom prst="rect">
            <a:avLst/>
          </a:prstGeom>
          <a:noFill/>
        </p:spPr>
        <p:txBody>
          <a:bodyPr wrap="square" lIns="0" tIns="0" rIns="0" bIns="0" rtlCol="0">
            <a:spAutoFit/>
          </a:bodyPr>
          <a:lstStyle/>
          <a:p>
            <a:r>
              <a:rPr lang="en-NZ" sz="5250" dirty="0">
                <a:solidFill>
                  <a:srgbClr val="208734"/>
                </a:solidFill>
                <a:latin typeface="Lato Black" panose="020F0502020204030203" pitchFamily="34" charset="0"/>
                <a:cs typeface="Lato Black" panose="020F0502020204030203" pitchFamily="34" charset="0"/>
              </a:rPr>
              <a:t>Literature Review</a:t>
            </a:r>
          </a:p>
        </p:txBody>
      </p:sp>
      <p:sp>
        <p:nvSpPr>
          <p:cNvPr id="20" name="AutoShape 12"/>
          <p:cNvSpPr>
            <a:spLocks noChangeAspect="1" noChangeArrowheads="1" noTextEdit="1"/>
          </p:cNvSpPr>
          <p:nvPr/>
        </p:nvSpPr>
        <p:spPr bwMode="auto">
          <a:xfrm>
            <a:off x="1204913" y="11566525"/>
            <a:ext cx="5349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nvGrpSpPr>
          <p:cNvPr id="177" name="Group 176"/>
          <p:cNvGrpSpPr/>
          <p:nvPr/>
        </p:nvGrpSpPr>
        <p:grpSpPr>
          <a:xfrm>
            <a:off x="1233608" y="8660196"/>
            <a:ext cx="8605366" cy="1692771"/>
            <a:chOff x="1204250" y="10706797"/>
            <a:chExt cx="8605366" cy="1692771"/>
          </a:xfrm>
        </p:grpSpPr>
        <p:sp>
          <p:nvSpPr>
            <p:cNvPr id="21" name="Oval 14"/>
            <p:cNvSpPr>
              <a:spLocks noChangeArrowheads="1"/>
            </p:cNvSpPr>
            <p:nvPr/>
          </p:nvSpPr>
          <p:spPr bwMode="auto">
            <a:xfrm>
              <a:off x="1204250" y="10706797"/>
              <a:ext cx="648000" cy="648000"/>
            </a:xfrm>
            <a:prstGeom prst="ellipse">
              <a:avLst/>
            </a:prstGeom>
            <a:solidFill>
              <a:srgbClr val="FBD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2" name="TextBox 21"/>
            <p:cNvSpPr txBox="1"/>
            <p:nvPr/>
          </p:nvSpPr>
          <p:spPr>
            <a:xfrm>
              <a:off x="2004803" y="10706797"/>
              <a:ext cx="7804813" cy="1692771"/>
            </a:xfrm>
            <a:prstGeom prst="rect">
              <a:avLst/>
            </a:prstGeom>
            <a:noFill/>
          </p:spPr>
          <p:txBody>
            <a:bodyPr wrap="square" lIns="0" tIns="0" rIns="0" bIns="0" rtlCol="0">
              <a:spAutoFit/>
            </a:bodyPr>
            <a:lstStyle/>
            <a:p>
              <a:pPr algn="just">
                <a:lnSpc>
                  <a:spcPts val="3300"/>
                </a:lnSpc>
              </a:pPr>
              <a:r>
                <a:rPr lang="en-NZ" sz="2800" dirty="0">
                  <a:latin typeface="Lato Medium" panose="020F0502020204030203"/>
                </a:rPr>
                <a:t>Data mining techniques can predict future trends, discover hidden patterns and assist managers in making critical decisions from the extraction of previously unknown information.</a:t>
              </a:r>
              <a:endParaRPr lang="en-NZ" sz="2800" dirty="0">
                <a:latin typeface="Lato Medium" panose="020F0502020204030203"/>
                <a:cs typeface="Lato Medium" panose="020F0502020204030203" pitchFamily="34" charset="0"/>
              </a:endParaRPr>
            </a:p>
          </p:txBody>
        </p:sp>
      </p:grpSp>
      <p:grpSp>
        <p:nvGrpSpPr>
          <p:cNvPr id="176" name="Group 175"/>
          <p:cNvGrpSpPr/>
          <p:nvPr/>
        </p:nvGrpSpPr>
        <p:grpSpPr>
          <a:xfrm>
            <a:off x="1177716" y="10852876"/>
            <a:ext cx="8615465" cy="2115964"/>
            <a:chOff x="1175675" y="13200530"/>
            <a:chExt cx="8615465" cy="2115964"/>
          </a:xfrm>
        </p:grpSpPr>
        <p:sp>
          <p:nvSpPr>
            <p:cNvPr id="25" name="Oval 14"/>
            <p:cNvSpPr>
              <a:spLocks noChangeArrowheads="1"/>
            </p:cNvSpPr>
            <p:nvPr/>
          </p:nvSpPr>
          <p:spPr bwMode="auto">
            <a:xfrm>
              <a:off x="1175675" y="13200530"/>
              <a:ext cx="648000" cy="648000"/>
            </a:xfrm>
            <a:prstGeom prst="ellipse">
              <a:avLst/>
            </a:prstGeom>
            <a:solidFill>
              <a:srgbClr val="FBD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 name="TextBox 25"/>
            <p:cNvSpPr txBox="1"/>
            <p:nvPr/>
          </p:nvSpPr>
          <p:spPr>
            <a:xfrm>
              <a:off x="2004803" y="13200530"/>
              <a:ext cx="7786337" cy="2115964"/>
            </a:xfrm>
            <a:prstGeom prst="rect">
              <a:avLst/>
            </a:prstGeom>
            <a:noFill/>
          </p:spPr>
          <p:txBody>
            <a:bodyPr wrap="square" lIns="0" tIns="0" rIns="0" bIns="0" rtlCol="0">
              <a:spAutoFit/>
            </a:bodyPr>
            <a:lstStyle/>
            <a:p>
              <a:pPr algn="just">
                <a:lnSpc>
                  <a:spcPts val="3300"/>
                </a:lnSpc>
              </a:pPr>
              <a:r>
                <a:rPr lang="en-NZ" sz="2800" dirty="0">
                  <a:latin typeface="Lato Medium" panose="020F0502020204030203"/>
                </a:rPr>
                <a:t>Data mining classification techniques can help to determine the distinguishing characteristics from a set of website features that will facilitate the identification of phishing websites (Mohammad, </a:t>
              </a:r>
              <a:r>
                <a:rPr lang="en-NZ" sz="2800" dirty="0" err="1">
                  <a:latin typeface="Lato Medium" panose="020F0502020204030203"/>
                </a:rPr>
                <a:t>Thabtah</a:t>
              </a:r>
              <a:r>
                <a:rPr lang="en-NZ" sz="2800" dirty="0">
                  <a:latin typeface="Lato Medium" panose="020F0502020204030203"/>
                </a:rPr>
                <a:t> &amp; </a:t>
              </a:r>
              <a:r>
                <a:rPr lang="en-NZ" sz="2800" dirty="0" err="1">
                  <a:latin typeface="Lato Medium" panose="020F0502020204030203"/>
                </a:rPr>
                <a:t>McCluskey</a:t>
              </a:r>
              <a:r>
                <a:rPr lang="en-NZ" sz="2800" dirty="0">
                  <a:latin typeface="Lato Medium" panose="020F0502020204030203"/>
                </a:rPr>
                <a:t>, 2012). </a:t>
              </a:r>
              <a:endParaRPr lang="en-NZ" sz="2800" dirty="0">
                <a:latin typeface="Lato Medium" panose="020F0502020204030203"/>
                <a:cs typeface="Lato Medium" panose="020F0502020204030203" pitchFamily="34" charset="0"/>
              </a:endParaRPr>
            </a:p>
          </p:txBody>
        </p:sp>
      </p:grpSp>
      <p:sp>
        <p:nvSpPr>
          <p:cNvPr id="27" name="TextBox 26"/>
          <p:cNvSpPr txBox="1"/>
          <p:nvPr/>
        </p:nvSpPr>
        <p:spPr>
          <a:xfrm>
            <a:off x="1159446" y="13015244"/>
            <a:ext cx="8797000" cy="807913"/>
          </a:xfrm>
          <a:prstGeom prst="rect">
            <a:avLst/>
          </a:prstGeom>
          <a:noFill/>
        </p:spPr>
        <p:txBody>
          <a:bodyPr wrap="square" lIns="0" tIns="0" rIns="0" bIns="0" rtlCol="0">
            <a:spAutoFit/>
          </a:bodyPr>
          <a:lstStyle/>
          <a:p>
            <a:r>
              <a:rPr lang="en-NZ" sz="5250" dirty="0">
                <a:solidFill>
                  <a:srgbClr val="208734"/>
                </a:solidFill>
                <a:latin typeface="Lato Black" panose="020F0502020204030203" pitchFamily="34" charset="0"/>
                <a:cs typeface="Lato Black" panose="020F0502020204030203" pitchFamily="34" charset="0"/>
              </a:rPr>
              <a:t>Theory Base</a:t>
            </a:r>
          </a:p>
        </p:txBody>
      </p:sp>
      <p:sp>
        <p:nvSpPr>
          <p:cNvPr id="28" name="TextBox 27"/>
          <p:cNvSpPr txBox="1"/>
          <p:nvPr/>
        </p:nvSpPr>
        <p:spPr>
          <a:xfrm>
            <a:off x="1185200" y="13989697"/>
            <a:ext cx="8624416" cy="2539157"/>
          </a:xfrm>
          <a:prstGeom prst="rect">
            <a:avLst/>
          </a:prstGeom>
          <a:noFill/>
        </p:spPr>
        <p:txBody>
          <a:bodyPr wrap="square" lIns="0" tIns="0" rIns="0" bIns="0" rtlCol="0">
            <a:spAutoFit/>
          </a:bodyPr>
          <a:lstStyle/>
          <a:p>
            <a:pPr algn="just">
              <a:lnSpc>
                <a:spcPts val="3300"/>
              </a:lnSpc>
            </a:pPr>
            <a:r>
              <a:rPr lang="en-NZ" sz="2750" dirty="0">
                <a:latin typeface="Lato Medium" panose="020F0502020204030203"/>
              </a:rPr>
              <a:t>For building predictive models that can accurately categorise phishing and legitimate websites, a variety of data mining classification algorithms were explored and evaluated for their predictive accuracy. The theory that underpins these algorithms formed the theory base of this research.</a:t>
            </a:r>
            <a:endParaRPr lang="en-NZ" sz="2750" dirty="0">
              <a:latin typeface="Lato Medium" panose="020F0502020204030203"/>
              <a:cs typeface="Lato Medium" panose="020F0502020204030203" pitchFamily="34" charset="0"/>
            </a:endParaRPr>
          </a:p>
        </p:txBody>
      </p:sp>
      <p:sp>
        <p:nvSpPr>
          <p:cNvPr id="96" name="AutoShape 3"/>
          <p:cNvSpPr>
            <a:spLocks noChangeAspect="1" noChangeArrowheads="1" noTextEdit="1"/>
          </p:cNvSpPr>
          <p:nvPr/>
        </p:nvSpPr>
        <p:spPr bwMode="auto">
          <a:xfrm>
            <a:off x="10799118" y="16528854"/>
            <a:ext cx="7369200" cy="16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nvGrpSpPr>
          <p:cNvPr id="179" name="Group 178"/>
          <p:cNvGrpSpPr/>
          <p:nvPr/>
        </p:nvGrpSpPr>
        <p:grpSpPr>
          <a:xfrm>
            <a:off x="1213175" y="3625350"/>
            <a:ext cx="16935781" cy="15602574"/>
            <a:chOff x="1809920" y="3385039"/>
            <a:chExt cx="16935781" cy="15602574"/>
          </a:xfrm>
        </p:grpSpPr>
        <p:sp>
          <p:nvSpPr>
            <p:cNvPr id="30" name="TextBox 29"/>
            <p:cNvSpPr txBox="1"/>
            <p:nvPr/>
          </p:nvSpPr>
          <p:spPr>
            <a:xfrm>
              <a:off x="1830353" y="16413607"/>
              <a:ext cx="6531524" cy="807913"/>
            </a:xfrm>
            <a:prstGeom prst="rect">
              <a:avLst/>
            </a:prstGeom>
            <a:noFill/>
          </p:spPr>
          <p:txBody>
            <a:bodyPr wrap="square" lIns="0" tIns="0" rIns="0" bIns="0" rtlCol="0">
              <a:spAutoFit/>
            </a:bodyPr>
            <a:lstStyle/>
            <a:p>
              <a:r>
                <a:rPr lang="en-NZ" sz="5250" dirty="0">
                  <a:solidFill>
                    <a:srgbClr val="208734"/>
                  </a:solidFill>
                  <a:latin typeface="Lato Black" panose="020F0502020204030203" pitchFamily="34" charset="0"/>
                  <a:cs typeface="Lato Black" panose="020F0502020204030203" pitchFamily="34" charset="0"/>
                </a:rPr>
                <a:t>Research Question</a:t>
              </a:r>
            </a:p>
          </p:txBody>
        </p:sp>
        <p:sp>
          <p:nvSpPr>
            <p:cNvPr id="32" name="Oval 14"/>
            <p:cNvSpPr>
              <a:spLocks noChangeArrowheads="1"/>
            </p:cNvSpPr>
            <p:nvPr/>
          </p:nvSpPr>
          <p:spPr bwMode="auto">
            <a:xfrm>
              <a:off x="1809920" y="17679878"/>
              <a:ext cx="792000" cy="792000"/>
            </a:xfrm>
            <a:prstGeom prst="ellipse">
              <a:avLst/>
            </a:prstGeom>
            <a:solidFill>
              <a:srgbClr val="FBD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NZ" sz="2800" dirty="0">
                <a:latin typeface="Lato Heavy" panose="020F0502020204030203" pitchFamily="34" charset="0"/>
                <a:cs typeface="Lato Heavy" panose="020F0502020204030203" pitchFamily="34" charset="0"/>
              </a:endParaRPr>
            </a:p>
          </p:txBody>
        </p:sp>
        <p:sp>
          <p:nvSpPr>
            <p:cNvPr id="33" name="TextBox 32"/>
            <p:cNvSpPr txBox="1"/>
            <p:nvPr/>
          </p:nvSpPr>
          <p:spPr>
            <a:xfrm>
              <a:off x="2914287" y="17294842"/>
              <a:ext cx="6481428" cy="1692771"/>
            </a:xfrm>
            <a:prstGeom prst="rect">
              <a:avLst/>
            </a:prstGeom>
            <a:noFill/>
          </p:spPr>
          <p:txBody>
            <a:bodyPr wrap="square" lIns="0" tIns="0" rIns="0" bIns="0" rtlCol="0">
              <a:spAutoFit/>
            </a:bodyPr>
            <a:lstStyle/>
            <a:p>
              <a:pPr algn="just"/>
              <a:r>
                <a:rPr lang="en-NZ" sz="2750" dirty="0">
                  <a:latin typeface="Lato Medium" panose="020F0502020204030203"/>
                </a:rPr>
                <a:t>What data mining classification algorithms provide the most promising opportunities for constructing predictive models that accurately identify phishing websites?</a:t>
              </a:r>
              <a:r>
                <a:rPr lang="en-NZ" sz="2750" dirty="0"/>
                <a:t> </a:t>
              </a:r>
            </a:p>
          </p:txBody>
        </p:sp>
        <p:sp>
          <p:nvSpPr>
            <p:cNvPr id="35" name="TextBox 34"/>
            <p:cNvSpPr txBox="1"/>
            <p:nvPr/>
          </p:nvSpPr>
          <p:spPr>
            <a:xfrm>
              <a:off x="11230257" y="3385039"/>
              <a:ext cx="6531524" cy="807913"/>
            </a:xfrm>
            <a:prstGeom prst="rect">
              <a:avLst/>
            </a:prstGeom>
            <a:noFill/>
          </p:spPr>
          <p:txBody>
            <a:bodyPr wrap="square" lIns="0" tIns="0" rIns="0" bIns="0" rtlCol="0">
              <a:spAutoFit/>
            </a:bodyPr>
            <a:lstStyle/>
            <a:p>
              <a:r>
                <a:rPr lang="en-NZ" sz="5250" dirty="0">
                  <a:solidFill>
                    <a:srgbClr val="208734"/>
                  </a:solidFill>
                  <a:latin typeface="Lato Black" panose="020F0502020204030203" pitchFamily="34" charset="0"/>
                  <a:cs typeface="Lato Black" panose="020F0502020204030203" pitchFamily="34" charset="0"/>
                </a:rPr>
                <a:t>Research Design</a:t>
              </a:r>
            </a:p>
          </p:txBody>
        </p:sp>
        <p:sp>
          <p:nvSpPr>
            <p:cNvPr id="37" name="TextBox 36"/>
            <p:cNvSpPr txBox="1"/>
            <p:nvPr/>
          </p:nvSpPr>
          <p:spPr>
            <a:xfrm>
              <a:off x="11092780" y="4521579"/>
              <a:ext cx="7652921" cy="3808735"/>
            </a:xfrm>
            <a:prstGeom prst="rect">
              <a:avLst/>
            </a:prstGeom>
            <a:noFill/>
          </p:spPr>
          <p:txBody>
            <a:bodyPr wrap="square" lIns="0" tIns="0" rIns="0" bIns="0" rtlCol="0">
              <a:spAutoFit/>
            </a:bodyPr>
            <a:lstStyle/>
            <a:p>
              <a:pPr algn="just">
                <a:lnSpc>
                  <a:spcPts val="3300"/>
                </a:lnSpc>
              </a:pPr>
              <a:r>
                <a:rPr lang="en-NZ" sz="2750" dirty="0">
                  <a:latin typeface="Lato Medium" panose="020F0502020204030203" pitchFamily="34" charset="0"/>
                  <a:cs typeface="Lato Medium" panose="020F0502020204030203" pitchFamily="34" charset="0"/>
                </a:rPr>
                <a:t>Design Science </a:t>
              </a:r>
              <a:r>
                <a:rPr lang="en-NZ" sz="2800" dirty="0">
                  <a:latin typeface="Lato Medium" panose="020F0502020204030203"/>
                  <a:cs typeface="Lato Medium" panose="020F0502020204030203" pitchFamily="34" charset="0"/>
                </a:rPr>
                <a:t>research was identified as the research methodology best suited for this project. </a:t>
              </a:r>
              <a:r>
                <a:rPr lang="en-NZ" sz="2800" dirty="0">
                  <a:latin typeface="Lato Medium" panose="020F0502020204030203"/>
                </a:rPr>
                <a:t>Design science is particularly useful for research that aims to construct engineered artefacts. It specifies an approach for defining problems, processing data, identifying improvements, developing models and evaluating the artefacts created.</a:t>
              </a:r>
            </a:p>
            <a:p>
              <a:pPr algn="just">
                <a:lnSpc>
                  <a:spcPts val="3300"/>
                </a:lnSpc>
              </a:pPr>
              <a:endParaRPr lang="en-NZ" sz="2750" dirty="0">
                <a:latin typeface="Lato Medium" panose="020F0502020204030203" pitchFamily="34" charset="0"/>
                <a:cs typeface="Lato Medium" panose="020F0502020204030203" pitchFamily="34" charset="0"/>
              </a:endParaRPr>
            </a:p>
          </p:txBody>
        </p:sp>
        <p:grpSp>
          <p:nvGrpSpPr>
            <p:cNvPr id="173" name="Group 172"/>
            <p:cNvGrpSpPr/>
            <p:nvPr/>
          </p:nvGrpSpPr>
          <p:grpSpPr>
            <a:xfrm>
              <a:off x="11361755" y="11150205"/>
              <a:ext cx="7369200" cy="6416817"/>
              <a:chOff x="11446734" y="11150205"/>
              <a:chExt cx="7369200" cy="6416817"/>
            </a:xfrm>
          </p:grpSpPr>
          <p:sp>
            <p:nvSpPr>
              <p:cNvPr id="39" name="AutoShape 3"/>
              <p:cNvSpPr>
                <a:spLocks noChangeAspect="1" noChangeArrowheads="1" noTextEdit="1"/>
              </p:cNvSpPr>
              <p:nvPr/>
            </p:nvSpPr>
            <p:spPr bwMode="auto">
              <a:xfrm>
                <a:off x="11446734" y="11150205"/>
                <a:ext cx="7369200" cy="16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5" name="AutoShape 3"/>
              <p:cNvSpPr>
                <a:spLocks noChangeAspect="1" noChangeArrowheads="1" noTextEdit="1"/>
              </p:cNvSpPr>
              <p:nvPr/>
            </p:nvSpPr>
            <p:spPr bwMode="auto">
              <a:xfrm>
                <a:off x="11446734" y="12748345"/>
                <a:ext cx="7369200" cy="16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2" name="AutoShape 3"/>
              <p:cNvSpPr>
                <a:spLocks noChangeAspect="1" noChangeArrowheads="1" noTextEdit="1"/>
              </p:cNvSpPr>
              <p:nvPr/>
            </p:nvSpPr>
            <p:spPr bwMode="auto">
              <a:xfrm>
                <a:off x="11446734" y="14354205"/>
                <a:ext cx="7369200" cy="16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9" name="AutoShape 3"/>
              <p:cNvSpPr>
                <a:spLocks noChangeAspect="1" noChangeArrowheads="1" noTextEdit="1"/>
              </p:cNvSpPr>
              <p:nvPr/>
            </p:nvSpPr>
            <p:spPr bwMode="auto">
              <a:xfrm>
                <a:off x="11446734" y="15965022"/>
                <a:ext cx="7369200" cy="16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grpSp>
      <p:sp>
        <p:nvSpPr>
          <p:cNvPr id="102" name="TextBox 101"/>
          <p:cNvSpPr txBox="1"/>
          <p:nvPr/>
        </p:nvSpPr>
        <p:spPr>
          <a:xfrm>
            <a:off x="10698058" y="8268394"/>
            <a:ext cx="8797000" cy="807913"/>
          </a:xfrm>
          <a:prstGeom prst="rect">
            <a:avLst/>
          </a:prstGeom>
          <a:noFill/>
        </p:spPr>
        <p:txBody>
          <a:bodyPr wrap="square" lIns="0" tIns="0" rIns="0" bIns="0" rtlCol="0">
            <a:spAutoFit/>
          </a:bodyPr>
          <a:lstStyle/>
          <a:p>
            <a:r>
              <a:rPr lang="en-NZ" sz="5250" dirty="0">
                <a:solidFill>
                  <a:srgbClr val="208734"/>
                </a:solidFill>
                <a:latin typeface="Lato Black" panose="020F0502020204030203" pitchFamily="34" charset="0"/>
                <a:cs typeface="Lato Black" panose="020F0502020204030203" pitchFamily="34" charset="0"/>
              </a:rPr>
              <a:t>Findings</a:t>
            </a:r>
          </a:p>
        </p:txBody>
      </p:sp>
      <p:sp>
        <p:nvSpPr>
          <p:cNvPr id="103" name="TextBox 102"/>
          <p:cNvSpPr txBox="1"/>
          <p:nvPr/>
        </p:nvSpPr>
        <p:spPr>
          <a:xfrm>
            <a:off x="10528526" y="9335301"/>
            <a:ext cx="7529384" cy="2115964"/>
          </a:xfrm>
          <a:prstGeom prst="rect">
            <a:avLst/>
          </a:prstGeom>
          <a:noFill/>
        </p:spPr>
        <p:txBody>
          <a:bodyPr wrap="square" lIns="0" tIns="0" rIns="0" bIns="0" rtlCol="0">
            <a:spAutoFit/>
          </a:bodyPr>
          <a:lstStyle/>
          <a:p>
            <a:pPr algn="just">
              <a:lnSpc>
                <a:spcPts val="3300"/>
              </a:lnSpc>
            </a:pPr>
            <a:r>
              <a:rPr lang="en-NZ" sz="2800" dirty="0">
                <a:latin typeface="Lato Medium" panose="020F0502020204030203" pitchFamily="34" charset="0"/>
                <a:cs typeface="Lato Medium" panose="020F0502020204030203" pitchFamily="34" charset="0"/>
              </a:rPr>
              <a:t>The table below summarises the predictive accuracy of some of the classification algorithms explored in this research. Naïve Bayes proved to be the most accurate, identifying phishing websites correctly 96.15% of the time.</a:t>
            </a:r>
          </a:p>
        </p:txBody>
      </p:sp>
      <p:sp>
        <p:nvSpPr>
          <p:cNvPr id="104" name="TextBox 103"/>
          <p:cNvSpPr txBox="1"/>
          <p:nvPr/>
        </p:nvSpPr>
        <p:spPr>
          <a:xfrm>
            <a:off x="19450014" y="12570158"/>
            <a:ext cx="8797000" cy="807913"/>
          </a:xfrm>
          <a:prstGeom prst="rect">
            <a:avLst/>
          </a:prstGeom>
          <a:noFill/>
        </p:spPr>
        <p:txBody>
          <a:bodyPr wrap="square" lIns="0" tIns="0" rIns="0" bIns="0" rtlCol="0">
            <a:spAutoFit/>
          </a:bodyPr>
          <a:lstStyle/>
          <a:p>
            <a:r>
              <a:rPr lang="en-NZ" sz="5250" dirty="0">
                <a:solidFill>
                  <a:srgbClr val="208734"/>
                </a:solidFill>
                <a:latin typeface="Lato Black" panose="020F0502020204030203" pitchFamily="34" charset="0"/>
                <a:cs typeface="Lato Black" panose="020F0502020204030203" pitchFamily="34" charset="0"/>
              </a:rPr>
              <a:t>Research Outcome</a:t>
            </a:r>
          </a:p>
        </p:txBody>
      </p:sp>
      <p:sp>
        <p:nvSpPr>
          <p:cNvPr id="107" name="AutoShape 16"/>
          <p:cNvSpPr>
            <a:spLocks noChangeAspect="1" noChangeArrowheads="1" noTextEdit="1"/>
          </p:cNvSpPr>
          <p:nvPr/>
        </p:nvSpPr>
        <p:spPr bwMode="auto">
          <a:xfrm>
            <a:off x="22266275" y="7473950"/>
            <a:ext cx="45148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7" name="TextBox 116"/>
          <p:cNvSpPr txBox="1"/>
          <p:nvPr/>
        </p:nvSpPr>
        <p:spPr>
          <a:xfrm>
            <a:off x="20002435" y="13594727"/>
            <a:ext cx="8288122" cy="1269578"/>
          </a:xfrm>
          <a:prstGeom prst="rect">
            <a:avLst/>
          </a:prstGeom>
          <a:noFill/>
        </p:spPr>
        <p:txBody>
          <a:bodyPr wrap="square" lIns="0" tIns="0" rIns="0" bIns="0" rtlCol="0">
            <a:spAutoFit/>
          </a:bodyPr>
          <a:lstStyle/>
          <a:p>
            <a:pPr algn="just">
              <a:lnSpc>
                <a:spcPts val="3300"/>
              </a:lnSpc>
            </a:pPr>
            <a:r>
              <a:rPr lang="en-NZ" sz="2750" dirty="0">
                <a:latin typeface="Lato Medium" panose="020F0502020204030203" pitchFamily="34" charset="0"/>
                <a:cs typeface="Lato Medium" panose="020F0502020204030203" pitchFamily="34" charset="0"/>
              </a:rPr>
              <a:t>The Naïve Bayes algorithm was determined to generate the most accurate predictive model for identifying phishing websites.</a:t>
            </a:r>
          </a:p>
        </p:txBody>
      </p:sp>
      <p:sp>
        <p:nvSpPr>
          <p:cNvPr id="118" name="Oval 14"/>
          <p:cNvSpPr>
            <a:spLocks noChangeArrowheads="1"/>
          </p:cNvSpPr>
          <p:nvPr/>
        </p:nvSpPr>
        <p:spPr bwMode="auto">
          <a:xfrm>
            <a:off x="19006117" y="13824323"/>
            <a:ext cx="792000" cy="792000"/>
          </a:xfrm>
          <a:prstGeom prst="ellipse">
            <a:avLst/>
          </a:prstGeom>
          <a:solidFill>
            <a:srgbClr val="FBD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NZ" sz="2800" dirty="0">
                <a:latin typeface="Lato Heavy" panose="020F0502020204030203" pitchFamily="34" charset="0"/>
                <a:cs typeface="Lato Heavy" panose="020F0502020204030203" pitchFamily="34" charset="0"/>
              </a:rPr>
              <a:t>1</a:t>
            </a:r>
          </a:p>
        </p:txBody>
      </p:sp>
      <p:sp>
        <p:nvSpPr>
          <p:cNvPr id="121" name="TextBox 120"/>
          <p:cNvSpPr txBox="1"/>
          <p:nvPr/>
        </p:nvSpPr>
        <p:spPr>
          <a:xfrm>
            <a:off x="20025825" y="14935994"/>
            <a:ext cx="8093676" cy="1269578"/>
          </a:xfrm>
          <a:prstGeom prst="rect">
            <a:avLst/>
          </a:prstGeom>
          <a:noFill/>
        </p:spPr>
        <p:txBody>
          <a:bodyPr wrap="square" lIns="0" tIns="0" rIns="0" bIns="0" rtlCol="0">
            <a:spAutoFit/>
          </a:bodyPr>
          <a:lstStyle/>
          <a:p>
            <a:pPr algn="just">
              <a:lnSpc>
                <a:spcPts val="3300"/>
              </a:lnSpc>
            </a:pPr>
            <a:r>
              <a:rPr lang="en-NZ" sz="2750" dirty="0">
                <a:latin typeface="Lato Medium" panose="020F0502020204030203" pitchFamily="34" charset="0"/>
                <a:cs typeface="Lato Medium" panose="020F0502020204030203" pitchFamily="34" charset="0"/>
              </a:rPr>
              <a:t>There are several alternative data mining classification algorithms available in R that also generated accurate models.</a:t>
            </a:r>
          </a:p>
        </p:txBody>
      </p:sp>
      <p:sp>
        <p:nvSpPr>
          <p:cNvPr id="122" name="Oval 14"/>
          <p:cNvSpPr>
            <a:spLocks noChangeArrowheads="1"/>
          </p:cNvSpPr>
          <p:nvPr/>
        </p:nvSpPr>
        <p:spPr bwMode="auto">
          <a:xfrm>
            <a:off x="19064019" y="15108154"/>
            <a:ext cx="792000" cy="792000"/>
          </a:xfrm>
          <a:prstGeom prst="ellipse">
            <a:avLst/>
          </a:prstGeom>
          <a:solidFill>
            <a:srgbClr val="FBD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NZ" sz="2800" dirty="0">
                <a:latin typeface="Lato Heavy" panose="020F0502020204030203" pitchFamily="34" charset="0"/>
                <a:cs typeface="Lato Heavy" panose="020F0502020204030203" pitchFamily="34" charset="0"/>
              </a:rPr>
              <a:t>2</a:t>
            </a:r>
          </a:p>
        </p:txBody>
      </p:sp>
      <p:sp>
        <p:nvSpPr>
          <p:cNvPr id="124" name="TextBox 123"/>
          <p:cNvSpPr txBox="1"/>
          <p:nvPr/>
        </p:nvSpPr>
        <p:spPr>
          <a:xfrm>
            <a:off x="20002434" y="16351137"/>
            <a:ext cx="8117067" cy="1269578"/>
          </a:xfrm>
          <a:prstGeom prst="rect">
            <a:avLst/>
          </a:prstGeom>
          <a:noFill/>
        </p:spPr>
        <p:txBody>
          <a:bodyPr wrap="square" lIns="0" tIns="0" rIns="0" bIns="0" rtlCol="0">
            <a:spAutoFit/>
          </a:bodyPr>
          <a:lstStyle/>
          <a:p>
            <a:pPr algn="just">
              <a:lnSpc>
                <a:spcPts val="3300"/>
              </a:lnSpc>
            </a:pPr>
            <a:r>
              <a:rPr lang="en-NZ" sz="2750" dirty="0">
                <a:latin typeface="Lato Medium" panose="020F0502020204030203" pitchFamily="34" charset="0"/>
                <a:cs typeface="Lato Medium" panose="020F0502020204030203" pitchFamily="34" charset="0"/>
              </a:rPr>
              <a:t>This research could be used to build tools that would help business organisations and internet users to decide whether a website can be trusted.</a:t>
            </a:r>
          </a:p>
        </p:txBody>
      </p:sp>
      <p:sp>
        <p:nvSpPr>
          <p:cNvPr id="125" name="Oval 14"/>
          <p:cNvSpPr>
            <a:spLocks noChangeArrowheads="1"/>
          </p:cNvSpPr>
          <p:nvPr/>
        </p:nvSpPr>
        <p:spPr bwMode="auto">
          <a:xfrm>
            <a:off x="19054014" y="16321363"/>
            <a:ext cx="792000" cy="792000"/>
          </a:xfrm>
          <a:prstGeom prst="ellipse">
            <a:avLst/>
          </a:prstGeom>
          <a:solidFill>
            <a:srgbClr val="FBD8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algn="ctr"/>
            <a:r>
              <a:rPr lang="en-NZ" sz="2800" dirty="0">
                <a:latin typeface="Lato Heavy" panose="020F0502020204030203" pitchFamily="34" charset="0"/>
                <a:cs typeface="Lato Heavy" panose="020F0502020204030203" pitchFamily="34" charset="0"/>
              </a:rPr>
              <a:t>3</a:t>
            </a:r>
          </a:p>
        </p:txBody>
      </p:sp>
      <p:sp>
        <p:nvSpPr>
          <p:cNvPr id="146" name="TextBox 145"/>
          <p:cNvSpPr txBox="1"/>
          <p:nvPr/>
        </p:nvSpPr>
        <p:spPr>
          <a:xfrm>
            <a:off x="23776922" y="259653"/>
            <a:ext cx="6210300" cy="1015663"/>
          </a:xfrm>
          <a:prstGeom prst="rect">
            <a:avLst/>
          </a:prstGeom>
          <a:noFill/>
        </p:spPr>
        <p:txBody>
          <a:bodyPr wrap="square" lIns="0" tIns="0" rIns="0" bIns="0" rtlCol="0">
            <a:spAutoFit/>
          </a:bodyPr>
          <a:lstStyle/>
          <a:p>
            <a:r>
              <a:rPr lang="en-NZ" sz="2200" dirty="0">
                <a:latin typeface="Lato Heavy" panose="020F0502020204030203" pitchFamily="34" charset="0"/>
                <a:cs typeface="Lato Heavy" panose="020F0502020204030203" pitchFamily="34" charset="0"/>
              </a:rPr>
              <a:t>Student: </a:t>
            </a:r>
            <a:r>
              <a:rPr lang="en-NZ" sz="2200" dirty="0">
                <a:latin typeface="Lato Medium" panose="020F0502020204030203" pitchFamily="34" charset="0"/>
                <a:cs typeface="Lato Heavy" panose="020F0502020204030203" pitchFamily="34" charset="0"/>
              </a:rPr>
              <a:t>Rajinder Kaur</a:t>
            </a:r>
            <a:endParaRPr lang="en-NZ" sz="2200" dirty="0">
              <a:latin typeface="Lato Medium" panose="020F0502020204030203" pitchFamily="34" charset="0"/>
              <a:cs typeface="Lato Medium" panose="020F0502020204030203" pitchFamily="34" charset="0"/>
            </a:endParaRPr>
          </a:p>
          <a:p>
            <a:r>
              <a:rPr lang="en-NZ" sz="2200" dirty="0">
                <a:latin typeface="Lato Heavy" panose="020F0502020204030203" pitchFamily="34" charset="0"/>
                <a:cs typeface="Lato Heavy" panose="020F0502020204030203" pitchFamily="34" charset="0"/>
              </a:rPr>
              <a:t>Student Id: </a:t>
            </a:r>
            <a:r>
              <a:rPr lang="en-NZ" sz="2200" dirty="0">
                <a:latin typeface="Lato Medium" panose="020F0502020204030203" pitchFamily="34" charset="0"/>
                <a:cs typeface="Lato Medium" panose="020F0502020204030203" pitchFamily="34" charset="0"/>
              </a:rPr>
              <a:t>21700551</a:t>
            </a:r>
          </a:p>
          <a:p>
            <a:r>
              <a:rPr lang="en-NZ" sz="2200" dirty="0">
                <a:latin typeface="Lato Heavy" panose="020F0502020204030203" pitchFamily="34" charset="0"/>
                <a:cs typeface="Lato Heavy" panose="020F0502020204030203" pitchFamily="34" charset="0"/>
              </a:rPr>
              <a:t>Academic Supervisor: </a:t>
            </a:r>
            <a:r>
              <a:rPr lang="en-NZ" sz="2200" dirty="0">
                <a:latin typeface="Lato Medium" panose="020F0502020204030203" pitchFamily="34" charset="0"/>
                <a:cs typeface="Lato Medium" panose="020F0502020204030203" pitchFamily="34" charset="0"/>
              </a:rPr>
              <a:t>Adrian Hargreaves</a:t>
            </a:r>
          </a:p>
        </p:txBody>
      </p:sp>
      <p:grpSp>
        <p:nvGrpSpPr>
          <p:cNvPr id="156" name="Group 155"/>
          <p:cNvGrpSpPr/>
          <p:nvPr/>
        </p:nvGrpSpPr>
        <p:grpSpPr>
          <a:xfrm>
            <a:off x="10184056" y="4855263"/>
            <a:ext cx="90000" cy="13856400"/>
            <a:chOff x="15095538" y="5038725"/>
            <a:chExt cx="84137" cy="11306175"/>
          </a:xfrm>
        </p:grpSpPr>
        <p:sp>
          <p:nvSpPr>
            <p:cNvPr id="152" name="AutoShape 37"/>
            <p:cNvSpPr>
              <a:spLocks noChangeAspect="1" noChangeArrowheads="1" noTextEdit="1"/>
            </p:cNvSpPr>
            <p:nvPr/>
          </p:nvSpPr>
          <p:spPr bwMode="auto">
            <a:xfrm>
              <a:off x="15095538" y="5038725"/>
              <a:ext cx="84137" cy="113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 name="Freeform 39"/>
            <p:cNvSpPr>
              <a:spLocks/>
            </p:cNvSpPr>
            <p:nvPr/>
          </p:nvSpPr>
          <p:spPr bwMode="auto">
            <a:xfrm>
              <a:off x="15098713" y="5041900"/>
              <a:ext cx="77787" cy="165100"/>
            </a:xfrm>
            <a:custGeom>
              <a:avLst/>
              <a:gdLst>
                <a:gd name="T0" fmla="*/ 14 w 28"/>
                <a:gd name="T1" fmla="*/ 64 h 64"/>
                <a:gd name="T2" fmla="*/ 0 w 28"/>
                <a:gd name="T3" fmla="*/ 50 h 64"/>
                <a:gd name="T4" fmla="*/ 0 w 28"/>
                <a:gd name="T5" fmla="*/ 14 h 64"/>
                <a:gd name="T6" fmla="*/ 14 w 28"/>
                <a:gd name="T7" fmla="*/ 0 h 64"/>
                <a:gd name="T8" fmla="*/ 28 w 28"/>
                <a:gd name="T9" fmla="*/ 14 h 64"/>
                <a:gd name="T10" fmla="*/ 28 w 28"/>
                <a:gd name="T11" fmla="*/ 50 h 64"/>
                <a:gd name="T12" fmla="*/ 14 w 28"/>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28" h="64">
                  <a:moveTo>
                    <a:pt x="14" y="64"/>
                  </a:moveTo>
                  <a:cubicBezTo>
                    <a:pt x="6" y="64"/>
                    <a:pt x="0" y="58"/>
                    <a:pt x="0" y="50"/>
                  </a:cubicBezTo>
                  <a:cubicBezTo>
                    <a:pt x="0" y="14"/>
                    <a:pt x="0" y="14"/>
                    <a:pt x="0" y="14"/>
                  </a:cubicBezTo>
                  <a:cubicBezTo>
                    <a:pt x="0" y="7"/>
                    <a:pt x="6" y="0"/>
                    <a:pt x="14" y="0"/>
                  </a:cubicBezTo>
                  <a:cubicBezTo>
                    <a:pt x="21" y="0"/>
                    <a:pt x="28" y="7"/>
                    <a:pt x="28" y="14"/>
                  </a:cubicBezTo>
                  <a:cubicBezTo>
                    <a:pt x="28" y="50"/>
                    <a:pt x="28" y="50"/>
                    <a:pt x="28" y="50"/>
                  </a:cubicBezTo>
                  <a:cubicBezTo>
                    <a:pt x="28" y="58"/>
                    <a:pt x="21" y="64"/>
                    <a:pt x="14" y="64"/>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 name="Freeform 40"/>
            <p:cNvSpPr>
              <a:spLocks noEditPoints="1"/>
            </p:cNvSpPr>
            <p:nvPr/>
          </p:nvSpPr>
          <p:spPr bwMode="auto">
            <a:xfrm>
              <a:off x="15098713" y="5322888"/>
              <a:ext cx="77787" cy="10737850"/>
            </a:xfrm>
            <a:custGeom>
              <a:avLst/>
              <a:gdLst>
                <a:gd name="T0" fmla="*/ 14 w 28"/>
                <a:gd name="T1" fmla="*/ 4048 h 4148"/>
                <a:gd name="T2" fmla="*/ 14 w 28"/>
                <a:gd name="T3" fmla="*/ 4004 h 4148"/>
                <a:gd name="T4" fmla="*/ 28 w 28"/>
                <a:gd name="T5" fmla="*/ 3918 h 4148"/>
                <a:gd name="T6" fmla="*/ 0 w 28"/>
                <a:gd name="T7" fmla="*/ 3845 h 4148"/>
                <a:gd name="T8" fmla="*/ 28 w 28"/>
                <a:gd name="T9" fmla="*/ 3845 h 4148"/>
                <a:gd name="T10" fmla="*/ 0 w 28"/>
                <a:gd name="T11" fmla="*/ 3628 h 4148"/>
                <a:gd name="T12" fmla="*/ 14 w 28"/>
                <a:gd name="T13" fmla="*/ 3715 h 4148"/>
                <a:gd name="T14" fmla="*/ 14 w 28"/>
                <a:gd name="T15" fmla="*/ 3470 h 4148"/>
                <a:gd name="T16" fmla="*/ 14 w 28"/>
                <a:gd name="T17" fmla="*/ 3425 h 4148"/>
                <a:gd name="T18" fmla="*/ 28 w 28"/>
                <a:gd name="T19" fmla="*/ 3339 h 4148"/>
                <a:gd name="T20" fmla="*/ 0 w 28"/>
                <a:gd name="T21" fmla="*/ 3267 h 4148"/>
                <a:gd name="T22" fmla="*/ 28 w 28"/>
                <a:gd name="T23" fmla="*/ 3267 h 4148"/>
                <a:gd name="T24" fmla="*/ 0 w 28"/>
                <a:gd name="T25" fmla="*/ 3050 h 4148"/>
                <a:gd name="T26" fmla="*/ 14 w 28"/>
                <a:gd name="T27" fmla="*/ 3136 h 4148"/>
                <a:gd name="T28" fmla="*/ 14 w 28"/>
                <a:gd name="T29" fmla="*/ 2891 h 4148"/>
                <a:gd name="T30" fmla="*/ 14 w 28"/>
                <a:gd name="T31" fmla="*/ 2847 h 4148"/>
                <a:gd name="T32" fmla="*/ 28 w 28"/>
                <a:gd name="T33" fmla="*/ 2761 h 4148"/>
                <a:gd name="T34" fmla="*/ 0 w 28"/>
                <a:gd name="T35" fmla="*/ 2689 h 4148"/>
                <a:gd name="T36" fmla="*/ 28 w 28"/>
                <a:gd name="T37" fmla="*/ 2689 h 4148"/>
                <a:gd name="T38" fmla="*/ 0 w 28"/>
                <a:gd name="T39" fmla="*/ 2472 h 4148"/>
                <a:gd name="T40" fmla="*/ 14 w 28"/>
                <a:gd name="T41" fmla="*/ 2558 h 4148"/>
                <a:gd name="T42" fmla="*/ 14 w 28"/>
                <a:gd name="T43" fmla="*/ 2313 h 4148"/>
                <a:gd name="T44" fmla="*/ 14 w 28"/>
                <a:gd name="T45" fmla="*/ 2269 h 4148"/>
                <a:gd name="T46" fmla="*/ 28 w 28"/>
                <a:gd name="T47" fmla="*/ 2182 h 4148"/>
                <a:gd name="T48" fmla="*/ 0 w 28"/>
                <a:gd name="T49" fmla="*/ 2110 h 4148"/>
                <a:gd name="T50" fmla="*/ 28 w 28"/>
                <a:gd name="T51" fmla="*/ 2110 h 4148"/>
                <a:gd name="T52" fmla="*/ 0 w 28"/>
                <a:gd name="T53" fmla="*/ 1893 h 4148"/>
                <a:gd name="T54" fmla="*/ 14 w 28"/>
                <a:gd name="T55" fmla="*/ 1980 h 4148"/>
                <a:gd name="T56" fmla="*/ 14 w 28"/>
                <a:gd name="T57" fmla="*/ 1735 h 4148"/>
                <a:gd name="T58" fmla="*/ 14 w 28"/>
                <a:gd name="T59" fmla="*/ 1690 h 4148"/>
                <a:gd name="T60" fmla="*/ 28 w 28"/>
                <a:gd name="T61" fmla="*/ 1604 h 4148"/>
                <a:gd name="T62" fmla="*/ 0 w 28"/>
                <a:gd name="T63" fmla="*/ 1532 h 4148"/>
                <a:gd name="T64" fmla="*/ 28 w 28"/>
                <a:gd name="T65" fmla="*/ 1532 h 4148"/>
                <a:gd name="T66" fmla="*/ 0 w 28"/>
                <a:gd name="T67" fmla="*/ 1315 h 4148"/>
                <a:gd name="T68" fmla="*/ 14 w 28"/>
                <a:gd name="T69" fmla="*/ 1401 h 4148"/>
                <a:gd name="T70" fmla="*/ 14 w 28"/>
                <a:gd name="T71" fmla="*/ 1156 h 4148"/>
                <a:gd name="T72" fmla="*/ 14 w 28"/>
                <a:gd name="T73" fmla="*/ 1112 h 4148"/>
                <a:gd name="T74" fmla="*/ 28 w 28"/>
                <a:gd name="T75" fmla="*/ 1026 h 4148"/>
                <a:gd name="T76" fmla="*/ 0 w 28"/>
                <a:gd name="T77" fmla="*/ 953 h 4148"/>
                <a:gd name="T78" fmla="*/ 28 w 28"/>
                <a:gd name="T79" fmla="*/ 953 h 4148"/>
                <a:gd name="T80" fmla="*/ 0 w 28"/>
                <a:gd name="T81" fmla="*/ 737 h 4148"/>
                <a:gd name="T82" fmla="*/ 14 w 28"/>
                <a:gd name="T83" fmla="*/ 823 h 4148"/>
                <a:gd name="T84" fmla="*/ 14 w 28"/>
                <a:gd name="T85" fmla="*/ 578 h 4148"/>
                <a:gd name="T86" fmla="*/ 14 w 28"/>
                <a:gd name="T87" fmla="*/ 534 h 4148"/>
                <a:gd name="T88" fmla="*/ 28 w 28"/>
                <a:gd name="T89" fmla="*/ 447 h 4148"/>
                <a:gd name="T90" fmla="*/ 0 w 28"/>
                <a:gd name="T91" fmla="*/ 375 h 4148"/>
                <a:gd name="T92" fmla="*/ 28 w 28"/>
                <a:gd name="T93" fmla="*/ 375 h 4148"/>
                <a:gd name="T94" fmla="*/ 0 w 28"/>
                <a:gd name="T95" fmla="*/ 158 h 4148"/>
                <a:gd name="T96" fmla="*/ 14 w 28"/>
                <a:gd name="T97" fmla="*/ 244 h 4148"/>
                <a:gd name="T98" fmla="*/ 14 w 28"/>
                <a:gd name="T99" fmla="*/ 0 h 4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 h="4148">
                  <a:moveTo>
                    <a:pt x="14" y="4148"/>
                  </a:moveTo>
                  <a:cubicBezTo>
                    <a:pt x="6" y="4148"/>
                    <a:pt x="0" y="4142"/>
                    <a:pt x="0" y="4134"/>
                  </a:cubicBezTo>
                  <a:cubicBezTo>
                    <a:pt x="0" y="4062"/>
                    <a:pt x="0" y="4062"/>
                    <a:pt x="0" y="4062"/>
                  </a:cubicBezTo>
                  <a:cubicBezTo>
                    <a:pt x="0" y="4054"/>
                    <a:pt x="6" y="4048"/>
                    <a:pt x="14" y="4048"/>
                  </a:cubicBezTo>
                  <a:cubicBezTo>
                    <a:pt x="21" y="4048"/>
                    <a:pt x="28" y="4054"/>
                    <a:pt x="28" y="4062"/>
                  </a:cubicBezTo>
                  <a:cubicBezTo>
                    <a:pt x="28" y="4134"/>
                    <a:pt x="28" y="4134"/>
                    <a:pt x="28" y="4134"/>
                  </a:cubicBezTo>
                  <a:cubicBezTo>
                    <a:pt x="28" y="4142"/>
                    <a:pt x="21" y="4148"/>
                    <a:pt x="14" y="4148"/>
                  </a:cubicBezTo>
                  <a:close/>
                  <a:moveTo>
                    <a:pt x="14" y="4004"/>
                  </a:moveTo>
                  <a:cubicBezTo>
                    <a:pt x="6" y="4004"/>
                    <a:pt x="0" y="3998"/>
                    <a:pt x="0" y="3990"/>
                  </a:cubicBezTo>
                  <a:cubicBezTo>
                    <a:pt x="0" y="3918"/>
                    <a:pt x="0" y="3918"/>
                    <a:pt x="0" y="3918"/>
                  </a:cubicBezTo>
                  <a:cubicBezTo>
                    <a:pt x="0" y="3910"/>
                    <a:pt x="6" y="3904"/>
                    <a:pt x="14" y="3904"/>
                  </a:cubicBezTo>
                  <a:cubicBezTo>
                    <a:pt x="21" y="3904"/>
                    <a:pt x="28" y="3910"/>
                    <a:pt x="28" y="3918"/>
                  </a:cubicBezTo>
                  <a:cubicBezTo>
                    <a:pt x="28" y="3990"/>
                    <a:pt x="28" y="3990"/>
                    <a:pt x="28" y="3990"/>
                  </a:cubicBezTo>
                  <a:cubicBezTo>
                    <a:pt x="28" y="3998"/>
                    <a:pt x="21" y="4004"/>
                    <a:pt x="14" y="4004"/>
                  </a:cubicBezTo>
                  <a:close/>
                  <a:moveTo>
                    <a:pt x="14" y="3859"/>
                  </a:moveTo>
                  <a:cubicBezTo>
                    <a:pt x="6" y="3859"/>
                    <a:pt x="0" y="3853"/>
                    <a:pt x="0" y="3845"/>
                  </a:cubicBezTo>
                  <a:cubicBezTo>
                    <a:pt x="0" y="3773"/>
                    <a:pt x="0" y="3773"/>
                    <a:pt x="0" y="3773"/>
                  </a:cubicBezTo>
                  <a:cubicBezTo>
                    <a:pt x="0" y="3765"/>
                    <a:pt x="6" y="3759"/>
                    <a:pt x="14" y="3759"/>
                  </a:cubicBezTo>
                  <a:cubicBezTo>
                    <a:pt x="21" y="3759"/>
                    <a:pt x="28" y="3765"/>
                    <a:pt x="28" y="3773"/>
                  </a:cubicBezTo>
                  <a:cubicBezTo>
                    <a:pt x="28" y="3845"/>
                    <a:pt x="28" y="3845"/>
                    <a:pt x="28" y="3845"/>
                  </a:cubicBezTo>
                  <a:cubicBezTo>
                    <a:pt x="28" y="3853"/>
                    <a:pt x="21" y="3859"/>
                    <a:pt x="14" y="3859"/>
                  </a:cubicBezTo>
                  <a:close/>
                  <a:moveTo>
                    <a:pt x="14" y="3715"/>
                  </a:moveTo>
                  <a:cubicBezTo>
                    <a:pt x="6" y="3715"/>
                    <a:pt x="0" y="3708"/>
                    <a:pt x="0" y="3701"/>
                  </a:cubicBezTo>
                  <a:cubicBezTo>
                    <a:pt x="0" y="3628"/>
                    <a:pt x="0" y="3628"/>
                    <a:pt x="0" y="3628"/>
                  </a:cubicBezTo>
                  <a:cubicBezTo>
                    <a:pt x="0" y="3621"/>
                    <a:pt x="6" y="3614"/>
                    <a:pt x="14" y="3614"/>
                  </a:cubicBezTo>
                  <a:cubicBezTo>
                    <a:pt x="21" y="3614"/>
                    <a:pt x="28" y="3621"/>
                    <a:pt x="28" y="3628"/>
                  </a:cubicBezTo>
                  <a:cubicBezTo>
                    <a:pt x="28" y="3701"/>
                    <a:pt x="28" y="3701"/>
                    <a:pt x="28" y="3701"/>
                  </a:cubicBezTo>
                  <a:cubicBezTo>
                    <a:pt x="28" y="3708"/>
                    <a:pt x="21" y="3715"/>
                    <a:pt x="14" y="3715"/>
                  </a:cubicBezTo>
                  <a:close/>
                  <a:moveTo>
                    <a:pt x="14" y="3570"/>
                  </a:moveTo>
                  <a:cubicBezTo>
                    <a:pt x="6" y="3570"/>
                    <a:pt x="0" y="3564"/>
                    <a:pt x="0" y="3556"/>
                  </a:cubicBezTo>
                  <a:cubicBezTo>
                    <a:pt x="0" y="3484"/>
                    <a:pt x="0" y="3484"/>
                    <a:pt x="0" y="3484"/>
                  </a:cubicBezTo>
                  <a:cubicBezTo>
                    <a:pt x="0" y="3476"/>
                    <a:pt x="6" y="3470"/>
                    <a:pt x="14" y="3470"/>
                  </a:cubicBezTo>
                  <a:cubicBezTo>
                    <a:pt x="21" y="3470"/>
                    <a:pt x="28" y="3476"/>
                    <a:pt x="28" y="3484"/>
                  </a:cubicBezTo>
                  <a:cubicBezTo>
                    <a:pt x="28" y="3556"/>
                    <a:pt x="28" y="3556"/>
                    <a:pt x="28" y="3556"/>
                  </a:cubicBezTo>
                  <a:cubicBezTo>
                    <a:pt x="28" y="3564"/>
                    <a:pt x="21" y="3570"/>
                    <a:pt x="14" y="3570"/>
                  </a:cubicBezTo>
                  <a:close/>
                  <a:moveTo>
                    <a:pt x="14" y="3425"/>
                  </a:moveTo>
                  <a:cubicBezTo>
                    <a:pt x="6" y="3425"/>
                    <a:pt x="0" y="3419"/>
                    <a:pt x="0" y="3411"/>
                  </a:cubicBezTo>
                  <a:cubicBezTo>
                    <a:pt x="0" y="3339"/>
                    <a:pt x="0" y="3339"/>
                    <a:pt x="0" y="3339"/>
                  </a:cubicBezTo>
                  <a:cubicBezTo>
                    <a:pt x="0" y="3331"/>
                    <a:pt x="6" y="3325"/>
                    <a:pt x="14" y="3325"/>
                  </a:cubicBezTo>
                  <a:cubicBezTo>
                    <a:pt x="21" y="3325"/>
                    <a:pt x="28" y="3331"/>
                    <a:pt x="28" y="3339"/>
                  </a:cubicBezTo>
                  <a:cubicBezTo>
                    <a:pt x="28" y="3411"/>
                    <a:pt x="28" y="3411"/>
                    <a:pt x="28" y="3411"/>
                  </a:cubicBezTo>
                  <a:cubicBezTo>
                    <a:pt x="28" y="3419"/>
                    <a:pt x="21" y="3425"/>
                    <a:pt x="14" y="3425"/>
                  </a:cubicBezTo>
                  <a:close/>
                  <a:moveTo>
                    <a:pt x="14" y="3281"/>
                  </a:moveTo>
                  <a:cubicBezTo>
                    <a:pt x="6" y="3281"/>
                    <a:pt x="0" y="3275"/>
                    <a:pt x="0" y="3267"/>
                  </a:cubicBezTo>
                  <a:cubicBezTo>
                    <a:pt x="0" y="3195"/>
                    <a:pt x="0" y="3195"/>
                    <a:pt x="0" y="3195"/>
                  </a:cubicBezTo>
                  <a:cubicBezTo>
                    <a:pt x="0" y="3187"/>
                    <a:pt x="6" y="3181"/>
                    <a:pt x="14" y="3181"/>
                  </a:cubicBezTo>
                  <a:cubicBezTo>
                    <a:pt x="21" y="3181"/>
                    <a:pt x="28" y="3187"/>
                    <a:pt x="28" y="3195"/>
                  </a:cubicBezTo>
                  <a:cubicBezTo>
                    <a:pt x="28" y="3267"/>
                    <a:pt x="28" y="3267"/>
                    <a:pt x="28" y="3267"/>
                  </a:cubicBezTo>
                  <a:cubicBezTo>
                    <a:pt x="28" y="3275"/>
                    <a:pt x="21" y="3281"/>
                    <a:pt x="14" y="3281"/>
                  </a:cubicBezTo>
                  <a:close/>
                  <a:moveTo>
                    <a:pt x="14" y="3136"/>
                  </a:moveTo>
                  <a:cubicBezTo>
                    <a:pt x="6" y="3136"/>
                    <a:pt x="0" y="3130"/>
                    <a:pt x="0" y="3122"/>
                  </a:cubicBezTo>
                  <a:cubicBezTo>
                    <a:pt x="0" y="3050"/>
                    <a:pt x="0" y="3050"/>
                    <a:pt x="0" y="3050"/>
                  </a:cubicBezTo>
                  <a:cubicBezTo>
                    <a:pt x="0" y="3042"/>
                    <a:pt x="6" y="3036"/>
                    <a:pt x="14" y="3036"/>
                  </a:cubicBezTo>
                  <a:cubicBezTo>
                    <a:pt x="21" y="3036"/>
                    <a:pt x="28" y="3042"/>
                    <a:pt x="28" y="3050"/>
                  </a:cubicBezTo>
                  <a:cubicBezTo>
                    <a:pt x="28" y="3122"/>
                    <a:pt x="28" y="3122"/>
                    <a:pt x="28" y="3122"/>
                  </a:cubicBezTo>
                  <a:cubicBezTo>
                    <a:pt x="28" y="3130"/>
                    <a:pt x="21" y="3136"/>
                    <a:pt x="14" y="3136"/>
                  </a:cubicBezTo>
                  <a:close/>
                  <a:moveTo>
                    <a:pt x="14" y="2992"/>
                  </a:moveTo>
                  <a:cubicBezTo>
                    <a:pt x="6" y="2992"/>
                    <a:pt x="0" y="2985"/>
                    <a:pt x="0" y="2978"/>
                  </a:cubicBezTo>
                  <a:cubicBezTo>
                    <a:pt x="0" y="2905"/>
                    <a:pt x="0" y="2905"/>
                    <a:pt x="0" y="2905"/>
                  </a:cubicBezTo>
                  <a:cubicBezTo>
                    <a:pt x="0" y="2898"/>
                    <a:pt x="6" y="2891"/>
                    <a:pt x="14" y="2891"/>
                  </a:cubicBezTo>
                  <a:cubicBezTo>
                    <a:pt x="21" y="2891"/>
                    <a:pt x="28" y="2898"/>
                    <a:pt x="28" y="2905"/>
                  </a:cubicBezTo>
                  <a:cubicBezTo>
                    <a:pt x="28" y="2978"/>
                    <a:pt x="28" y="2978"/>
                    <a:pt x="28" y="2978"/>
                  </a:cubicBezTo>
                  <a:cubicBezTo>
                    <a:pt x="28" y="2985"/>
                    <a:pt x="21" y="2992"/>
                    <a:pt x="14" y="2992"/>
                  </a:cubicBezTo>
                  <a:close/>
                  <a:moveTo>
                    <a:pt x="14" y="2847"/>
                  </a:moveTo>
                  <a:cubicBezTo>
                    <a:pt x="6" y="2847"/>
                    <a:pt x="0" y="2841"/>
                    <a:pt x="0" y="2833"/>
                  </a:cubicBezTo>
                  <a:cubicBezTo>
                    <a:pt x="0" y="2761"/>
                    <a:pt x="0" y="2761"/>
                    <a:pt x="0" y="2761"/>
                  </a:cubicBezTo>
                  <a:cubicBezTo>
                    <a:pt x="0" y="2753"/>
                    <a:pt x="6" y="2747"/>
                    <a:pt x="14" y="2747"/>
                  </a:cubicBezTo>
                  <a:cubicBezTo>
                    <a:pt x="21" y="2747"/>
                    <a:pt x="28" y="2753"/>
                    <a:pt x="28" y="2761"/>
                  </a:cubicBezTo>
                  <a:cubicBezTo>
                    <a:pt x="28" y="2833"/>
                    <a:pt x="28" y="2833"/>
                    <a:pt x="28" y="2833"/>
                  </a:cubicBezTo>
                  <a:cubicBezTo>
                    <a:pt x="28" y="2841"/>
                    <a:pt x="21" y="2847"/>
                    <a:pt x="14" y="2847"/>
                  </a:cubicBezTo>
                  <a:close/>
                  <a:moveTo>
                    <a:pt x="14" y="2703"/>
                  </a:moveTo>
                  <a:cubicBezTo>
                    <a:pt x="6" y="2703"/>
                    <a:pt x="0" y="2696"/>
                    <a:pt x="0" y="2689"/>
                  </a:cubicBezTo>
                  <a:cubicBezTo>
                    <a:pt x="0" y="2616"/>
                    <a:pt x="0" y="2616"/>
                    <a:pt x="0" y="2616"/>
                  </a:cubicBezTo>
                  <a:cubicBezTo>
                    <a:pt x="0" y="2608"/>
                    <a:pt x="6" y="2602"/>
                    <a:pt x="14" y="2602"/>
                  </a:cubicBezTo>
                  <a:cubicBezTo>
                    <a:pt x="21" y="2602"/>
                    <a:pt x="28" y="2608"/>
                    <a:pt x="28" y="2616"/>
                  </a:cubicBezTo>
                  <a:cubicBezTo>
                    <a:pt x="28" y="2689"/>
                    <a:pt x="28" y="2689"/>
                    <a:pt x="28" y="2689"/>
                  </a:cubicBezTo>
                  <a:cubicBezTo>
                    <a:pt x="28" y="2696"/>
                    <a:pt x="21" y="2703"/>
                    <a:pt x="14" y="2703"/>
                  </a:cubicBezTo>
                  <a:close/>
                  <a:moveTo>
                    <a:pt x="14" y="2558"/>
                  </a:moveTo>
                  <a:cubicBezTo>
                    <a:pt x="6" y="2558"/>
                    <a:pt x="0" y="2552"/>
                    <a:pt x="0" y="2544"/>
                  </a:cubicBezTo>
                  <a:cubicBezTo>
                    <a:pt x="0" y="2472"/>
                    <a:pt x="0" y="2472"/>
                    <a:pt x="0" y="2472"/>
                  </a:cubicBezTo>
                  <a:cubicBezTo>
                    <a:pt x="0" y="2464"/>
                    <a:pt x="6" y="2458"/>
                    <a:pt x="14" y="2458"/>
                  </a:cubicBezTo>
                  <a:cubicBezTo>
                    <a:pt x="21" y="2458"/>
                    <a:pt x="28" y="2464"/>
                    <a:pt x="28" y="2472"/>
                  </a:cubicBezTo>
                  <a:cubicBezTo>
                    <a:pt x="28" y="2544"/>
                    <a:pt x="28" y="2544"/>
                    <a:pt x="28" y="2544"/>
                  </a:cubicBezTo>
                  <a:cubicBezTo>
                    <a:pt x="28" y="2552"/>
                    <a:pt x="21" y="2558"/>
                    <a:pt x="14" y="2558"/>
                  </a:cubicBezTo>
                  <a:close/>
                  <a:moveTo>
                    <a:pt x="14" y="2413"/>
                  </a:moveTo>
                  <a:cubicBezTo>
                    <a:pt x="6" y="2413"/>
                    <a:pt x="0" y="2407"/>
                    <a:pt x="0" y="2399"/>
                  </a:cubicBezTo>
                  <a:cubicBezTo>
                    <a:pt x="0" y="2327"/>
                    <a:pt x="0" y="2327"/>
                    <a:pt x="0" y="2327"/>
                  </a:cubicBezTo>
                  <a:cubicBezTo>
                    <a:pt x="0" y="2319"/>
                    <a:pt x="6" y="2313"/>
                    <a:pt x="14" y="2313"/>
                  </a:cubicBezTo>
                  <a:cubicBezTo>
                    <a:pt x="21" y="2313"/>
                    <a:pt x="28" y="2319"/>
                    <a:pt x="28" y="2327"/>
                  </a:cubicBezTo>
                  <a:cubicBezTo>
                    <a:pt x="28" y="2399"/>
                    <a:pt x="28" y="2399"/>
                    <a:pt x="28" y="2399"/>
                  </a:cubicBezTo>
                  <a:cubicBezTo>
                    <a:pt x="28" y="2407"/>
                    <a:pt x="21" y="2413"/>
                    <a:pt x="14" y="2413"/>
                  </a:cubicBezTo>
                  <a:close/>
                  <a:moveTo>
                    <a:pt x="14" y="2269"/>
                  </a:moveTo>
                  <a:cubicBezTo>
                    <a:pt x="6" y="2269"/>
                    <a:pt x="0" y="2262"/>
                    <a:pt x="0" y="2255"/>
                  </a:cubicBezTo>
                  <a:cubicBezTo>
                    <a:pt x="0" y="2182"/>
                    <a:pt x="0" y="2182"/>
                    <a:pt x="0" y="2182"/>
                  </a:cubicBezTo>
                  <a:cubicBezTo>
                    <a:pt x="0" y="2175"/>
                    <a:pt x="6" y="2168"/>
                    <a:pt x="14" y="2168"/>
                  </a:cubicBezTo>
                  <a:cubicBezTo>
                    <a:pt x="21" y="2168"/>
                    <a:pt x="28" y="2175"/>
                    <a:pt x="28" y="2182"/>
                  </a:cubicBezTo>
                  <a:cubicBezTo>
                    <a:pt x="28" y="2255"/>
                    <a:pt x="28" y="2255"/>
                    <a:pt x="28" y="2255"/>
                  </a:cubicBezTo>
                  <a:cubicBezTo>
                    <a:pt x="28" y="2262"/>
                    <a:pt x="21" y="2269"/>
                    <a:pt x="14" y="2269"/>
                  </a:cubicBezTo>
                  <a:close/>
                  <a:moveTo>
                    <a:pt x="14" y="2124"/>
                  </a:moveTo>
                  <a:cubicBezTo>
                    <a:pt x="6" y="2124"/>
                    <a:pt x="0" y="2118"/>
                    <a:pt x="0" y="2110"/>
                  </a:cubicBezTo>
                  <a:cubicBezTo>
                    <a:pt x="0" y="2038"/>
                    <a:pt x="0" y="2038"/>
                    <a:pt x="0" y="2038"/>
                  </a:cubicBezTo>
                  <a:cubicBezTo>
                    <a:pt x="0" y="2030"/>
                    <a:pt x="6" y="2024"/>
                    <a:pt x="14" y="2024"/>
                  </a:cubicBezTo>
                  <a:cubicBezTo>
                    <a:pt x="21" y="2024"/>
                    <a:pt x="28" y="2030"/>
                    <a:pt x="28" y="2038"/>
                  </a:cubicBezTo>
                  <a:cubicBezTo>
                    <a:pt x="28" y="2110"/>
                    <a:pt x="28" y="2110"/>
                    <a:pt x="28" y="2110"/>
                  </a:cubicBezTo>
                  <a:cubicBezTo>
                    <a:pt x="28" y="2118"/>
                    <a:pt x="21" y="2124"/>
                    <a:pt x="14" y="2124"/>
                  </a:cubicBezTo>
                  <a:close/>
                  <a:moveTo>
                    <a:pt x="14" y="1980"/>
                  </a:moveTo>
                  <a:cubicBezTo>
                    <a:pt x="6" y="1980"/>
                    <a:pt x="0" y="1973"/>
                    <a:pt x="0" y="1966"/>
                  </a:cubicBezTo>
                  <a:cubicBezTo>
                    <a:pt x="0" y="1893"/>
                    <a:pt x="0" y="1893"/>
                    <a:pt x="0" y="1893"/>
                  </a:cubicBezTo>
                  <a:cubicBezTo>
                    <a:pt x="0" y="1886"/>
                    <a:pt x="6" y="1879"/>
                    <a:pt x="14" y="1879"/>
                  </a:cubicBezTo>
                  <a:cubicBezTo>
                    <a:pt x="21" y="1879"/>
                    <a:pt x="28" y="1886"/>
                    <a:pt x="28" y="1893"/>
                  </a:cubicBezTo>
                  <a:cubicBezTo>
                    <a:pt x="28" y="1966"/>
                    <a:pt x="28" y="1966"/>
                    <a:pt x="28" y="1966"/>
                  </a:cubicBezTo>
                  <a:cubicBezTo>
                    <a:pt x="28" y="1973"/>
                    <a:pt x="21" y="1980"/>
                    <a:pt x="14" y="1980"/>
                  </a:cubicBezTo>
                  <a:close/>
                  <a:moveTo>
                    <a:pt x="14" y="1835"/>
                  </a:moveTo>
                  <a:cubicBezTo>
                    <a:pt x="6" y="1835"/>
                    <a:pt x="0" y="1829"/>
                    <a:pt x="0" y="1821"/>
                  </a:cubicBezTo>
                  <a:cubicBezTo>
                    <a:pt x="0" y="1749"/>
                    <a:pt x="0" y="1749"/>
                    <a:pt x="0" y="1749"/>
                  </a:cubicBezTo>
                  <a:cubicBezTo>
                    <a:pt x="0" y="1741"/>
                    <a:pt x="6" y="1735"/>
                    <a:pt x="14" y="1735"/>
                  </a:cubicBezTo>
                  <a:cubicBezTo>
                    <a:pt x="21" y="1735"/>
                    <a:pt x="28" y="1741"/>
                    <a:pt x="28" y="1749"/>
                  </a:cubicBezTo>
                  <a:cubicBezTo>
                    <a:pt x="28" y="1821"/>
                    <a:pt x="28" y="1821"/>
                    <a:pt x="28" y="1821"/>
                  </a:cubicBezTo>
                  <a:cubicBezTo>
                    <a:pt x="28" y="1829"/>
                    <a:pt x="21" y="1835"/>
                    <a:pt x="14" y="1835"/>
                  </a:cubicBezTo>
                  <a:close/>
                  <a:moveTo>
                    <a:pt x="14" y="1690"/>
                  </a:moveTo>
                  <a:cubicBezTo>
                    <a:pt x="6" y="1690"/>
                    <a:pt x="0" y="1684"/>
                    <a:pt x="0" y="1676"/>
                  </a:cubicBezTo>
                  <a:cubicBezTo>
                    <a:pt x="0" y="1604"/>
                    <a:pt x="0" y="1604"/>
                    <a:pt x="0" y="1604"/>
                  </a:cubicBezTo>
                  <a:cubicBezTo>
                    <a:pt x="0" y="1596"/>
                    <a:pt x="6" y="1590"/>
                    <a:pt x="14" y="1590"/>
                  </a:cubicBezTo>
                  <a:cubicBezTo>
                    <a:pt x="21" y="1590"/>
                    <a:pt x="28" y="1596"/>
                    <a:pt x="28" y="1604"/>
                  </a:cubicBezTo>
                  <a:cubicBezTo>
                    <a:pt x="28" y="1676"/>
                    <a:pt x="28" y="1676"/>
                    <a:pt x="28" y="1676"/>
                  </a:cubicBezTo>
                  <a:cubicBezTo>
                    <a:pt x="28" y="1684"/>
                    <a:pt x="21" y="1690"/>
                    <a:pt x="14" y="1690"/>
                  </a:cubicBezTo>
                  <a:close/>
                  <a:moveTo>
                    <a:pt x="14" y="1546"/>
                  </a:moveTo>
                  <a:cubicBezTo>
                    <a:pt x="6" y="1546"/>
                    <a:pt x="0" y="1539"/>
                    <a:pt x="0" y="1532"/>
                  </a:cubicBezTo>
                  <a:cubicBezTo>
                    <a:pt x="0" y="1459"/>
                    <a:pt x="0" y="1459"/>
                    <a:pt x="0" y="1459"/>
                  </a:cubicBezTo>
                  <a:cubicBezTo>
                    <a:pt x="0" y="1452"/>
                    <a:pt x="6" y="1445"/>
                    <a:pt x="14" y="1445"/>
                  </a:cubicBezTo>
                  <a:cubicBezTo>
                    <a:pt x="21" y="1445"/>
                    <a:pt x="28" y="1452"/>
                    <a:pt x="28" y="1459"/>
                  </a:cubicBezTo>
                  <a:cubicBezTo>
                    <a:pt x="28" y="1532"/>
                    <a:pt x="28" y="1532"/>
                    <a:pt x="28" y="1532"/>
                  </a:cubicBezTo>
                  <a:cubicBezTo>
                    <a:pt x="28" y="1539"/>
                    <a:pt x="21" y="1546"/>
                    <a:pt x="14" y="1546"/>
                  </a:cubicBezTo>
                  <a:close/>
                  <a:moveTo>
                    <a:pt x="14" y="1401"/>
                  </a:moveTo>
                  <a:cubicBezTo>
                    <a:pt x="6" y="1401"/>
                    <a:pt x="0" y="1395"/>
                    <a:pt x="0" y="1387"/>
                  </a:cubicBezTo>
                  <a:cubicBezTo>
                    <a:pt x="0" y="1315"/>
                    <a:pt x="0" y="1315"/>
                    <a:pt x="0" y="1315"/>
                  </a:cubicBezTo>
                  <a:cubicBezTo>
                    <a:pt x="0" y="1307"/>
                    <a:pt x="6" y="1301"/>
                    <a:pt x="14" y="1301"/>
                  </a:cubicBezTo>
                  <a:cubicBezTo>
                    <a:pt x="21" y="1301"/>
                    <a:pt x="28" y="1307"/>
                    <a:pt x="28" y="1315"/>
                  </a:cubicBezTo>
                  <a:cubicBezTo>
                    <a:pt x="28" y="1387"/>
                    <a:pt x="28" y="1387"/>
                    <a:pt x="28" y="1387"/>
                  </a:cubicBezTo>
                  <a:cubicBezTo>
                    <a:pt x="28" y="1395"/>
                    <a:pt x="21" y="1401"/>
                    <a:pt x="14" y="1401"/>
                  </a:cubicBezTo>
                  <a:close/>
                  <a:moveTo>
                    <a:pt x="14" y="1257"/>
                  </a:moveTo>
                  <a:cubicBezTo>
                    <a:pt x="6" y="1257"/>
                    <a:pt x="0" y="1250"/>
                    <a:pt x="0" y="1243"/>
                  </a:cubicBezTo>
                  <a:cubicBezTo>
                    <a:pt x="0" y="1170"/>
                    <a:pt x="0" y="1170"/>
                    <a:pt x="0" y="1170"/>
                  </a:cubicBezTo>
                  <a:cubicBezTo>
                    <a:pt x="0" y="1163"/>
                    <a:pt x="6" y="1156"/>
                    <a:pt x="14" y="1156"/>
                  </a:cubicBezTo>
                  <a:cubicBezTo>
                    <a:pt x="21" y="1156"/>
                    <a:pt x="28" y="1163"/>
                    <a:pt x="28" y="1170"/>
                  </a:cubicBezTo>
                  <a:cubicBezTo>
                    <a:pt x="28" y="1243"/>
                    <a:pt x="28" y="1243"/>
                    <a:pt x="28" y="1243"/>
                  </a:cubicBezTo>
                  <a:cubicBezTo>
                    <a:pt x="28" y="1250"/>
                    <a:pt x="21" y="1257"/>
                    <a:pt x="14" y="1257"/>
                  </a:cubicBezTo>
                  <a:close/>
                  <a:moveTo>
                    <a:pt x="14" y="1112"/>
                  </a:moveTo>
                  <a:cubicBezTo>
                    <a:pt x="6" y="1112"/>
                    <a:pt x="0" y="1106"/>
                    <a:pt x="0" y="1098"/>
                  </a:cubicBezTo>
                  <a:cubicBezTo>
                    <a:pt x="0" y="1026"/>
                    <a:pt x="0" y="1026"/>
                    <a:pt x="0" y="1026"/>
                  </a:cubicBezTo>
                  <a:cubicBezTo>
                    <a:pt x="0" y="1018"/>
                    <a:pt x="6" y="1012"/>
                    <a:pt x="14" y="1012"/>
                  </a:cubicBezTo>
                  <a:cubicBezTo>
                    <a:pt x="21" y="1012"/>
                    <a:pt x="28" y="1018"/>
                    <a:pt x="28" y="1026"/>
                  </a:cubicBezTo>
                  <a:cubicBezTo>
                    <a:pt x="28" y="1098"/>
                    <a:pt x="28" y="1098"/>
                    <a:pt x="28" y="1098"/>
                  </a:cubicBezTo>
                  <a:cubicBezTo>
                    <a:pt x="28" y="1106"/>
                    <a:pt x="21" y="1112"/>
                    <a:pt x="14" y="1112"/>
                  </a:cubicBezTo>
                  <a:close/>
                  <a:moveTo>
                    <a:pt x="14" y="967"/>
                  </a:moveTo>
                  <a:cubicBezTo>
                    <a:pt x="6" y="967"/>
                    <a:pt x="0" y="961"/>
                    <a:pt x="0" y="953"/>
                  </a:cubicBezTo>
                  <a:cubicBezTo>
                    <a:pt x="0" y="881"/>
                    <a:pt x="0" y="881"/>
                    <a:pt x="0" y="881"/>
                  </a:cubicBezTo>
                  <a:cubicBezTo>
                    <a:pt x="0" y="873"/>
                    <a:pt x="6" y="867"/>
                    <a:pt x="14" y="867"/>
                  </a:cubicBezTo>
                  <a:cubicBezTo>
                    <a:pt x="21" y="867"/>
                    <a:pt x="28" y="873"/>
                    <a:pt x="28" y="881"/>
                  </a:cubicBezTo>
                  <a:cubicBezTo>
                    <a:pt x="28" y="953"/>
                    <a:pt x="28" y="953"/>
                    <a:pt x="28" y="953"/>
                  </a:cubicBezTo>
                  <a:cubicBezTo>
                    <a:pt x="28" y="961"/>
                    <a:pt x="21" y="967"/>
                    <a:pt x="14" y="967"/>
                  </a:cubicBezTo>
                  <a:close/>
                  <a:moveTo>
                    <a:pt x="14" y="823"/>
                  </a:moveTo>
                  <a:cubicBezTo>
                    <a:pt x="6" y="823"/>
                    <a:pt x="0" y="817"/>
                    <a:pt x="0" y="809"/>
                  </a:cubicBezTo>
                  <a:cubicBezTo>
                    <a:pt x="0" y="737"/>
                    <a:pt x="0" y="737"/>
                    <a:pt x="0" y="737"/>
                  </a:cubicBezTo>
                  <a:cubicBezTo>
                    <a:pt x="0" y="729"/>
                    <a:pt x="6" y="723"/>
                    <a:pt x="14" y="723"/>
                  </a:cubicBezTo>
                  <a:cubicBezTo>
                    <a:pt x="21" y="723"/>
                    <a:pt x="28" y="729"/>
                    <a:pt x="28" y="737"/>
                  </a:cubicBezTo>
                  <a:cubicBezTo>
                    <a:pt x="28" y="809"/>
                    <a:pt x="28" y="809"/>
                    <a:pt x="28" y="809"/>
                  </a:cubicBezTo>
                  <a:cubicBezTo>
                    <a:pt x="28" y="817"/>
                    <a:pt x="21" y="823"/>
                    <a:pt x="14" y="823"/>
                  </a:cubicBezTo>
                  <a:close/>
                  <a:moveTo>
                    <a:pt x="14" y="678"/>
                  </a:moveTo>
                  <a:cubicBezTo>
                    <a:pt x="6" y="678"/>
                    <a:pt x="0" y="672"/>
                    <a:pt x="0" y="664"/>
                  </a:cubicBezTo>
                  <a:cubicBezTo>
                    <a:pt x="0" y="592"/>
                    <a:pt x="0" y="592"/>
                    <a:pt x="0" y="592"/>
                  </a:cubicBezTo>
                  <a:cubicBezTo>
                    <a:pt x="0" y="584"/>
                    <a:pt x="6" y="578"/>
                    <a:pt x="14" y="578"/>
                  </a:cubicBezTo>
                  <a:cubicBezTo>
                    <a:pt x="21" y="578"/>
                    <a:pt x="28" y="584"/>
                    <a:pt x="28" y="592"/>
                  </a:cubicBezTo>
                  <a:cubicBezTo>
                    <a:pt x="28" y="664"/>
                    <a:pt x="28" y="664"/>
                    <a:pt x="28" y="664"/>
                  </a:cubicBezTo>
                  <a:cubicBezTo>
                    <a:pt x="28" y="672"/>
                    <a:pt x="21" y="678"/>
                    <a:pt x="14" y="678"/>
                  </a:cubicBezTo>
                  <a:close/>
                  <a:moveTo>
                    <a:pt x="14" y="534"/>
                  </a:moveTo>
                  <a:cubicBezTo>
                    <a:pt x="6" y="534"/>
                    <a:pt x="0" y="527"/>
                    <a:pt x="0" y="520"/>
                  </a:cubicBezTo>
                  <a:cubicBezTo>
                    <a:pt x="0" y="447"/>
                    <a:pt x="0" y="447"/>
                    <a:pt x="0" y="447"/>
                  </a:cubicBezTo>
                  <a:cubicBezTo>
                    <a:pt x="0" y="440"/>
                    <a:pt x="6" y="433"/>
                    <a:pt x="14" y="433"/>
                  </a:cubicBezTo>
                  <a:cubicBezTo>
                    <a:pt x="21" y="433"/>
                    <a:pt x="28" y="440"/>
                    <a:pt x="28" y="447"/>
                  </a:cubicBezTo>
                  <a:cubicBezTo>
                    <a:pt x="28" y="520"/>
                    <a:pt x="28" y="520"/>
                    <a:pt x="28" y="520"/>
                  </a:cubicBezTo>
                  <a:cubicBezTo>
                    <a:pt x="28" y="527"/>
                    <a:pt x="21" y="534"/>
                    <a:pt x="14" y="534"/>
                  </a:cubicBezTo>
                  <a:close/>
                  <a:moveTo>
                    <a:pt x="14" y="389"/>
                  </a:moveTo>
                  <a:cubicBezTo>
                    <a:pt x="6" y="389"/>
                    <a:pt x="0" y="383"/>
                    <a:pt x="0" y="375"/>
                  </a:cubicBezTo>
                  <a:cubicBezTo>
                    <a:pt x="0" y="303"/>
                    <a:pt x="0" y="303"/>
                    <a:pt x="0" y="303"/>
                  </a:cubicBezTo>
                  <a:cubicBezTo>
                    <a:pt x="0" y="295"/>
                    <a:pt x="6" y="289"/>
                    <a:pt x="14" y="289"/>
                  </a:cubicBezTo>
                  <a:cubicBezTo>
                    <a:pt x="21" y="289"/>
                    <a:pt x="28" y="295"/>
                    <a:pt x="28" y="303"/>
                  </a:cubicBezTo>
                  <a:cubicBezTo>
                    <a:pt x="28" y="375"/>
                    <a:pt x="28" y="375"/>
                    <a:pt x="28" y="375"/>
                  </a:cubicBezTo>
                  <a:cubicBezTo>
                    <a:pt x="28" y="383"/>
                    <a:pt x="21" y="389"/>
                    <a:pt x="14" y="389"/>
                  </a:cubicBezTo>
                  <a:close/>
                  <a:moveTo>
                    <a:pt x="14" y="244"/>
                  </a:moveTo>
                  <a:cubicBezTo>
                    <a:pt x="6" y="244"/>
                    <a:pt x="0" y="238"/>
                    <a:pt x="0" y="230"/>
                  </a:cubicBezTo>
                  <a:cubicBezTo>
                    <a:pt x="0" y="158"/>
                    <a:pt x="0" y="158"/>
                    <a:pt x="0" y="158"/>
                  </a:cubicBezTo>
                  <a:cubicBezTo>
                    <a:pt x="0" y="150"/>
                    <a:pt x="6" y="144"/>
                    <a:pt x="14" y="144"/>
                  </a:cubicBezTo>
                  <a:cubicBezTo>
                    <a:pt x="21" y="144"/>
                    <a:pt x="28" y="150"/>
                    <a:pt x="28" y="158"/>
                  </a:cubicBezTo>
                  <a:cubicBezTo>
                    <a:pt x="28" y="230"/>
                    <a:pt x="28" y="230"/>
                    <a:pt x="28" y="230"/>
                  </a:cubicBezTo>
                  <a:cubicBezTo>
                    <a:pt x="28" y="238"/>
                    <a:pt x="21" y="244"/>
                    <a:pt x="14" y="244"/>
                  </a:cubicBezTo>
                  <a:close/>
                  <a:moveTo>
                    <a:pt x="14" y="100"/>
                  </a:moveTo>
                  <a:cubicBezTo>
                    <a:pt x="6" y="100"/>
                    <a:pt x="0" y="94"/>
                    <a:pt x="0" y="86"/>
                  </a:cubicBezTo>
                  <a:cubicBezTo>
                    <a:pt x="0" y="14"/>
                    <a:pt x="0" y="14"/>
                    <a:pt x="0" y="14"/>
                  </a:cubicBezTo>
                  <a:cubicBezTo>
                    <a:pt x="0" y="6"/>
                    <a:pt x="6" y="0"/>
                    <a:pt x="14" y="0"/>
                  </a:cubicBezTo>
                  <a:cubicBezTo>
                    <a:pt x="21" y="0"/>
                    <a:pt x="28" y="6"/>
                    <a:pt x="28" y="14"/>
                  </a:cubicBezTo>
                  <a:cubicBezTo>
                    <a:pt x="28" y="86"/>
                    <a:pt x="28" y="86"/>
                    <a:pt x="28" y="86"/>
                  </a:cubicBezTo>
                  <a:cubicBezTo>
                    <a:pt x="28" y="94"/>
                    <a:pt x="21" y="100"/>
                    <a:pt x="14" y="100"/>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 name="Freeform 41"/>
            <p:cNvSpPr>
              <a:spLocks/>
            </p:cNvSpPr>
            <p:nvPr/>
          </p:nvSpPr>
          <p:spPr bwMode="auto">
            <a:xfrm>
              <a:off x="15098713" y="16176625"/>
              <a:ext cx="77787" cy="165100"/>
            </a:xfrm>
            <a:custGeom>
              <a:avLst/>
              <a:gdLst>
                <a:gd name="T0" fmla="*/ 14 w 28"/>
                <a:gd name="T1" fmla="*/ 64 h 64"/>
                <a:gd name="T2" fmla="*/ 0 w 28"/>
                <a:gd name="T3" fmla="*/ 50 h 64"/>
                <a:gd name="T4" fmla="*/ 0 w 28"/>
                <a:gd name="T5" fmla="*/ 14 h 64"/>
                <a:gd name="T6" fmla="*/ 14 w 28"/>
                <a:gd name="T7" fmla="*/ 0 h 64"/>
                <a:gd name="T8" fmla="*/ 28 w 28"/>
                <a:gd name="T9" fmla="*/ 14 h 64"/>
                <a:gd name="T10" fmla="*/ 28 w 28"/>
                <a:gd name="T11" fmla="*/ 50 h 64"/>
                <a:gd name="T12" fmla="*/ 14 w 28"/>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28" h="64">
                  <a:moveTo>
                    <a:pt x="14" y="64"/>
                  </a:moveTo>
                  <a:cubicBezTo>
                    <a:pt x="6" y="64"/>
                    <a:pt x="0" y="57"/>
                    <a:pt x="0" y="50"/>
                  </a:cubicBezTo>
                  <a:cubicBezTo>
                    <a:pt x="0" y="14"/>
                    <a:pt x="0" y="14"/>
                    <a:pt x="0" y="14"/>
                  </a:cubicBezTo>
                  <a:cubicBezTo>
                    <a:pt x="0" y="6"/>
                    <a:pt x="6" y="0"/>
                    <a:pt x="14" y="0"/>
                  </a:cubicBezTo>
                  <a:cubicBezTo>
                    <a:pt x="21" y="0"/>
                    <a:pt x="28" y="6"/>
                    <a:pt x="28" y="14"/>
                  </a:cubicBezTo>
                  <a:cubicBezTo>
                    <a:pt x="28" y="50"/>
                    <a:pt x="28" y="50"/>
                    <a:pt x="28" y="50"/>
                  </a:cubicBezTo>
                  <a:cubicBezTo>
                    <a:pt x="28" y="57"/>
                    <a:pt x="21" y="64"/>
                    <a:pt x="14" y="64"/>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grpSp>
        <p:nvGrpSpPr>
          <p:cNvPr id="157" name="Group 156"/>
          <p:cNvGrpSpPr/>
          <p:nvPr/>
        </p:nvGrpSpPr>
        <p:grpSpPr>
          <a:xfrm>
            <a:off x="18804212" y="4855263"/>
            <a:ext cx="90000" cy="13856400"/>
            <a:chOff x="15095538" y="5038725"/>
            <a:chExt cx="84137" cy="11306175"/>
          </a:xfrm>
        </p:grpSpPr>
        <p:sp>
          <p:nvSpPr>
            <p:cNvPr id="158" name="AutoShape 37"/>
            <p:cNvSpPr>
              <a:spLocks noChangeAspect="1" noChangeArrowheads="1" noTextEdit="1"/>
            </p:cNvSpPr>
            <p:nvPr/>
          </p:nvSpPr>
          <p:spPr bwMode="auto">
            <a:xfrm>
              <a:off x="15095538" y="5038725"/>
              <a:ext cx="84137" cy="113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 name="Freeform 39"/>
            <p:cNvSpPr>
              <a:spLocks/>
            </p:cNvSpPr>
            <p:nvPr/>
          </p:nvSpPr>
          <p:spPr bwMode="auto">
            <a:xfrm>
              <a:off x="15098713" y="5041900"/>
              <a:ext cx="77787" cy="165100"/>
            </a:xfrm>
            <a:custGeom>
              <a:avLst/>
              <a:gdLst>
                <a:gd name="T0" fmla="*/ 14 w 28"/>
                <a:gd name="T1" fmla="*/ 64 h 64"/>
                <a:gd name="T2" fmla="*/ 0 w 28"/>
                <a:gd name="T3" fmla="*/ 50 h 64"/>
                <a:gd name="T4" fmla="*/ 0 w 28"/>
                <a:gd name="T5" fmla="*/ 14 h 64"/>
                <a:gd name="T6" fmla="*/ 14 w 28"/>
                <a:gd name="T7" fmla="*/ 0 h 64"/>
                <a:gd name="T8" fmla="*/ 28 w 28"/>
                <a:gd name="T9" fmla="*/ 14 h 64"/>
                <a:gd name="T10" fmla="*/ 28 w 28"/>
                <a:gd name="T11" fmla="*/ 50 h 64"/>
                <a:gd name="T12" fmla="*/ 14 w 28"/>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28" h="64">
                  <a:moveTo>
                    <a:pt x="14" y="64"/>
                  </a:moveTo>
                  <a:cubicBezTo>
                    <a:pt x="6" y="64"/>
                    <a:pt x="0" y="58"/>
                    <a:pt x="0" y="50"/>
                  </a:cubicBezTo>
                  <a:cubicBezTo>
                    <a:pt x="0" y="14"/>
                    <a:pt x="0" y="14"/>
                    <a:pt x="0" y="14"/>
                  </a:cubicBezTo>
                  <a:cubicBezTo>
                    <a:pt x="0" y="7"/>
                    <a:pt x="6" y="0"/>
                    <a:pt x="14" y="0"/>
                  </a:cubicBezTo>
                  <a:cubicBezTo>
                    <a:pt x="21" y="0"/>
                    <a:pt x="28" y="7"/>
                    <a:pt x="28" y="14"/>
                  </a:cubicBezTo>
                  <a:cubicBezTo>
                    <a:pt x="28" y="50"/>
                    <a:pt x="28" y="50"/>
                    <a:pt x="28" y="50"/>
                  </a:cubicBezTo>
                  <a:cubicBezTo>
                    <a:pt x="28" y="58"/>
                    <a:pt x="21" y="64"/>
                    <a:pt x="14" y="64"/>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 name="Freeform 40"/>
            <p:cNvSpPr>
              <a:spLocks noEditPoints="1"/>
            </p:cNvSpPr>
            <p:nvPr/>
          </p:nvSpPr>
          <p:spPr bwMode="auto">
            <a:xfrm>
              <a:off x="15098713" y="5322888"/>
              <a:ext cx="77787" cy="10737850"/>
            </a:xfrm>
            <a:custGeom>
              <a:avLst/>
              <a:gdLst>
                <a:gd name="T0" fmla="*/ 14 w 28"/>
                <a:gd name="T1" fmla="*/ 4048 h 4148"/>
                <a:gd name="T2" fmla="*/ 14 w 28"/>
                <a:gd name="T3" fmla="*/ 4004 h 4148"/>
                <a:gd name="T4" fmla="*/ 28 w 28"/>
                <a:gd name="T5" fmla="*/ 3918 h 4148"/>
                <a:gd name="T6" fmla="*/ 0 w 28"/>
                <a:gd name="T7" fmla="*/ 3845 h 4148"/>
                <a:gd name="T8" fmla="*/ 28 w 28"/>
                <a:gd name="T9" fmla="*/ 3845 h 4148"/>
                <a:gd name="T10" fmla="*/ 0 w 28"/>
                <a:gd name="T11" fmla="*/ 3628 h 4148"/>
                <a:gd name="T12" fmla="*/ 14 w 28"/>
                <a:gd name="T13" fmla="*/ 3715 h 4148"/>
                <a:gd name="T14" fmla="*/ 14 w 28"/>
                <a:gd name="T15" fmla="*/ 3470 h 4148"/>
                <a:gd name="T16" fmla="*/ 14 w 28"/>
                <a:gd name="T17" fmla="*/ 3425 h 4148"/>
                <a:gd name="T18" fmla="*/ 28 w 28"/>
                <a:gd name="T19" fmla="*/ 3339 h 4148"/>
                <a:gd name="T20" fmla="*/ 0 w 28"/>
                <a:gd name="T21" fmla="*/ 3267 h 4148"/>
                <a:gd name="T22" fmla="*/ 28 w 28"/>
                <a:gd name="T23" fmla="*/ 3267 h 4148"/>
                <a:gd name="T24" fmla="*/ 0 w 28"/>
                <a:gd name="T25" fmla="*/ 3050 h 4148"/>
                <a:gd name="T26" fmla="*/ 14 w 28"/>
                <a:gd name="T27" fmla="*/ 3136 h 4148"/>
                <a:gd name="T28" fmla="*/ 14 w 28"/>
                <a:gd name="T29" fmla="*/ 2891 h 4148"/>
                <a:gd name="T30" fmla="*/ 14 w 28"/>
                <a:gd name="T31" fmla="*/ 2847 h 4148"/>
                <a:gd name="T32" fmla="*/ 28 w 28"/>
                <a:gd name="T33" fmla="*/ 2761 h 4148"/>
                <a:gd name="T34" fmla="*/ 0 w 28"/>
                <a:gd name="T35" fmla="*/ 2689 h 4148"/>
                <a:gd name="T36" fmla="*/ 28 w 28"/>
                <a:gd name="T37" fmla="*/ 2689 h 4148"/>
                <a:gd name="T38" fmla="*/ 0 w 28"/>
                <a:gd name="T39" fmla="*/ 2472 h 4148"/>
                <a:gd name="T40" fmla="*/ 14 w 28"/>
                <a:gd name="T41" fmla="*/ 2558 h 4148"/>
                <a:gd name="T42" fmla="*/ 14 w 28"/>
                <a:gd name="T43" fmla="*/ 2313 h 4148"/>
                <a:gd name="T44" fmla="*/ 14 w 28"/>
                <a:gd name="T45" fmla="*/ 2269 h 4148"/>
                <a:gd name="T46" fmla="*/ 28 w 28"/>
                <a:gd name="T47" fmla="*/ 2182 h 4148"/>
                <a:gd name="T48" fmla="*/ 0 w 28"/>
                <a:gd name="T49" fmla="*/ 2110 h 4148"/>
                <a:gd name="T50" fmla="*/ 28 w 28"/>
                <a:gd name="T51" fmla="*/ 2110 h 4148"/>
                <a:gd name="T52" fmla="*/ 0 w 28"/>
                <a:gd name="T53" fmla="*/ 1893 h 4148"/>
                <a:gd name="T54" fmla="*/ 14 w 28"/>
                <a:gd name="T55" fmla="*/ 1980 h 4148"/>
                <a:gd name="T56" fmla="*/ 14 w 28"/>
                <a:gd name="T57" fmla="*/ 1735 h 4148"/>
                <a:gd name="T58" fmla="*/ 14 w 28"/>
                <a:gd name="T59" fmla="*/ 1690 h 4148"/>
                <a:gd name="T60" fmla="*/ 28 w 28"/>
                <a:gd name="T61" fmla="*/ 1604 h 4148"/>
                <a:gd name="T62" fmla="*/ 0 w 28"/>
                <a:gd name="T63" fmla="*/ 1532 h 4148"/>
                <a:gd name="T64" fmla="*/ 28 w 28"/>
                <a:gd name="T65" fmla="*/ 1532 h 4148"/>
                <a:gd name="T66" fmla="*/ 0 w 28"/>
                <a:gd name="T67" fmla="*/ 1315 h 4148"/>
                <a:gd name="T68" fmla="*/ 14 w 28"/>
                <a:gd name="T69" fmla="*/ 1401 h 4148"/>
                <a:gd name="T70" fmla="*/ 14 w 28"/>
                <a:gd name="T71" fmla="*/ 1156 h 4148"/>
                <a:gd name="T72" fmla="*/ 14 w 28"/>
                <a:gd name="T73" fmla="*/ 1112 h 4148"/>
                <a:gd name="T74" fmla="*/ 28 w 28"/>
                <a:gd name="T75" fmla="*/ 1026 h 4148"/>
                <a:gd name="T76" fmla="*/ 0 w 28"/>
                <a:gd name="T77" fmla="*/ 953 h 4148"/>
                <a:gd name="T78" fmla="*/ 28 w 28"/>
                <a:gd name="T79" fmla="*/ 953 h 4148"/>
                <a:gd name="T80" fmla="*/ 0 w 28"/>
                <a:gd name="T81" fmla="*/ 737 h 4148"/>
                <a:gd name="T82" fmla="*/ 14 w 28"/>
                <a:gd name="T83" fmla="*/ 823 h 4148"/>
                <a:gd name="T84" fmla="*/ 14 w 28"/>
                <a:gd name="T85" fmla="*/ 578 h 4148"/>
                <a:gd name="T86" fmla="*/ 14 w 28"/>
                <a:gd name="T87" fmla="*/ 534 h 4148"/>
                <a:gd name="T88" fmla="*/ 28 w 28"/>
                <a:gd name="T89" fmla="*/ 447 h 4148"/>
                <a:gd name="T90" fmla="*/ 0 w 28"/>
                <a:gd name="T91" fmla="*/ 375 h 4148"/>
                <a:gd name="T92" fmla="*/ 28 w 28"/>
                <a:gd name="T93" fmla="*/ 375 h 4148"/>
                <a:gd name="T94" fmla="*/ 0 w 28"/>
                <a:gd name="T95" fmla="*/ 158 h 4148"/>
                <a:gd name="T96" fmla="*/ 14 w 28"/>
                <a:gd name="T97" fmla="*/ 244 h 4148"/>
                <a:gd name="T98" fmla="*/ 14 w 28"/>
                <a:gd name="T99" fmla="*/ 0 h 4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 h="4148">
                  <a:moveTo>
                    <a:pt x="14" y="4148"/>
                  </a:moveTo>
                  <a:cubicBezTo>
                    <a:pt x="6" y="4148"/>
                    <a:pt x="0" y="4142"/>
                    <a:pt x="0" y="4134"/>
                  </a:cubicBezTo>
                  <a:cubicBezTo>
                    <a:pt x="0" y="4062"/>
                    <a:pt x="0" y="4062"/>
                    <a:pt x="0" y="4062"/>
                  </a:cubicBezTo>
                  <a:cubicBezTo>
                    <a:pt x="0" y="4054"/>
                    <a:pt x="6" y="4048"/>
                    <a:pt x="14" y="4048"/>
                  </a:cubicBezTo>
                  <a:cubicBezTo>
                    <a:pt x="21" y="4048"/>
                    <a:pt x="28" y="4054"/>
                    <a:pt x="28" y="4062"/>
                  </a:cubicBezTo>
                  <a:cubicBezTo>
                    <a:pt x="28" y="4134"/>
                    <a:pt x="28" y="4134"/>
                    <a:pt x="28" y="4134"/>
                  </a:cubicBezTo>
                  <a:cubicBezTo>
                    <a:pt x="28" y="4142"/>
                    <a:pt x="21" y="4148"/>
                    <a:pt x="14" y="4148"/>
                  </a:cubicBezTo>
                  <a:close/>
                  <a:moveTo>
                    <a:pt x="14" y="4004"/>
                  </a:moveTo>
                  <a:cubicBezTo>
                    <a:pt x="6" y="4004"/>
                    <a:pt x="0" y="3998"/>
                    <a:pt x="0" y="3990"/>
                  </a:cubicBezTo>
                  <a:cubicBezTo>
                    <a:pt x="0" y="3918"/>
                    <a:pt x="0" y="3918"/>
                    <a:pt x="0" y="3918"/>
                  </a:cubicBezTo>
                  <a:cubicBezTo>
                    <a:pt x="0" y="3910"/>
                    <a:pt x="6" y="3904"/>
                    <a:pt x="14" y="3904"/>
                  </a:cubicBezTo>
                  <a:cubicBezTo>
                    <a:pt x="21" y="3904"/>
                    <a:pt x="28" y="3910"/>
                    <a:pt x="28" y="3918"/>
                  </a:cubicBezTo>
                  <a:cubicBezTo>
                    <a:pt x="28" y="3990"/>
                    <a:pt x="28" y="3990"/>
                    <a:pt x="28" y="3990"/>
                  </a:cubicBezTo>
                  <a:cubicBezTo>
                    <a:pt x="28" y="3998"/>
                    <a:pt x="21" y="4004"/>
                    <a:pt x="14" y="4004"/>
                  </a:cubicBezTo>
                  <a:close/>
                  <a:moveTo>
                    <a:pt x="14" y="3859"/>
                  </a:moveTo>
                  <a:cubicBezTo>
                    <a:pt x="6" y="3859"/>
                    <a:pt x="0" y="3853"/>
                    <a:pt x="0" y="3845"/>
                  </a:cubicBezTo>
                  <a:cubicBezTo>
                    <a:pt x="0" y="3773"/>
                    <a:pt x="0" y="3773"/>
                    <a:pt x="0" y="3773"/>
                  </a:cubicBezTo>
                  <a:cubicBezTo>
                    <a:pt x="0" y="3765"/>
                    <a:pt x="6" y="3759"/>
                    <a:pt x="14" y="3759"/>
                  </a:cubicBezTo>
                  <a:cubicBezTo>
                    <a:pt x="21" y="3759"/>
                    <a:pt x="28" y="3765"/>
                    <a:pt x="28" y="3773"/>
                  </a:cubicBezTo>
                  <a:cubicBezTo>
                    <a:pt x="28" y="3845"/>
                    <a:pt x="28" y="3845"/>
                    <a:pt x="28" y="3845"/>
                  </a:cubicBezTo>
                  <a:cubicBezTo>
                    <a:pt x="28" y="3853"/>
                    <a:pt x="21" y="3859"/>
                    <a:pt x="14" y="3859"/>
                  </a:cubicBezTo>
                  <a:close/>
                  <a:moveTo>
                    <a:pt x="14" y="3715"/>
                  </a:moveTo>
                  <a:cubicBezTo>
                    <a:pt x="6" y="3715"/>
                    <a:pt x="0" y="3708"/>
                    <a:pt x="0" y="3701"/>
                  </a:cubicBezTo>
                  <a:cubicBezTo>
                    <a:pt x="0" y="3628"/>
                    <a:pt x="0" y="3628"/>
                    <a:pt x="0" y="3628"/>
                  </a:cubicBezTo>
                  <a:cubicBezTo>
                    <a:pt x="0" y="3621"/>
                    <a:pt x="6" y="3614"/>
                    <a:pt x="14" y="3614"/>
                  </a:cubicBezTo>
                  <a:cubicBezTo>
                    <a:pt x="21" y="3614"/>
                    <a:pt x="28" y="3621"/>
                    <a:pt x="28" y="3628"/>
                  </a:cubicBezTo>
                  <a:cubicBezTo>
                    <a:pt x="28" y="3701"/>
                    <a:pt x="28" y="3701"/>
                    <a:pt x="28" y="3701"/>
                  </a:cubicBezTo>
                  <a:cubicBezTo>
                    <a:pt x="28" y="3708"/>
                    <a:pt x="21" y="3715"/>
                    <a:pt x="14" y="3715"/>
                  </a:cubicBezTo>
                  <a:close/>
                  <a:moveTo>
                    <a:pt x="14" y="3570"/>
                  </a:moveTo>
                  <a:cubicBezTo>
                    <a:pt x="6" y="3570"/>
                    <a:pt x="0" y="3564"/>
                    <a:pt x="0" y="3556"/>
                  </a:cubicBezTo>
                  <a:cubicBezTo>
                    <a:pt x="0" y="3484"/>
                    <a:pt x="0" y="3484"/>
                    <a:pt x="0" y="3484"/>
                  </a:cubicBezTo>
                  <a:cubicBezTo>
                    <a:pt x="0" y="3476"/>
                    <a:pt x="6" y="3470"/>
                    <a:pt x="14" y="3470"/>
                  </a:cubicBezTo>
                  <a:cubicBezTo>
                    <a:pt x="21" y="3470"/>
                    <a:pt x="28" y="3476"/>
                    <a:pt x="28" y="3484"/>
                  </a:cubicBezTo>
                  <a:cubicBezTo>
                    <a:pt x="28" y="3556"/>
                    <a:pt x="28" y="3556"/>
                    <a:pt x="28" y="3556"/>
                  </a:cubicBezTo>
                  <a:cubicBezTo>
                    <a:pt x="28" y="3564"/>
                    <a:pt x="21" y="3570"/>
                    <a:pt x="14" y="3570"/>
                  </a:cubicBezTo>
                  <a:close/>
                  <a:moveTo>
                    <a:pt x="14" y="3425"/>
                  </a:moveTo>
                  <a:cubicBezTo>
                    <a:pt x="6" y="3425"/>
                    <a:pt x="0" y="3419"/>
                    <a:pt x="0" y="3411"/>
                  </a:cubicBezTo>
                  <a:cubicBezTo>
                    <a:pt x="0" y="3339"/>
                    <a:pt x="0" y="3339"/>
                    <a:pt x="0" y="3339"/>
                  </a:cubicBezTo>
                  <a:cubicBezTo>
                    <a:pt x="0" y="3331"/>
                    <a:pt x="6" y="3325"/>
                    <a:pt x="14" y="3325"/>
                  </a:cubicBezTo>
                  <a:cubicBezTo>
                    <a:pt x="21" y="3325"/>
                    <a:pt x="28" y="3331"/>
                    <a:pt x="28" y="3339"/>
                  </a:cubicBezTo>
                  <a:cubicBezTo>
                    <a:pt x="28" y="3411"/>
                    <a:pt x="28" y="3411"/>
                    <a:pt x="28" y="3411"/>
                  </a:cubicBezTo>
                  <a:cubicBezTo>
                    <a:pt x="28" y="3419"/>
                    <a:pt x="21" y="3425"/>
                    <a:pt x="14" y="3425"/>
                  </a:cubicBezTo>
                  <a:close/>
                  <a:moveTo>
                    <a:pt x="14" y="3281"/>
                  </a:moveTo>
                  <a:cubicBezTo>
                    <a:pt x="6" y="3281"/>
                    <a:pt x="0" y="3275"/>
                    <a:pt x="0" y="3267"/>
                  </a:cubicBezTo>
                  <a:cubicBezTo>
                    <a:pt x="0" y="3195"/>
                    <a:pt x="0" y="3195"/>
                    <a:pt x="0" y="3195"/>
                  </a:cubicBezTo>
                  <a:cubicBezTo>
                    <a:pt x="0" y="3187"/>
                    <a:pt x="6" y="3181"/>
                    <a:pt x="14" y="3181"/>
                  </a:cubicBezTo>
                  <a:cubicBezTo>
                    <a:pt x="21" y="3181"/>
                    <a:pt x="28" y="3187"/>
                    <a:pt x="28" y="3195"/>
                  </a:cubicBezTo>
                  <a:cubicBezTo>
                    <a:pt x="28" y="3267"/>
                    <a:pt x="28" y="3267"/>
                    <a:pt x="28" y="3267"/>
                  </a:cubicBezTo>
                  <a:cubicBezTo>
                    <a:pt x="28" y="3275"/>
                    <a:pt x="21" y="3281"/>
                    <a:pt x="14" y="3281"/>
                  </a:cubicBezTo>
                  <a:close/>
                  <a:moveTo>
                    <a:pt x="14" y="3136"/>
                  </a:moveTo>
                  <a:cubicBezTo>
                    <a:pt x="6" y="3136"/>
                    <a:pt x="0" y="3130"/>
                    <a:pt x="0" y="3122"/>
                  </a:cubicBezTo>
                  <a:cubicBezTo>
                    <a:pt x="0" y="3050"/>
                    <a:pt x="0" y="3050"/>
                    <a:pt x="0" y="3050"/>
                  </a:cubicBezTo>
                  <a:cubicBezTo>
                    <a:pt x="0" y="3042"/>
                    <a:pt x="6" y="3036"/>
                    <a:pt x="14" y="3036"/>
                  </a:cubicBezTo>
                  <a:cubicBezTo>
                    <a:pt x="21" y="3036"/>
                    <a:pt x="28" y="3042"/>
                    <a:pt x="28" y="3050"/>
                  </a:cubicBezTo>
                  <a:cubicBezTo>
                    <a:pt x="28" y="3122"/>
                    <a:pt x="28" y="3122"/>
                    <a:pt x="28" y="3122"/>
                  </a:cubicBezTo>
                  <a:cubicBezTo>
                    <a:pt x="28" y="3130"/>
                    <a:pt x="21" y="3136"/>
                    <a:pt x="14" y="3136"/>
                  </a:cubicBezTo>
                  <a:close/>
                  <a:moveTo>
                    <a:pt x="14" y="2992"/>
                  </a:moveTo>
                  <a:cubicBezTo>
                    <a:pt x="6" y="2992"/>
                    <a:pt x="0" y="2985"/>
                    <a:pt x="0" y="2978"/>
                  </a:cubicBezTo>
                  <a:cubicBezTo>
                    <a:pt x="0" y="2905"/>
                    <a:pt x="0" y="2905"/>
                    <a:pt x="0" y="2905"/>
                  </a:cubicBezTo>
                  <a:cubicBezTo>
                    <a:pt x="0" y="2898"/>
                    <a:pt x="6" y="2891"/>
                    <a:pt x="14" y="2891"/>
                  </a:cubicBezTo>
                  <a:cubicBezTo>
                    <a:pt x="21" y="2891"/>
                    <a:pt x="28" y="2898"/>
                    <a:pt x="28" y="2905"/>
                  </a:cubicBezTo>
                  <a:cubicBezTo>
                    <a:pt x="28" y="2978"/>
                    <a:pt x="28" y="2978"/>
                    <a:pt x="28" y="2978"/>
                  </a:cubicBezTo>
                  <a:cubicBezTo>
                    <a:pt x="28" y="2985"/>
                    <a:pt x="21" y="2992"/>
                    <a:pt x="14" y="2992"/>
                  </a:cubicBezTo>
                  <a:close/>
                  <a:moveTo>
                    <a:pt x="14" y="2847"/>
                  </a:moveTo>
                  <a:cubicBezTo>
                    <a:pt x="6" y="2847"/>
                    <a:pt x="0" y="2841"/>
                    <a:pt x="0" y="2833"/>
                  </a:cubicBezTo>
                  <a:cubicBezTo>
                    <a:pt x="0" y="2761"/>
                    <a:pt x="0" y="2761"/>
                    <a:pt x="0" y="2761"/>
                  </a:cubicBezTo>
                  <a:cubicBezTo>
                    <a:pt x="0" y="2753"/>
                    <a:pt x="6" y="2747"/>
                    <a:pt x="14" y="2747"/>
                  </a:cubicBezTo>
                  <a:cubicBezTo>
                    <a:pt x="21" y="2747"/>
                    <a:pt x="28" y="2753"/>
                    <a:pt x="28" y="2761"/>
                  </a:cubicBezTo>
                  <a:cubicBezTo>
                    <a:pt x="28" y="2833"/>
                    <a:pt x="28" y="2833"/>
                    <a:pt x="28" y="2833"/>
                  </a:cubicBezTo>
                  <a:cubicBezTo>
                    <a:pt x="28" y="2841"/>
                    <a:pt x="21" y="2847"/>
                    <a:pt x="14" y="2847"/>
                  </a:cubicBezTo>
                  <a:close/>
                  <a:moveTo>
                    <a:pt x="14" y="2703"/>
                  </a:moveTo>
                  <a:cubicBezTo>
                    <a:pt x="6" y="2703"/>
                    <a:pt x="0" y="2696"/>
                    <a:pt x="0" y="2689"/>
                  </a:cubicBezTo>
                  <a:cubicBezTo>
                    <a:pt x="0" y="2616"/>
                    <a:pt x="0" y="2616"/>
                    <a:pt x="0" y="2616"/>
                  </a:cubicBezTo>
                  <a:cubicBezTo>
                    <a:pt x="0" y="2608"/>
                    <a:pt x="6" y="2602"/>
                    <a:pt x="14" y="2602"/>
                  </a:cubicBezTo>
                  <a:cubicBezTo>
                    <a:pt x="21" y="2602"/>
                    <a:pt x="28" y="2608"/>
                    <a:pt x="28" y="2616"/>
                  </a:cubicBezTo>
                  <a:cubicBezTo>
                    <a:pt x="28" y="2689"/>
                    <a:pt x="28" y="2689"/>
                    <a:pt x="28" y="2689"/>
                  </a:cubicBezTo>
                  <a:cubicBezTo>
                    <a:pt x="28" y="2696"/>
                    <a:pt x="21" y="2703"/>
                    <a:pt x="14" y="2703"/>
                  </a:cubicBezTo>
                  <a:close/>
                  <a:moveTo>
                    <a:pt x="14" y="2558"/>
                  </a:moveTo>
                  <a:cubicBezTo>
                    <a:pt x="6" y="2558"/>
                    <a:pt x="0" y="2552"/>
                    <a:pt x="0" y="2544"/>
                  </a:cubicBezTo>
                  <a:cubicBezTo>
                    <a:pt x="0" y="2472"/>
                    <a:pt x="0" y="2472"/>
                    <a:pt x="0" y="2472"/>
                  </a:cubicBezTo>
                  <a:cubicBezTo>
                    <a:pt x="0" y="2464"/>
                    <a:pt x="6" y="2458"/>
                    <a:pt x="14" y="2458"/>
                  </a:cubicBezTo>
                  <a:cubicBezTo>
                    <a:pt x="21" y="2458"/>
                    <a:pt x="28" y="2464"/>
                    <a:pt x="28" y="2472"/>
                  </a:cubicBezTo>
                  <a:cubicBezTo>
                    <a:pt x="28" y="2544"/>
                    <a:pt x="28" y="2544"/>
                    <a:pt x="28" y="2544"/>
                  </a:cubicBezTo>
                  <a:cubicBezTo>
                    <a:pt x="28" y="2552"/>
                    <a:pt x="21" y="2558"/>
                    <a:pt x="14" y="2558"/>
                  </a:cubicBezTo>
                  <a:close/>
                  <a:moveTo>
                    <a:pt x="14" y="2413"/>
                  </a:moveTo>
                  <a:cubicBezTo>
                    <a:pt x="6" y="2413"/>
                    <a:pt x="0" y="2407"/>
                    <a:pt x="0" y="2399"/>
                  </a:cubicBezTo>
                  <a:cubicBezTo>
                    <a:pt x="0" y="2327"/>
                    <a:pt x="0" y="2327"/>
                    <a:pt x="0" y="2327"/>
                  </a:cubicBezTo>
                  <a:cubicBezTo>
                    <a:pt x="0" y="2319"/>
                    <a:pt x="6" y="2313"/>
                    <a:pt x="14" y="2313"/>
                  </a:cubicBezTo>
                  <a:cubicBezTo>
                    <a:pt x="21" y="2313"/>
                    <a:pt x="28" y="2319"/>
                    <a:pt x="28" y="2327"/>
                  </a:cubicBezTo>
                  <a:cubicBezTo>
                    <a:pt x="28" y="2399"/>
                    <a:pt x="28" y="2399"/>
                    <a:pt x="28" y="2399"/>
                  </a:cubicBezTo>
                  <a:cubicBezTo>
                    <a:pt x="28" y="2407"/>
                    <a:pt x="21" y="2413"/>
                    <a:pt x="14" y="2413"/>
                  </a:cubicBezTo>
                  <a:close/>
                  <a:moveTo>
                    <a:pt x="14" y="2269"/>
                  </a:moveTo>
                  <a:cubicBezTo>
                    <a:pt x="6" y="2269"/>
                    <a:pt x="0" y="2262"/>
                    <a:pt x="0" y="2255"/>
                  </a:cubicBezTo>
                  <a:cubicBezTo>
                    <a:pt x="0" y="2182"/>
                    <a:pt x="0" y="2182"/>
                    <a:pt x="0" y="2182"/>
                  </a:cubicBezTo>
                  <a:cubicBezTo>
                    <a:pt x="0" y="2175"/>
                    <a:pt x="6" y="2168"/>
                    <a:pt x="14" y="2168"/>
                  </a:cubicBezTo>
                  <a:cubicBezTo>
                    <a:pt x="21" y="2168"/>
                    <a:pt x="28" y="2175"/>
                    <a:pt x="28" y="2182"/>
                  </a:cubicBezTo>
                  <a:cubicBezTo>
                    <a:pt x="28" y="2255"/>
                    <a:pt x="28" y="2255"/>
                    <a:pt x="28" y="2255"/>
                  </a:cubicBezTo>
                  <a:cubicBezTo>
                    <a:pt x="28" y="2262"/>
                    <a:pt x="21" y="2269"/>
                    <a:pt x="14" y="2269"/>
                  </a:cubicBezTo>
                  <a:close/>
                  <a:moveTo>
                    <a:pt x="14" y="2124"/>
                  </a:moveTo>
                  <a:cubicBezTo>
                    <a:pt x="6" y="2124"/>
                    <a:pt x="0" y="2118"/>
                    <a:pt x="0" y="2110"/>
                  </a:cubicBezTo>
                  <a:cubicBezTo>
                    <a:pt x="0" y="2038"/>
                    <a:pt x="0" y="2038"/>
                    <a:pt x="0" y="2038"/>
                  </a:cubicBezTo>
                  <a:cubicBezTo>
                    <a:pt x="0" y="2030"/>
                    <a:pt x="6" y="2024"/>
                    <a:pt x="14" y="2024"/>
                  </a:cubicBezTo>
                  <a:cubicBezTo>
                    <a:pt x="21" y="2024"/>
                    <a:pt x="28" y="2030"/>
                    <a:pt x="28" y="2038"/>
                  </a:cubicBezTo>
                  <a:cubicBezTo>
                    <a:pt x="28" y="2110"/>
                    <a:pt x="28" y="2110"/>
                    <a:pt x="28" y="2110"/>
                  </a:cubicBezTo>
                  <a:cubicBezTo>
                    <a:pt x="28" y="2118"/>
                    <a:pt x="21" y="2124"/>
                    <a:pt x="14" y="2124"/>
                  </a:cubicBezTo>
                  <a:close/>
                  <a:moveTo>
                    <a:pt x="14" y="1980"/>
                  </a:moveTo>
                  <a:cubicBezTo>
                    <a:pt x="6" y="1980"/>
                    <a:pt x="0" y="1973"/>
                    <a:pt x="0" y="1966"/>
                  </a:cubicBezTo>
                  <a:cubicBezTo>
                    <a:pt x="0" y="1893"/>
                    <a:pt x="0" y="1893"/>
                    <a:pt x="0" y="1893"/>
                  </a:cubicBezTo>
                  <a:cubicBezTo>
                    <a:pt x="0" y="1886"/>
                    <a:pt x="6" y="1879"/>
                    <a:pt x="14" y="1879"/>
                  </a:cubicBezTo>
                  <a:cubicBezTo>
                    <a:pt x="21" y="1879"/>
                    <a:pt x="28" y="1886"/>
                    <a:pt x="28" y="1893"/>
                  </a:cubicBezTo>
                  <a:cubicBezTo>
                    <a:pt x="28" y="1966"/>
                    <a:pt x="28" y="1966"/>
                    <a:pt x="28" y="1966"/>
                  </a:cubicBezTo>
                  <a:cubicBezTo>
                    <a:pt x="28" y="1973"/>
                    <a:pt x="21" y="1980"/>
                    <a:pt x="14" y="1980"/>
                  </a:cubicBezTo>
                  <a:close/>
                  <a:moveTo>
                    <a:pt x="14" y="1835"/>
                  </a:moveTo>
                  <a:cubicBezTo>
                    <a:pt x="6" y="1835"/>
                    <a:pt x="0" y="1829"/>
                    <a:pt x="0" y="1821"/>
                  </a:cubicBezTo>
                  <a:cubicBezTo>
                    <a:pt x="0" y="1749"/>
                    <a:pt x="0" y="1749"/>
                    <a:pt x="0" y="1749"/>
                  </a:cubicBezTo>
                  <a:cubicBezTo>
                    <a:pt x="0" y="1741"/>
                    <a:pt x="6" y="1735"/>
                    <a:pt x="14" y="1735"/>
                  </a:cubicBezTo>
                  <a:cubicBezTo>
                    <a:pt x="21" y="1735"/>
                    <a:pt x="28" y="1741"/>
                    <a:pt x="28" y="1749"/>
                  </a:cubicBezTo>
                  <a:cubicBezTo>
                    <a:pt x="28" y="1821"/>
                    <a:pt x="28" y="1821"/>
                    <a:pt x="28" y="1821"/>
                  </a:cubicBezTo>
                  <a:cubicBezTo>
                    <a:pt x="28" y="1829"/>
                    <a:pt x="21" y="1835"/>
                    <a:pt x="14" y="1835"/>
                  </a:cubicBezTo>
                  <a:close/>
                  <a:moveTo>
                    <a:pt x="14" y="1690"/>
                  </a:moveTo>
                  <a:cubicBezTo>
                    <a:pt x="6" y="1690"/>
                    <a:pt x="0" y="1684"/>
                    <a:pt x="0" y="1676"/>
                  </a:cubicBezTo>
                  <a:cubicBezTo>
                    <a:pt x="0" y="1604"/>
                    <a:pt x="0" y="1604"/>
                    <a:pt x="0" y="1604"/>
                  </a:cubicBezTo>
                  <a:cubicBezTo>
                    <a:pt x="0" y="1596"/>
                    <a:pt x="6" y="1590"/>
                    <a:pt x="14" y="1590"/>
                  </a:cubicBezTo>
                  <a:cubicBezTo>
                    <a:pt x="21" y="1590"/>
                    <a:pt x="28" y="1596"/>
                    <a:pt x="28" y="1604"/>
                  </a:cubicBezTo>
                  <a:cubicBezTo>
                    <a:pt x="28" y="1676"/>
                    <a:pt x="28" y="1676"/>
                    <a:pt x="28" y="1676"/>
                  </a:cubicBezTo>
                  <a:cubicBezTo>
                    <a:pt x="28" y="1684"/>
                    <a:pt x="21" y="1690"/>
                    <a:pt x="14" y="1690"/>
                  </a:cubicBezTo>
                  <a:close/>
                  <a:moveTo>
                    <a:pt x="14" y="1546"/>
                  </a:moveTo>
                  <a:cubicBezTo>
                    <a:pt x="6" y="1546"/>
                    <a:pt x="0" y="1539"/>
                    <a:pt x="0" y="1532"/>
                  </a:cubicBezTo>
                  <a:cubicBezTo>
                    <a:pt x="0" y="1459"/>
                    <a:pt x="0" y="1459"/>
                    <a:pt x="0" y="1459"/>
                  </a:cubicBezTo>
                  <a:cubicBezTo>
                    <a:pt x="0" y="1452"/>
                    <a:pt x="6" y="1445"/>
                    <a:pt x="14" y="1445"/>
                  </a:cubicBezTo>
                  <a:cubicBezTo>
                    <a:pt x="21" y="1445"/>
                    <a:pt x="28" y="1452"/>
                    <a:pt x="28" y="1459"/>
                  </a:cubicBezTo>
                  <a:cubicBezTo>
                    <a:pt x="28" y="1532"/>
                    <a:pt x="28" y="1532"/>
                    <a:pt x="28" y="1532"/>
                  </a:cubicBezTo>
                  <a:cubicBezTo>
                    <a:pt x="28" y="1539"/>
                    <a:pt x="21" y="1546"/>
                    <a:pt x="14" y="1546"/>
                  </a:cubicBezTo>
                  <a:close/>
                  <a:moveTo>
                    <a:pt x="14" y="1401"/>
                  </a:moveTo>
                  <a:cubicBezTo>
                    <a:pt x="6" y="1401"/>
                    <a:pt x="0" y="1395"/>
                    <a:pt x="0" y="1387"/>
                  </a:cubicBezTo>
                  <a:cubicBezTo>
                    <a:pt x="0" y="1315"/>
                    <a:pt x="0" y="1315"/>
                    <a:pt x="0" y="1315"/>
                  </a:cubicBezTo>
                  <a:cubicBezTo>
                    <a:pt x="0" y="1307"/>
                    <a:pt x="6" y="1301"/>
                    <a:pt x="14" y="1301"/>
                  </a:cubicBezTo>
                  <a:cubicBezTo>
                    <a:pt x="21" y="1301"/>
                    <a:pt x="28" y="1307"/>
                    <a:pt x="28" y="1315"/>
                  </a:cubicBezTo>
                  <a:cubicBezTo>
                    <a:pt x="28" y="1387"/>
                    <a:pt x="28" y="1387"/>
                    <a:pt x="28" y="1387"/>
                  </a:cubicBezTo>
                  <a:cubicBezTo>
                    <a:pt x="28" y="1395"/>
                    <a:pt x="21" y="1401"/>
                    <a:pt x="14" y="1401"/>
                  </a:cubicBezTo>
                  <a:close/>
                  <a:moveTo>
                    <a:pt x="14" y="1257"/>
                  </a:moveTo>
                  <a:cubicBezTo>
                    <a:pt x="6" y="1257"/>
                    <a:pt x="0" y="1250"/>
                    <a:pt x="0" y="1243"/>
                  </a:cubicBezTo>
                  <a:cubicBezTo>
                    <a:pt x="0" y="1170"/>
                    <a:pt x="0" y="1170"/>
                    <a:pt x="0" y="1170"/>
                  </a:cubicBezTo>
                  <a:cubicBezTo>
                    <a:pt x="0" y="1163"/>
                    <a:pt x="6" y="1156"/>
                    <a:pt x="14" y="1156"/>
                  </a:cubicBezTo>
                  <a:cubicBezTo>
                    <a:pt x="21" y="1156"/>
                    <a:pt x="28" y="1163"/>
                    <a:pt x="28" y="1170"/>
                  </a:cubicBezTo>
                  <a:cubicBezTo>
                    <a:pt x="28" y="1243"/>
                    <a:pt x="28" y="1243"/>
                    <a:pt x="28" y="1243"/>
                  </a:cubicBezTo>
                  <a:cubicBezTo>
                    <a:pt x="28" y="1250"/>
                    <a:pt x="21" y="1257"/>
                    <a:pt x="14" y="1257"/>
                  </a:cubicBezTo>
                  <a:close/>
                  <a:moveTo>
                    <a:pt x="14" y="1112"/>
                  </a:moveTo>
                  <a:cubicBezTo>
                    <a:pt x="6" y="1112"/>
                    <a:pt x="0" y="1106"/>
                    <a:pt x="0" y="1098"/>
                  </a:cubicBezTo>
                  <a:cubicBezTo>
                    <a:pt x="0" y="1026"/>
                    <a:pt x="0" y="1026"/>
                    <a:pt x="0" y="1026"/>
                  </a:cubicBezTo>
                  <a:cubicBezTo>
                    <a:pt x="0" y="1018"/>
                    <a:pt x="6" y="1012"/>
                    <a:pt x="14" y="1012"/>
                  </a:cubicBezTo>
                  <a:cubicBezTo>
                    <a:pt x="21" y="1012"/>
                    <a:pt x="28" y="1018"/>
                    <a:pt x="28" y="1026"/>
                  </a:cubicBezTo>
                  <a:cubicBezTo>
                    <a:pt x="28" y="1098"/>
                    <a:pt x="28" y="1098"/>
                    <a:pt x="28" y="1098"/>
                  </a:cubicBezTo>
                  <a:cubicBezTo>
                    <a:pt x="28" y="1106"/>
                    <a:pt x="21" y="1112"/>
                    <a:pt x="14" y="1112"/>
                  </a:cubicBezTo>
                  <a:close/>
                  <a:moveTo>
                    <a:pt x="14" y="967"/>
                  </a:moveTo>
                  <a:cubicBezTo>
                    <a:pt x="6" y="967"/>
                    <a:pt x="0" y="961"/>
                    <a:pt x="0" y="953"/>
                  </a:cubicBezTo>
                  <a:cubicBezTo>
                    <a:pt x="0" y="881"/>
                    <a:pt x="0" y="881"/>
                    <a:pt x="0" y="881"/>
                  </a:cubicBezTo>
                  <a:cubicBezTo>
                    <a:pt x="0" y="873"/>
                    <a:pt x="6" y="867"/>
                    <a:pt x="14" y="867"/>
                  </a:cubicBezTo>
                  <a:cubicBezTo>
                    <a:pt x="21" y="867"/>
                    <a:pt x="28" y="873"/>
                    <a:pt x="28" y="881"/>
                  </a:cubicBezTo>
                  <a:cubicBezTo>
                    <a:pt x="28" y="953"/>
                    <a:pt x="28" y="953"/>
                    <a:pt x="28" y="953"/>
                  </a:cubicBezTo>
                  <a:cubicBezTo>
                    <a:pt x="28" y="961"/>
                    <a:pt x="21" y="967"/>
                    <a:pt x="14" y="967"/>
                  </a:cubicBezTo>
                  <a:close/>
                  <a:moveTo>
                    <a:pt x="14" y="823"/>
                  </a:moveTo>
                  <a:cubicBezTo>
                    <a:pt x="6" y="823"/>
                    <a:pt x="0" y="817"/>
                    <a:pt x="0" y="809"/>
                  </a:cubicBezTo>
                  <a:cubicBezTo>
                    <a:pt x="0" y="737"/>
                    <a:pt x="0" y="737"/>
                    <a:pt x="0" y="737"/>
                  </a:cubicBezTo>
                  <a:cubicBezTo>
                    <a:pt x="0" y="729"/>
                    <a:pt x="6" y="723"/>
                    <a:pt x="14" y="723"/>
                  </a:cubicBezTo>
                  <a:cubicBezTo>
                    <a:pt x="21" y="723"/>
                    <a:pt x="28" y="729"/>
                    <a:pt x="28" y="737"/>
                  </a:cubicBezTo>
                  <a:cubicBezTo>
                    <a:pt x="28" y="809"/>
                    <a:pt x="28" y="809"/>
                    <a:pt x="28" y="809"/>
                  </a:cubicBezTo>
                  <a:cubicBezTo>
                    <a:pt x="28" y="817"/>
                    <a:pt x="21" y="823"/>
                    <a:pt x="14" y="823"/>
                  </a:cubicBezTo>
                  <a:close/>
                  <a:moveTo>
                    <a:pt x="14" y="678"/>
                  </a:moveTo>
                  <a:cubicBezTo>
                    <a:pt x="6" y="678"/>
                    <a:pt x="0" y="672"/>
                    <a:pt x="0" y="664"/>
                  </a:cubicBezTo>
                  <a:cubicBezTo>
                    <a:pt x="0" y="592"/>
                    <a:pt x="0" y="592"/>
                    <a:pt x="0" y="592"/>
                  </a:cubicBezTo>
                  <a:cubicBezTo>
                    <a:pt x="0" y="584"/>
                    <a:pt x="6" y="578"/>
                    <a:pt x="14" y="578"/>
                  </a:cubicBezTo>
                  <a:cubicBezTo>
                    <a:pt x="21" y="578"/>
                    <a:pt x="28" y="584"/>
                    <a:pt x="28" y="592"/>
                  </a:cubicBezTo>
                  <a:cubicBezTo>
                    <a:pt x="28" y="664"/>
                    <a:pt x="28" y="664"/>
                    <a:pt x="28" y="664"/>
                  </a:cubicBezTo>
                  <a:cubicBezTo>
                    <a:pt x="28" y="672"/>
                    <a:pt x="21" y="678"/>
                    <a:pt x="14" y="678"/>
                  </a:cubicBezTo>
                  <a:close/>
                  <a:moveTo>
                    <a:pt x="14" y="534"/>
                  </a:moveTo>
                  <a:cubicBezTo>
                    <a:pt x="6" y="534"/>
                    <a:pt x="0" y="527"/>
                    <a:pt x="0" y="520"/>
                  </a:cubicBezTo>
                  <a:cubicBezTo>
                    <a:pt x="0" y="447"/>
                    <a:pt x="0" y="447"/>
                    <a:pt x="0" y="447"/>
                  </a:cubicBezTo>
                  <a:cubicBezTo>
                    <a:pt x="0" y="440"/>
                    <a:pt x="6" y="433"/>
                    <a:pt x="14" y="433"/>
                  </a:cubicBezTo>
                  <a:cubicBezTo>
                    <a:pt x="21" y="433"/>
                    <a:pt x="28" y="440"/>
                    <a:pt x="28" y="447"/>
                  </a:cubicBezTo>
                  <a:cubicBezTo>
                    <a:pt x="28" y="520"/>
                    <a:pt x="28" y="520"/>
                    <a:pt x="28" y="520"/>
                  </a:cubicBezTo>
                  <a:cubicBezTo>
                    <a:pt x="28" y="527"/>
                    <a:pt x="21" y="534"/>
                    <a:pt x="14" y="534"/>
                  </a:cubicBezTo>
                  <a:close/>
                  <a:moveTo>
                    <a:pt x="14" y="389"/>
                  </a:moveTo>
                  <a:cubicBezTo>
                    <a:pt x="6" y="389"/>
                    <a:pt x="0" y="383"/>
                    <a:pt x="0" y="375"/>
                  </a:cubicBezTo>
                  <a:cubicBezTo>
                    <a:pt x="0" y="303"/>
                    <a:pt x="0" y="303"/>
                    <a:pt x="0" y="303"/>
                  </a:cubicBezTo>
                  <a:cubicBezTo>
                    <a:pt x="0" y="295"/>
                    <a:pt x="6" y="289"/>
                    <a:pt x="14" y="289"/>
                  </a:cubicBezTo>
                  <a:cubicBezTo>
                    <a:pt x="21" y="289"/>
                    <a:pt x="28" y="295"/>
                    <a:pt x="28" y="303"/>
                  </a:cubicBezTo>
                  <a:cubicBezTo>
                    <a:pt x="28" y="375"/>
                    <a:pt x="28" y="375"/>
                    <a:pt x="28" y="375"/>
                  </a:cubicBezTo>
                  <a:cubicBezTo>
                    <a:pt x="28" y="383"/>
                    <a:pt x="21" y="389"/>
                    <a:pt x="14" y="389"/>
                  </a:cubicBezTo>
                  <a:close/>
                  <a:moveTo>
                    <a:pt x="14" y="244"/>
                  </a:moveTo>
                  <a:cubicBezTo>
                    <a:pt x="6" y="244"/>
                    <a:pt x="0" y="238"/>
                    <a:pt x="0" y="230"/>
                  </a:cubicBezTo>
                  <a:cubicBezTo>
                    <a:pt x="0" y="158"/>
                    <a:pt x="0" y="158"/>
                    <a:pt x="0" y="158"/>
                  </a:cubicBezTo>
                  <a:cubicBezTo>
                    <a:pt x="0" y="150"/>
                    <a:pt x="6" y="144"/>
                    <a:pt x="14" y="144"/>
                  </a:cubicBezTo>
                  <a:cubicBezTo>
                    <a:pt x="21" y="144"/>
                    <a:pt x="28" y="150"/>
                    <a:pt x="28" y="158"/>
                  </a:cubicBezTo>
                  <a:cubicBezTo>
                    <a:pt x="28" y="230"/>
                    <a:pt x="28" y="230"/>
                    <a:pt x="28" y="230"/>
                  </a:cubicBezTo>
                  <a:cubicBezTo>
                    <a:pt x="28" y="238"/>
                    <a:pt x="21" y="244"/>
                    <a:pt x="14" y="244"/>
                  </a:cubicBezTo>
                  <a:close/>
                  <a:moveTo>
                    <a:pt x="14" y="100"/>
                  </a:moveTo>
                  <a:cubicBezTo>
                    <a:pt x="6" y="100"/>
                    <a:pt x="0" y="94"/>
                    <a:pt x="0" y="86"/>
                  </a:cubicBezTo>
                  <a:cubicBezTo>
                    <a:pt x="0" y="14"/>
                    <a:pt x="0" y="14"/>
                    <a:pt x="0" y="14"/>
                  </a:cubicBezTo>
                  <a:cubicBezTo>
                    <a:pt x="0" y="6"/>
                    <a:pt x="6" y="0"/>
                    <a:pt x="14" y="0"/>
                  </a:cubicBezTo>
                  <a:cubicBezTo>
                    <a:pt x="21" y="0"/>
                    <a:pt x="28" y="6"/>
                    <a:pt x="28" y="14"/>
                  </a:cubicBezTo>
                  <a:cubicBezTo>
                    <a:pt x="28" y="86"/>
                    <a:pt x="28" y="86"/>
                    <a:pt x="28" y="86"/>
                  </a:cubicBezTo>
                  <a:cubicBezTo>
                    <a:pt x="28" y="94"/>
                    <a:pt x="21" y="100"/>
                    <a:pt x="14" y="100"/>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 name="Freeform 41"/>
            <p:cNvSpPr>
              <a:spLocks/>
            </p:cNvSpPr>
            <p:nvPr/>
          </p:nvSpPr>
          <p:spPr bwMode="auto">
            <a:xfrm>
              <a:off x="15098713" y="16176625"/>
              <a:ext cx="77787" cy="165100"/>
            </a:xfrm>
            <a:custGeom>
              <a:avLst/>
              <a:gdLst>
                <a:gd name="T0" fmla="*/ 14 w 28"/>
                <a:gd name="T1" fmla="*/ 64 h 64"/>
                <a:gd name="T2" fmla="*/ 0 w 28"/>
                <a:gd name="T3" fmla="*/ 50 h 64"/>
                <a:gd name="T4" fmla="*/ 0 w 28"/>
                <a:gd name="T5" fmla="*/ 14 h 64"/>
                <a:gd name="T6" fmla="*/ 14 w 28"/>
                <a:gd name="T7" fmla="*/ 0 h 64"/>
                <a:gd name="T8" fmla="*/ 28 w 28"/>
                <a:gd name="T9" fmla="*/ 14 h 64"/>
                <a:gd name="T10" fmla="*/ 28 w 28"/>
                <a:gd name="T11" fmla="*/ 50 h 64"/>
                <a:gd name="T12" fmla="*/ 14 w 28"/>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28" h="64">
                  <a:moveTo>
                    <a:pt x="14" y="64"/>
                  </a:moveTo>
                  <a:cubicBezTo>
                    <a:pt x="6" y="64"/>
                    <a:pt x="0" y="57"/>
                    <a:pt x="0" y="50"/>
                  </a:cubicBezTo>
                  <a:cubicBezTo>
                    <a:pt x="0" y="14"/>
                    <a:pt x="0" y="14"/>
                    <a:pt x="0" y="14"/>
                  </a:cubicBezTo>
                  <a:cubicBezTo>
                    <a:pt x="0" y="6"/>
                    <a:pt x="6" y="0"/>
                    <a:pt x="14" y="0"/>
                  </a:cubicBezTo>
                  <a:cubicBezTo>
                    <a:pt x="21" y="0"/>
                    <a:pt x="28" y="6"/>
                    <a:pt x="28" y="14"/>
                  </a:cubicBezTo>
                  <a:cubicBezTo>
                    <a:pt x="28" y="50"/>
                    <a:pt x="28" y="50"/>
                    <a:pt x="28" y="50"/>
                  </a:cubicBezTo>
                  <a:cubicBezTo>
                    <a:pt x="28" y="57"/>
                    <a:pt x="21" y="64"/>
                    <a:pt x="14" y="64"/>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pic>
        <p:nvPicPr>
          <p:cNvPr id="170" name="Picture 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01159" y="1509810"/>
            <a:ext cx="2293200" cy="2667073"/>
          </a:xfrm>
          <a:prstGeom prst="rect">
            <a:avLst/>
          </a:prstGeom>
        </p:spPr>
      </p:pic>
      <p:sp>
        <p:nvSpPr>
          <p:cNvPr id="2" name="Rectangle 1"/>
          <p:cNvSpPr/>
          <p:nvPr/>
        </p:nvSpPr>
        <p:spPr>
          <a:xfrm>
            <a:off x="0" y="3868"/>
            <a:ext cx="23275636" cy="1035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a:p>
        </p:txBody>
      </p:sp>
      <p:sp>
        <p:nvSpPr>
          <p:cNvPr id="119" name="Rectangle 118"/>
          <p:cNvSpPr/>
          <p:nvPr/>
        </p:nvSpPr>
        <p:spPr>
          <a:xfrm>
            <a:off x="14245" y="20309988"/>
            <a:ext cx="11543428" cy="1035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a:p>
        </p:txBody>
      </p:sp>
      <p:pic>
        <p:nvPicPr>
          <p:cNvPr id="120" name="Picture 119"/>
          <p:cNvPicPr/>
          <p:nvPr/>
        </p:nvPicPr>
        <p:blipFill>
          <a:blip r:embed="rId3"/>
          <a:stretch>
            <a:fillRect/>
          </a:stretch>
        </p:blipFill>
        <p:spPr>
          <a:xfrm>
            <a:off x="19030296" y="4403723"/>
            <a:ext cx="9076066" cy="6730185"/>
          </a:xfrm>
          <a:prstGeom prst="rect">
            <a:avLst/>
          </a:prstGeom>
        </p:spPr>
      </p:pic>
      <p:sp>
        <p:nvSpPr>
          <p:cNvPr id="164" name="TextBox 163"/>
          <p:cNvSpPr txBox="1"/>
          <p:nvPr/>
        </p:nvSpPr>
        <p:spPr>
          <a:xfrm>
            <a:off x="137391" y="20426427"/>
            <a:ext cx="4449763" cy="338554"/>
          </a:xfrm>
          <a:prstGeom prst="rect">
            <a:avLst/>
          </a:prstGeom>
          <a:noFill/>
        </p:spPr>
        <p:txBody>
          <a:bodyPr wrap="square" lIns="0" tIns="0" rIns="0" bIns="0" rtlCol="0">
            <a:spAutoFit/>
          </a:bodyPr>
          <a:lstStyle/>
          <a:p>
            <a:pPr algn="r"/>
            <a:r>
              <a:rPr lang="en-NZ" sz="2200" dirty="0">
                <a:latin typeface="Lato Bold" panose="020F0502020204030203" pitchFamily="34" charset="0"/>
                <a:cs typeface="Lato Bold" panose="020F0502020204030203" pitchFamily="34" charset="0"/>
              </a:rPr>
              <a:t>Project Number:  RP6- 2017 </a:t>
            </a:r>
            <a:endParaRPr lang="en-NZ" sz="2200" dirty="0">
              <a:latin typeface="Lato Medium" panose="020F0502020204030203" pitchFamily="34" charset="0"/>
              <a:cs typeface="Lato Medium" panose="020F0502020204030203" pitchFamily="34" charset="0"/>
            </a:endParaRPr>
          </a:p>
        </p:txBody>
      </p:sp>
      <p:graphicFrame>
        <p:nvGraphicFramePr>
          <p:cNvPr id="169" name="Chart 168"/>
          <p:cNvGraphicFramePr>
            <a:graphicFrameLocks noChangeAspect="1"/>
          </p:cNvGraphicFramePr>
          <p:nvPr>
            <p:extLst>
              <p:ext uri="{D42A27DB-BD31-4B8C-83A1-F6EECF244321}">
                <p14:modId xmlns:p14="http://schemas.microsoft.com/office/powerpoint/2010/main" val="2745403361"/>
              </p:ext>
            </p:extLst>
          </p:nvPr>
        </p:nvGraphicFramePr>
        <p:xfrm>
          <a:off x="10058605" y="10548079"/>
          <a:ext cx="9701796" cy="5408473"/>
        </p:xfrm>
        <a:graphic>
          <a:graphicData uri="http://schemas.openxmlformats.org/drawingml/2006/chart">
            <c:chart xmlns:c="http://schemas.openxmlformats.org/drawingml/2006/chart" xmlns:r="http://schemas.openxmlformats.org/officeDocument/2006/relationships" r:id="rId4"/>
          </a:graphicData>
        </a:graphic>
      </p:graphicFrame>
      <p:sp>
        <p:nvSpPr>
          <p:cNvPr id="180" name="Rectangle 179"/>
          <p:cNvSpPr/>
          <p:nvPr/>
        </p:nvSpPr>
        <p:spPr>
          <a:xfrm>
            <a:off x="19320899" y="11344513"/>
            <a:ext cx="9165643" cy="10352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a:p>
        </p:txBody>
      </p:sp>
      <p:sp>
        <p:nvSpPr>
          <p:cNvPr id="182" name="TextBox 181"/>
          <p:cNvSpPr txBox="1"/>
          <p:nvPr/>
        </p:nvSpPr>
        <p:spPr>
          <a:xfrm>
            <a:off x="20009390" y="11642086"/>
            <a:ext cx="7383492" cy="677108"/>
          </a:xfrm>
          <a:prstGeom prst="rect">
            <a:avLst/>
          </a:prstGeom>
          <a:noFill/>
        </p:spPr>
        <p:txBody>
          <a:bodyPr wrap="square" lIns="0" tIns="0" rIns="0" bIns="0" rtlCol="0">
            <a:spAutoFit/>
          </a:bodyPr>
          <a:lstStyle/>
          <a:p>
            <a:pPr algn="ctr"/>
            <a:r>
              <a:rPr lang="en-NZ" sz="2200" dirty="0">
                <a:latin typeface="Lato Medium" panose="020F0502020204030203" pitchFamily="34" charset="0"/>
                <a:cs typeface="Lato Medium" panose="020F0502020204030203" pitchFamily="34" charset="0"/>
              </a:rPr>
              <a:t>Figure 1: Visualising results generated by the K-Means clustering algorithm</a:t>
            </a:r>
          </a:p>
        </p:txBody>
      </p:sp>
      <p:sp>
        <p:nvSpPr>
          <p:cNvPr id="12" name="TextBox 11"/>
          <p:cNvSpPr txBox="1"/>
          <p:nvPr/>
        </p:nvSpPr>
        <p:spPr>
          <a:xfrm>
            <a:off x="12786764" y="18873220"/>
            <a:ext cx="15460250" cy="1015663"/>
          </a:xfrm>
          <a:prstGeom prst="rect">
            <a:avLst/>
          </a:prstGeom>
          <a:noFill/>
        </p:spPr>
        <p:txBody>
          <a:bodyPr wrap="square" rtlCol="0">
            <a:spAutoFit/>
          </a:bodyPr>
          <a:lstStyle/>
          <a:p>
            <a:r>
              <a:rPr lang="en-NZ" sz="2000" dirty="0">
                <a:latin typeface="Lato Medium" panose="020F0502020204030203"/>
              </a:rPr>
              <a:t>Reference:</a:t>
            </a:r>
          </a:p>
          <a:p>
            <a:r>
              <a:rPr lang="en-NZ" sz="2000" dirty="0">
                <a:latin typeface="Lato Medium" panose="020F0502020204030203"/>
              </a:rPr>
              <a:t>Mohammad R.M, </a:t>
            </a:r>
            <a:r>
              <a:rPr lang="en-NZ" sz="2000" dirty="0" err="1">
                <a:latin typeface="Lato Medium" panose="020F0502020204030203"/>
              </a:rPr>
              <a:t>Thabtah</a:t>
            </a:r>
            <a:r>
              <a:rPr lang="en-NZ" sz="2000" dirty="0">
                <a:latin typeface="Lato Medium" panose="020F0502020204030203"/>
              </a:rPr>
              <a:t> F., </a:t>
            </a:r>
            <a:r>
              <a:rPr lang="en-NZ" sz="2000" dirty="0" err="1">
                <a:latin typeface="Lato Medium" panose="020F0502020204030203"/>
              </a:rPr>
              <a:t>McCluskey</a:t>
            </a:r>
            <a:r>
              <a:rPr lang="en-NZ" sz="2000" dirty="0">
                <a:latin typeface="Lato Medium" panose="020F0502020204030203"/>
              </a:rPr>
              <a:t> L. (2012) An assessment of features related to phishing websites using an automated technique. In: The 7th international conference for internet technology and secured transactions (ICITST-2012), London</a:t>
            </a:r>
          </a:p>
        </p:txBody>
      </p:sp>
      <p:sp>
        <p:nvSpPr>
          <p:cNvPr id="60" name="TextBox 59"/>
          <p:cNvSpPr txBox="1"/>
          <p:nvPr/>
        </p:nvSpPr>
        <p:spPr>
          <a:xfrm>
            <a:off x="10566726" y="16541538"/>
            <a:ext cx="7529384" cy="1692771"/>
          </a:xfrm>
          <a:prstGeom prst="rect">
            <a:avLst/>
          </a:prstGeom>
          <a:noFill/>
        </p:spPr>
        <p:txBody>
          <a:bodyPr wrap="square" lIns="0" tIns="0" rIns="0" bIns="0" rtlCol="0">
            <a:spAutoFit/>
          </a:bodyPr>
          <a:lstStyle/>
          <a:p>
            <a:pPr algn="just">
              <a:lnSpc>
                <a:spcPts val="3300"/>
              </a:lnSpc>
            </a:pPr>
            <a:r>
              <a:rPr lang="en-NZ" sz="2800" dirty="0">
                <a:latin typeface="Lato Medium" panose="020F0502020204030203" pitchFamily="34" charset="0"/>
                <a:cs typeface="Lato Medium" panose="020F0502020204030203" pitchFamily="34" charset="0"/>
              </a:rPr>
              <a:t>A statistical software environment called R was used to generate predictive models using classification algorithms.  A sample of the results generated by R is in shown in Figure 1.</a:t>
            </a:r>
          </a:p>
        </p:txBody>
      </p:sp>
    </p:spTree>
    <p:extLst>
      <p:ext uri="{BB962C8B-B14F-4D97-AF65-F5344CB8AC3E}">
        <p14:creationId xmlns:p14="http://schemas.microsoft.com/office/powerpoint/2010/main" val="41186764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983</TotalTime>
  <Words>471</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 Black</vt:lpstr>
      <vt:lpstr>Lato Bold</vt:lpstr>
      <vt:lpstr>Lato Heavy</vt:lpstr>
      <vt:lpstr>Lato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Prabhjeet Kaur</dc:creator>
  <cp:lastModifiedBy>karanbir</cp:lastModifiedBy>
  <cp:revision>159</cp:revision>
  <dcterms:created xsi:type="dcterms:W3CDTF">2017-06-15T04:39:53Z</dcterms:created>
  <dcterms:modified xsi:type="dcterms:W3CDTF">2018-10-20T15:09:05Z</dcterms:modified>
</cp:coreProperties>
</file>